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B3D5406" w14:textId="24C0C602" w:rsidR="00AE72A9" w:rsidRPr="00CE6618" w:rsidRDefault="00BA0926" w:rsidP="00AE72A9">
      <w:pPr>
        <w:pStyle w:val="Cover2subtitle"/>
      </w:pPr>
      <w:bookmarkStart w:id="0" w:name="_Toc359423352"/>
      <w:bookmarkStart w:id="1" w:name="_Toc359424807"/>
      <w:r>
        <w:t>Appendix</w:t>
      </w:r>
      <w:r w:rsidR="0062294F">
        <w:t> </w:t>
      </w:r>
      <w:r w:rsidR="00BF2221">
        <w:t>D</w:t>
      </w:r>
    </w:p>
    <w:p w14:paraId="7B3D5407" w14:textId="77777777" w:rsidR="00CA3157" w:rsidRPr="00CE6618" w:rsidRDefault="00CA3157" w:rsidP="00AE72A9">
      <w:pPr>
        <w:pStyle w:val="Cover2subtitle"/>
      </w:pPr>
    </w:p>
    <w:bookmarkEnd w:id="0"/>
    <w:bookmarkEnd w:id="1"/>
    <w:p w14:paraId="7B3D5408" w14:textId="5AB4A41F" w:rsidR="00117AA8" w:rsidRPr="00CE6618" w:rsidRDefault="00BA0926" w:rsidP="00C226B2">
      <w:pPr>
        <w:pStyle w:val="Cover1title"/>
        <w:outlineLvl w:val="9"/>
      </w:pPr>
      <w:r>
        <w:t>Guid</w:t>
      </w:r>
      <w:r w:rsidR="006B4AD8">
        <w:t xml:space="preserve">ance </w:t>
      </w:r>
      <w:r w:rsidR="0062294F">
        <w:t>N</w:t>
      </w:r>
      <w:r w:rsidR="006B4AD8">
        <w:t>ote –</w:t>
      </w:r>
      <w:r w:rsidR="00F9273F">
        <w:t xml:space="preserve"> </w:t>
      </w:r>
      <w:r w:rsidR="0062294F">
        <w:t>I</w:t>
      </w:r>
      <w:r w:rsidR="00AB1847">
        <w:t xml:space="preserve">nfrastructure </w:t>
      </w:r>
      <w:r w:rsidR="0062294F">
        <w:t>S</w:t>
      </w:r>
      <w:r>
        <w:t xml:space="preserve">ustainability </w:t>
      </w:r>
      <w:r w:rsidR="0062294F">
        <w:t>B</w:t>
      </w:r>
      <w:r w:rsidR="00AB1847">
        <w:t xml:space="preserve">ase </w:t>
      </w:r>
      <w:r w:rsidR="0062294F">
        <w:t>C</w:t>
      </w:r>
      <w:r w:rsidR="00AB1847">
        <w:t xml:space="preserve">ase </w:t>
      </w:r>
      <w:r w:rsidR="0062294F">
        <w:t>F</w:t>
      </w:r>
      <w:r w:rsidR="00AB1847">
        <w:t>ramework</w:t>
      </w:r>
    </w:p>
    <w:p w14:paraId="7B3D5409" w14:textId="77777777" w:rsidR="00CA3157" w:rsidRPr="00CE6618" w:rsidRDefault="00CA3157" w:rsidP="00376A0A">
      <w:pPr>
        <w:pStyle w:val="Cover2subtitle"/>
      </w:pPr>
    </w:p>
    <w:p w14:paraId="7B3D540A" w14:textId="4EB6FB7A" w:rsidR="00C50278" w:rsidRPr="00CE6618" w:rsidRDefault="003D370D" w:rsidP="00376A0A">
      <w:pPr>
        <w:pStyle w:val="Cover2subtitle"/>
      </w:pPr>
      <w:r>
        <w:t>June 2024</w:t>
      </w:r>
    </w:p>
    <w:p w14:paraId="7B3D540B" w14:textId="77777777" w:rsidR="00FC7935" w:rsidRPr="00CE6618" w:rsidRDefault="00FC7935" w:rsidP="00376A0A">
      <w:pPr>
        <w:pStyle w:val="Cover2subtitle"/>
      </w:pPr>
    </w:p>
    <w:p w14:paraId="7B3D540C" w14:textId="77777777" w:rsidR="00996C59" w:rsidRPr="00CE6618" w:rsidRDefault="00996C59" w:rsidP="00627EC8">
      <w:pPr>
        <w:pStyle w:val="BodyText"/>
        <w:ind w:right="-888"/>
        <w:rPr>
          <w:b/>
          <w:color w:val="FFFFFF"/>
          <w:sz w:val="44"/>
          <w:szCs w:val="44"/>
        </w:rPr>
        <w:sectPr w:rsidR="00996C59" w:rsidRPr="00CE6618" w:rsidSect="00627EC8">
          <w:headerReference w:type="default" r:id="rId12"/>
          <w:footerReference w:type="even" r:id="rId13"/>
          <w:footerReference w:type="default" r:id="rId14"/>
          <w:headerReference w:type="first" r:id="rId15"/>
          <w:pgSz w:w="11906" w:h="16838" w:code="9"/>
          <w:pgMar w:top="11499" w:right="1418" w:bottom="1797" w:left="720" w:header="454" w:footer="454" w:gutter="0"/>
          <w:cols w:space="708"/>
          <w:titlePg/>
          <w:docGrid w:linePitch="360"/>
        </w:sectPr>
      </w:pPr>
    </w:p>
    <w:p w14:paraId="7B3D540D" w14:textId="77777777" w:rsidR="00216F79" w:rsidRPr="00CE6618" w:rsidRDefault="00216F79" w:rsidP="00216F79">
      <w:pPr>
        <w:pStyle w:val="BodyText"/>
      </w:pPr>
    </w:p>
    <w:p w14:paraId="7B3D540E" w14:textId="77777777" w:rsidR="00350E10" w:rsidRPr="00CE6618" w:rsidRDefault="00350E10" w:rsidP="00216F79">
      <w:pPr>
        <w:pStyle w:val="BodyText"/>
      </w:pPr>
    </w:p>
    <w:p w14:paraId="7B3D540F" w14:textId="77777777" w:rsidR="00350E10" w:rsidRPr="00CE6618" w:rsidRDefault="00350E10" w:rsidP="00216F79">
      <w:pPr>
        <w:pStyle w:val="BodyText"/>
        <w:sectPr w:rsidR="00350E10" w:rsidRPr="00CE6618" w:rsidSect="00D56593">
          <w:headerReference w:type="default" r:id="rId16"/>
          <w:footerReference w:type="default" r:id="rId17"/>
          <w:headerReference w:type="first" r:id="rId18"/>
          <w:footerReference w:type="first" r:id="rId19"/>
          <w:pgSz w:w="11906" w:h="16838" w:code="9"/>
          <w:pgMar w:top="1418" w:right="1418" w:bottom="1418" w:left="1418" w:header="454" w:footer="454" w:gutter="0"/>
          <w:cols w:space="708"/>
          <w:docGrid w:linePitch="360"/>
        </w:sectPr>
      </w:pPr>
    </w:p>
    <w:p w14:paraId="7B3D5410" w14:textId="77777777" w:rsidR="00376A0A" w:rsidRPr="00CE6618" w:rsidRDefault="00376A0A" w:rsidP="00C226B2">
      <w:pPr>
        <w:pStyle w:val="HeadingContents"/>
        <w:outlineLvl w:val="0"/>
      </w:pPr>
      <w:r w:rsidRPr="00CE6618">
        <w:lastRenderedPageBreak/>
        <w:t>Contents</w:t>
      </w:r>
    </w:p>
    <w:p w14:paraId="38A82312" w14:textId="35149C44" w:rsidR="006B2543" w:rsidRDefault="00172FEB">
      <w:pPr>
        <w:pStyle w:val="TOC1"/>
        <w:rPr>
          <w:rFonts w:asciiTheme="minorHAnsi" w:eastAsiaTheme="minorEastAsia" w:hAnsiTheme="minorHAnsi" w:cstheme="minorBidi"/>
          <w:b w:val="0"/>
          <w:kern w:val="2"/>
          <w:sz w:val="22"/>
          <w:szCs w:val="22"/>
          <w14:ligatures w14:val="standardContextual"/>
        </w:rPr>
      </w:pPr>
      <w:r w:rsidRPr="00CE6618">
        <w:fldChar w:fldCharType="begin"/>
      </w:r>
      <w:r w:rsidRPr="00CE6618">
        <w:instrText xml:space="preserve"> TOC \o "2-3" \h \z \t "Heading 1,1,Heading (Part / Chapter),1" </w:instrText>
      </w:r>
      <w:r w:rsidRPr="00CE6618">
        <w:fldChar w:fldCharType="separate"/>
      </w:r>
      <w:hyperlink w:anchor="_Toc166834890" w:history="1">
        <w:r w:rsidR="006B2543" w:rsidRPr="00366CA6">
          <w:rPr>
            <w:rStyle w:val="Hyperlink"/>
          </w:rPr>
          <w:t>1</w:t>
        </w:r>
        <w:r w:rsidR="006B2543">
          <w:rPr>
            <w:rFonts w:asciiTheme="minorHAnsi" w:eastAsiaTheme="minorEastAsia" w:hAnsiTheme="minorHAnsi" w:cstheme="minorBidi"/>
            <w:b w:val="0"/>
            <w:kern w:val="2"/>
            <w:sz w:val="22"/>
            <w:szCs w:val="22"/>
            <w14:ligatures w14:val="standardContextual"/>
          </w:rPr>
          <w:tab/>
        </w:r>
        <w:r w:rsidR="006B2543" w:rsidRPr="00366CA6">
          <w:rPr>
            <w:rStyle w:val="Hyperlink"/>
          </w:rPr>
          <w:t>Purpose</w:t>
        </w:r>
        <w:r w:rsidR="006B2543">
          <w:rPr>
            <w:webHidden/>
          </w:rPr>
          <w:tab/>
        </w:r>
        <w:r w:rsidR="006B2543">
          <w:rPr>
            <w:webHidden/>
          </w:rPr>
          <w:fldChar w:fldCharType="begin"/>
        </w:r>
        <w:r w:rsidR="006B2543">
          <w:rPr>
            <w:webHidden/>
          </w:rPr>
          <w:instrText xml:space="preserve"> PAGEREF _Toc166834890 \h </w:instrText>
        </w:r>
        <w:r w:rsidR="006B2543">
          <w:rPr>
            <w:webHidden/>
          </w:rPr>
        </w:r>
        <w:r w:rsidR="006B2543">
          <w:rPr>
            <w:webHidden/>
          </w:rPr>
          <w:fldChar w:fldCharType="separate"/>
        </w:r>
        <w:r w:rsidR="006B2543">
          <w:rPr>
            <w:webHidden/>
          </w:rPr>
          <w:t>1</w:t>
        </w:r>
        <w:r w:rsidR="006B2543">
          <w:rPr>
            <w:webHidden/>
          </w:rPr>
          <w:fldChar w:fldCharType="end"/>
        </w:r>
      </w:hyperlink>
    </w:p>
    <w:p w14:paraId="25564687" w14:textId="641AF000" w:rsidR="006B2543" w:rsidRDefault="003D370D">
      <w:pPr>
        <w:pStyle w:val="TOC1"/>
        <w:rPr>
          <w:rFonts w:asciiTheme="minorHAnsi" w:eastAsiaTheme="minorEastAsia" w:hAnsiTheme="minorHAnsi" w:cstheme="minorBidi"/>
          <w:b w:val="0"/>
          <w:kern w:val="2"/>
          <w:sz w:val="22"/>
          <w:szCs w:val="22"/>
          <w14:ligatures w14:val="standardContextual"/>
        </w:rPr>
      </w:pPr>
      <w:hyperlink w:anchor="_Toc166834891" w:history="1">
        <w:r w:rsidR="006B2543" w:rsidRPr="00366CA6">
          <w:rPr>
            <w:rStyle w:val="Hyperlink"/>
          </w:rPr>
          <w:t>2</w:t>
        </w:r>
        <w:r w:rsidR="006B2543">
          <w:rPr>
            <w:rFonts w:asciiTheme="minorHAnsi" w:eastAsiaTheme="minorEastAsia" w:hAnsiTheme="minorHAnsi" w:cstheme="minorBidi"/>
            <w:b w:val="0"/>
            <w:kern w:val="2"/>
            <w:sz w:val="22"/>
            <w:szCs w:val="22"/>
            <w14:ligatures w14:val="standardContextual"/>
          </w:rPr>
          <w:tab/>
        </w:r>
        <w:r w:rsidR="006B2543" w:rsidRPr="00366CA6">
          <w:rPr>
            <w:rStyle w:val="Hyperlink"/>
          </w:rPr>
          <w:t>Background</w:t>
        </w:r>
        <w:r w:rsidR="006B2543">
          <w:rPr>
            <w:webHidden/>
          </w:rPr>
          <w:tab/>
        </w:r>
        <w:r w:rsidR="006B2543">
          <w:rPr>
            <w:webHidden/>
          </w:rPr>
          <w:fldChar w:fldCharType="begin"/>
        </w:r>
        <w:r w:rsidR="006B2543">
          <w:rPr>
            <w:webHidden/>
          </w:rPr>
          <w:instrText xml:space="preserve"> PAGEREF _Toc166834891 \h </w:instrText>
        </w:r>
        <w:r w:rsidR="006B2543">
          <w:rPr>
            <w:webHidden/>
          </w:rPr>
        </w:r>
        <w:r w:rsidR="006B2543">
          <w:rPr>
            <w:webHidden/>
          </w:rPr>
          <w:fldChar w:fldCharType="separate"/>
        </w:r>
        <w:r w:rsidR="006B2543">
          <w:rPr>
            <w:webHidden/>
          </w:rPr>
          <w:t>1</w:t>
        </w:r>
        <w:r w:rsidR="006B2543">
          <w:rPr>
            <w:webHidden/>
          </w:rPr>
          <w:fldChar w:fldCharType="end"/>
        </w:r>
      </w:hyperlink>
    </w:p>
    <w:p w14:paraId="79DC6C7A" w14:textId="62DD2126" w:rsidR="006B2543" w:rsidRDefault="003D370D">
      <w:pPr>
        <w:pStyle w:val="TOC1"/>
        <w:rPr>
          <w:rFonts w:asciiTheme="minorHAnsi" w:eastAsiaTheme="minorEastAsia" w:hAnsiTheme="minorHAnsi" w:cstheme="minorBidi"/>
          <w:b w:val="0"/>
          <w:kern w:val="2"/>
          <w:sz w:val="22"/>
          <w:szCs w:val="22"/>
          <w14:ligatures w14:val="standardContextual"/>
        </w:rPr>
      </w:pPr>
      <w:hyperlink w:anchor="_Toc166834892" w:history="1">
        <w:r w:rsidR="006B2543" w:rsidRPr="00366CA6">
          <w:rPr>
            <w:rStyle w:val="Hyperlink"/>
          </w:rPr>
          <w:t>3</w:t>
        </w:r>
        <w:r w:rsidR="006B2543">
          <w:rPr>
            <w:rFonts w:asciiTheme="minorHAnsi" w:eastAsiaTheme="minorEastAsia" w:hAnsiTheme="minorHAnsi" w:cstheme="minorBidi"/>
            <w:b w:val="0"/>
            <w:kern w:val="2"/>
            <w:sz w:val="22"/>
            <w:szCs w:val="22"/>
            <w14:ligatures w14:val="standardContextual"/>
          </w:rPr>
          <w:tab/>
        </w:r>
        <w:r w:rsidR="006B2543" w:rsidRPr="00366CA6">
          <w:rPr>
            <w:rStyle w:val="Hyperlink"/>
          </w:rPr>
          <w:t>Base Case function (product or service provided)</w:t>
        </w:r>
        <w:r w:rsidR="006B2543">
          <w:rPr>
            <w:webHidden/>
          </w:rPr>
          <w:tab/>
        </w:r>
        <w:r w:rsidR="006B2543">
          <w:rPr>
            <w:webHidden/>
          </w:rPr>
          <w:fldChar w:fldCharType="begin"/>
        </w:r>
        <w:r w:rsidR="006B2543">
          <w:rPr>
            <w:webHidden/>
          </w:rPr>
          <w:instrText xml:space="preserve"> PAGEREF _Toc166834892 \h </w:instrText>
        </w:r>
        <w:r w:rsidR="006B2543">
          <w:rPr>
            <w:webHidden/>
          </w:rPr>
        </w:r>
        <w:r w:rsidR="006B2543">
          <w:rPr>
            <w:webHidden/>
          </w:rPr>
          <w:fldChar w:fldCharType="separate"/>
        </w:r>
        <w:r w:rsidR="006B2543">
          <w:rPr>
            <w:webHidden/>
          </w:rPr>
          <w:t>2</w:t>
        </w:r>
        <w:r w:rsidR="006B2543">
          <w:rPr>
            <w:webHidden/>
          </w:rPr>
          <w:fldChar w:fldCharType="end"/>
        </w:r>
      </w:hyperlink>
    </w:p>
    <w:p w14:paraId="183A7072" w14:textId="4B0A9F2D" w:rsidR="006B2543" w:rsidRDefault="003D370D">
      <w:pPr>
        <w:pStyle w:val="TOC1"/>
        <w:rPr>
          <w:rFonts w:asciiTheme="minorHAnsi" w:eastAsiaTheme="minorEastAsia" w:hAnsiTheme="minorHAnsi" w:cstheme="minorBidi"/>
          <w:b w:val="0"/>
          <w:kern w:val="2"/>
          <w:sz w:val="22"/>
          <w:szCs w:val="22"/>
          <w14:ligatures w14:val="standardContextual"/>
        </w:rPr>
      </w:pPr>
      <w:hyperlink w:anchor="_Toc166834893" w:history="1">
        <w:r w:rsidR="006B2543" w:rsidRPr="00366CA6">
          <w:rPr>
            <w:rStyle w:val="Hyperlink"/>
          </w:rPr>
          <w:t>4</w:t>
        </w:r>
        <w:r w:rsidR="006B2543">
          <w:rPr>
            <w:rFonts w:asciiTheme="minorHAnsi" w:eastAsiaTheme="minorEastAsia" w:hAnsiTheme="minorHAnsi" w:cstheme="minorBidi"/>
            <w:b w:val="0"/>
            <w:kern w:val="2"/>
            <w:sz w:val="22"/>
            <w:szCs w:val="22"/>
            <w14:ligatures w14:val="standardContextual"/>
          </w:rPr>
          <w:tab/>
        </w:r>
        <w:r w:rsidR="006B2543" w:rsidRPr="00366CA6">
          <w:rPr>
            <w:rStyle w:val="Hyperlink"/>
          </w:rPr>
          <w:t>Base Case boundary</w:t>
        </w:r>
        <w:r w:rsidR="006B2543">
          <w:rPr>
            <w:webHidden/>
          </w:rPr>
          <w:tab/>
        </w:r>
        <w:r w:rsidR="006B2543">
          <w:rPr>
            <w:webHidden/>
          </w:rPr>
          <w:fldChar w:fldCharType="begin"/>
        </w:r>
        <w:r w:rsidR="006B2543">
          <w:rPr>
            <w:webHidden/>
          </w:rPr>
          <w:instrText xml:space="preserve"> PAGEREF _Toc166834893 \h </w:instrText>
        </w:r>
        <w:r w:rsidR="006B2543">
          <w:rPr>
            <w:webHidden/>
          </w:rPr>
        </w:r>
        <w:r w:rsidR="006B2543">
          <w:rPr>
            <w:webHidden/>
          </w:rPr>
          <w:fldChar w:fldCharType="separate"/>
        </w:r>
        <w:r w:rsidR="006B2543">
          <w:rPr>
            <w:webHidden/>
          </w:rPr>
          <w:t>2</w:t>
        </w:r>
        <w:r w:rsidR="006B2543">
          <w:rPr>
            <w:webHidden/>
          </w:rPr>
          <w:fldChar w:fldCharType="end"/>
        </w:r>
      </w:hyperlink>
    </w:p>
    <w:p w14:paraId="14F87D17" w14:textId="739B2F54" w:rsidR="006B2543" w:rsidRDefault="003D370D">
      <w:pPr>
        <w:pStyle w:val="TOC2"/>
        <w:rPr>
          <w:rFonts w:asciiTheme="minorHAnsi" w:eastAsiaTheme="minorEastAsia" w:hAnsiTheme="minorHAnsi" w:cstheme="minorBidi"/>
          <w:kern w:val="2"/>
          <w:sz w:val="22"/>
          <w:szCs w:val="22"/>
          <w14:ligatures w14:val="standardContextual"/>
        </w:rPr>
      </w:pPr>
      <w:hyperlink w:anchor="_Toc166834894" w:history="1">
        <w:r w:rsidR="006B2543" w:rsidRPr="00366CA6">
          <w:rPr>
            <w:rStyle w:val="Hyperlink"/>
          </w:rPr>
          <w:t>4.1</w:t>
        </w:r>
        <w:r w:rsidR="006B2543">
          <w:rPr>
            <w:rFonts w:asciiTheme="minorHAnsi" w:eastAsiaTheme="minorEastAsia" w:hAnsiTheme="minorHAnsi" w:cstheme="minorBidi"/>
            <w:kern w:val="2"/>
            <w:sz w:val="22"/>
            <w:szCs w:val="22"/>
            <w14:ligatures w14:val="standardContextual"/>
          </w:rPr>
          <w:tab/>
        </w:r>
        <w:r w:rsidR="006B2543" w:rsidRPr="00366CA6">
          <w:rPr>
            <w:rStyle w:val="Hyperlink"/>
          </w:rPr>
          <w:t>Base Case design life</w:t>
        </w:r>
        <w:r w:rsidR="006B2543">
          <w:rPr>
            <w:webHidden/>
          </w:rPr>
          <w:tab/>
        </w:r>
        <w:r w:rsidR="006B2543">
          <w:rPr>
            <w:webHidden/>
          </w:rPr>
          <w:fldChar w:fldCharType="begin"/>
        </w:r>
        <w:r w:rsidR="006B2543">
          <w:rPr>
            <w:webHidden/>
          </w:rPr>
          <w:instrText xml:space="preserve"> PAGEREF _Toc166834894 \h </w:instrText>
        </w:r>
        <w:r w:rsidR="006B2543">
          <w:rPr>
            <w:webHidden/>
          </w:rPr>
        </w:r>
        <w:r w:rsidR="006B2543">
          <w:rPr>
            <w:webHidden/>
          </w:rPr>
          <w:fldChar w:fldCharType="separate"/>
        </w:r>
        <w:r w:rsidR="006B2543">
          <w:rPr>
            <w:webHidden/>
          </w:rPr>
          <w:t>3</w:t>
        </w:r>
        <w:r w:rsidR="006B2543">
          <w:rPr>
            <w:webHidden/>
          </w:rPr>
          <w:fldChar w:fldCharType="end"/>
        </w:r>
      </w:hyperlink>
    </w:p>
    <w:p w14:paraId="1BE38D43" w14:textId="269400D3" w:rsidR="006B2543" w:rsidRDefault="003D370D">
      <w:pPr>
        <w:pStyle w:val="TOC2"/>
        <w:rPr>
          <w:rFonts w:asciiTheme="minorHAnsi" w:eastAsiaTheme="minorEastAsia" w:hAnsiTheme="minorHAnsi" w:cstheme="minorBidi"/>
          <w:kern w:val="2"/>
          <w:sz w:val="22"/>
          <w:szCs w:val="22"/>
          <w14:ligatures w14:val="standardContextual"/>
        </w:rPr>
      </w:pPr>
      <w:hyperlink w:anchor="_Toc166834895" w:history="1">
        <w:r w:rsidR="006B2543" w:rsidRPr="00366CA6">
          <w:rPr>
            <w:rStyle w:val="Hyperlink"/>
          </w:rPr>
          <w:t>4.2</w:t>
        </w:r>
        <w:r w:rsidR="006B2543">
          <w:rPr>
            <w:rFonts w:asciiTheme="minorHAnsi" w:eastAsiaTheme="minorEastAsia" w:hAnsiTheme="minorHAnsi" w:cstheme="minorBidi"/>
            <w:kern w:val="2"/>
            <w:sz w:val="22"/>
            <w:szCs w:val="22"/>
            <w14:ligatures w14:val="standardContextual"/>
          </w:rPr>
          <w:tab/>
        </w:r>
        <w:r w:rsidR="006B2543" w:rsidRPr="00366CA6">
          <w:rPr>
            <w:rStyle w:val="Hyperlink"/>
          </w:rPr>
          <w:t>Greenhouse gas modelling</w:t>
        </w:r>
        <w:r w:rsidR="006B2543">
          <w:rPr>
            <w:webHidden/>
          </w:rPr>
          <w:tab/>
        </w:r>
        <w:r w:rsidR="006B2543">
          <w:rPr>
            <w:webHidden/>
          </w:rPr>
          <w:fldChar w:fldCharType="begin"/>
        </w:r>
        <w:r w:rsidR="006B2543">
          <w:rPr>
            <w:webHidden/>
          </w:rPr>
          <w:instrText xml:space="preserve"> PAGEREF _Toc166834895 \h </w:instrText>
        </w:r>
        <w:r w:rsidR="006B2543">
          <w:rPr>
            <w:webHidden/>
          </w:rPr>
        </w:r>
        <w:r w:rsidR="006B2543">
          <w:rPr>
            <w:webHidden/>
          </w:rPr>
          <w:fldChar w:fldCharType="separate"/>
        </w:r>
        <w:r w:rsidR="006B2543">
          <w:rPr>
            <w:webHidden/>
          </w:rPr>
          <w:t>5</w:t>
        </w:r>
        <w:r w:rsidR="006B2543">
          <w:rPr>
            <w:webHidden/>
          </w:rPr>
          <w:fldChar w:fldCharType="end"/>
        </w:r>
      </w:hyperlink>
    </w:p>
    <w:p w14:paraId="03AEF5C5" w14:textId="6189CE73" w:rsidR="006B2543" w:rsidRDefault="003D370D">
      <w:pPr>
        <w:pStyle w:val="TOC2"/>
        <w:rPr>
          <w:rFonts w:asciiTheme="minorHAnsi" w:eastAsiaTheme="minorEastAsia" w:hAnsiTheme="minorHAnsi" w:cstheme="minorBidi"/>
          <w:kern w:val="2"/>
          <w:sz w:val="22"/>
          <w:szCs w:val="22"/>
          <w14:ligatures w14:val="standardContextual"/>
        </w:rPr>
      </w:pPr>
      <w:hyperlink w:anchor="_Toc166834896" w:history="1">
        <w:r w:rsidR="006B2543" w:rsidRPr="00366CA6">
          <w:rPr>
            <w:rStyle w:val="Hyperlink"/>
          </w:rPr>
          <w:t>4.3</w:t>
        </w:r>
        <w:r w:rsidR="006B2543">
          <w:rPr>
            <w:rFonts w:asciiTheme="minorHAnsi" w:eastAsiaTheme="minorEastAsia" w:hAnsiTheme="minorHAnsi" w:cstheme="minorBidi"/>
            <w:kern w:val="2"/>
            <w:sz w:val="22"/>
            <w:szCs w:val="22"/>
            <w14:ligatures w14:val="standardContextual"/>
          </w:rPr>
          <w:tab/>
        </w:r>
        <w:r w:rsidR="006B2543" w:rsidRPr="00366CA6">
          <w:rPr>
            <w:rStyle w:val="Hyperlink"/>
          </w:rPr>
          <w:t>Business as usual assumptions and exclusions</w:t>
        </w:r>
        <w:r w:rsidR="006B2543">
          <w:rPr>
            <w:webHidden/>
          </w:rPr>
          <w:tab/>
        </w:r>
        <w:r w:rsidR="006B2543">
          <w:rPr>
            <w:webHidden/>
          </w:rPr>
          <w:fldChar w:fldCharType="begin"/>
        </w:r>
        <w:r w:rsidR="006B2543">
          <w:rPr>
            <w:webHidden/>
          </w:rPr>
          <w:instrText xml:space="preserve"> PAGEREF _Toc166834896 \h </w:instrText>
        </w:r>
        <w:r w:rsidR="006B2543">
          <w:rPr>
            <w:webHidden/>
          </w:rPr>
        </w:r>
        <w:r w:rsidR="006B2543">
          <w:rPr>
            <w:webHidden/>
          </w:rPr>
          <w:fldChar w:fldCharType="separate"/>
        </w:r>
        <w:r w:rsidR="006B2543">
          <w:rPr>
            <w:webHidden/>
          </w:rPr>
          <w:t>6</w:t>
        </w:r>
        <w:r w:rsidR="006B2543">
          <w:rPr>
            <w:webHidden/>
          </w:rPr>
          <w:fldChar w:fldCharType="end"/>
        </w:r>
      </w:hyperlink>
    </w:p>
    <w:p w14:paraId="7B3D5417" w14:textId="6A174368" w:rsidR="001C6957" w:rsidRPr="00CE6618" w:rsidRDefault="00172FEB" w:rsidP="001C6957">
      <w:pPr>
        <w:pStyle w:val="BodyText"/>
      </w:pPr>
      <w:r w:rsidRPr="00CE6618">
        <w:fldChar w:fldCharType="end"/>
      </w:r>
    </w:p>
    <w:p w14:paraId="7B3D5418" w14:textId="77777777" w:rsidR="00172FEB" w:rsidRPr="00CE6618" w:rsidRDefault="00172FEB" w:rsidP="00172FEB">
      <w:pPr>
        <w:pStyle w:val="BodyText"/>
        <w:sectPr w:rsidR="00172FEB" w:rsidRPr="00CE6618" w:rsidSect="00AD7634">
          <w:headerReference w:type="default" r:id="rId20"/>
          <w:footerReference w:type="default" r:id="rId21"/>
          <w:pgSz w:w="11906" w:h="16838" w:code="9"/>
          <w:pgMar w:top="1418" w:right="1418" w:bottom="1418" w:left="1418" w:header="454" w:footer="454" w:gutter="0"/>
          <w:pgNumType w:fmt="lowerRoman" w:start="1"/>
          <w:cols w:space="708"/>
          <w:docGrid w:linePitch="360"/>
        </w:sectPr>
      </w:pPr>
    </w:p>
    <w:p w14:paraId="2643154B" w14:textId="2228FE05" w:rsidR="00790F7D" w:rsidRPr="00790F7D" w:rsidRDefault="00790F7D" w:rsidP="00790F7D">
      <w:pPr>
        <w:pStyle w:val="Heading1"/>
        <w:rPr>
          <w:rStyle w:val="BodyTextChar"/>
        </w:rPr>
      </w:pPr>
      <w:bookmarkStart w:id="2" w:name="_Toc166834890"/>
      <w:r w:rsidRPr="00790F7D">
        <w:rPr>
          <w:rStyle w:val="BodyTextChar"/>
        </w:rPr>
        <w:lastRenderedPageBreak/>
        <w:t>Purpose</w:t>
      </w:r>
      <w:bookmarkEnd w:id="2"/>
    </w:p>
    <w:p w14:paraId="7694B768" w14:textId="64541596" w:rsidR="00790F7D" w:rsidRPr="00790F7D" w:rsidRDefault="00790F7D" w:rsidP="00790F7D">
      <w:pPr>
        <w:rPr>
          <w:rStyle w:val="BodyTextChar"/>
        </w:rPr>
      </w:pPr>
      <w:r w:rsidRPr="00790F7D">
        <w:rPr>
          <w:rStyle w:val="BodyTextChar"/>
        </w:rPr>
        <w:t>The purpose of this guidance note is to provide guidance for Consultants and Project Managers on how to prepare a Base Case Proposal and calculated Base Case for assessment as part of a project’s Infrastructure Sustainability (IS) Design and/or As Built rating (infrastructure sustainability assessment). The Base Case is to include ‘business as usual’ (BAU) technologies, processes, components and methodologies. This guidance outlines what materials, designs and methodologies the Department of Transport and Main Roads regards as BAU.</w:t>
      </w:r>
    </w:p>
    <w:p w14:paraId="424D16D4" w14:textId="00AF3923" w:rsidR="00790F7D" w:rsidRPr="00790F7D" w:rsidRDefault="00790F7D" w:rsidP="00790F7D">
      <w:pPr>
        <w:rPr>
          <w:rStyle w:val="BodyTextChar"/>
        </w:rPr>
      </w:pPr>
      <w:r w:rsidRPr="00790F7D">
        <w:rPr>
          <w:rStyle w:val="BodyTextChar"/>
        </w:rPr>
        <w:t xml:space="preserve">However, projects are cautioned not to rely on this Framework as an IS rating evidence document, and any assumptions taken from this document must be reviewed, confirmed, and evidenced at a project level. This document does not provide any guarantees or warranties and </w:t>
      </w:r>
      <w:r w:rsidR="00A70D5F">
        <w:rPr>
          <w:rStyle w:val="BodyTextChar"/>
        </w:rPr>
        <w:t>the department</w:t>
      </w:r>
      <w:r w:rsidRPr="00790F7D">
        <w:rPr>
          <w:rStyle w:val="BodyTextChar"/>
        </w:rPr>
        <w:t xml:space="preserve"> accepts no liability in using this guidance to inform project pricing or tendering.</w:t>
      </w:r>
    </w:p>
    <w:p w14:paraId="22719B35" w14:textId="5B1D3932" w:rsidR="00790F7D" w:rsidRPr="00790F7D" w:rsidRDefault="00790F7D" w:rsidP="0091235A">
      <w:pPr>
        <w:pStyle w:val="Heading1"/>
        <w:rPr>
          <w:rStyle w:val="BodyTextChar"/>
        </w:rPr>
      </w:pPr>
      <w:bookmarkStart w:id="3" w:name="_Toc166834891"/>
      <w:r w:rsidRPr="00790F7D">
        <w:rPr>
          <w:rStyle w:val="BodyTextChar"/>
        </w:rPr>
        <w:t>Background</w:t>
      </w:r>
      <w:bookmarkEnd w:id="3"/>
    </w:p>
    <w:p w14:paraId="7B5C1213" w14:textId="77777777" w:rsidR="00790F7D" w:rsidRPr="00790F7D" w:rsidRDefault="00790F7D" w:rsidP="00790F7D">
      <w:pPr>
        <w:rPr>
          <w:rStyle w:val="BodyTextChar"/>
        </w:rPr>
      </w:pPr>
      <w:r w:rsidRPr="00790F7D">
        <w:rPr>
          <w:rStyle w:val="BodyTextChar"/>
        </w:rPr>
        <w:t>The Queensland Government requires all government infrastructure projects over $100 million to have a sustainability assessment completed. The Infrastructure Sustainability Council (ISC) IS Rating Scheme is an approved method to achieve this objective.</w:t>
      </w:r>
    </w:p>
    <w:p w14:paraId="162E4A3B" w14:textId="77777777" w:rsidR="00790F7D" w:rsidRPr="00790F7D" w:rsidRDefault="00790F7D" w:rsidP="00790F7D">
      <w:pPr>
        <w:rPr>
          <w:rStyle w:val="BodyTextChar"/>
        </w:rPr>
      </w:pPr>
      <w:r w:rsidRPr="00790F7D">
        <w:rPr>
          <w:rStyle w:val="BodyTextChar"/>
        </w:rPr>
        <w:t>The IS Rating Scheme requires a “Base Case” assessment for the project. The Base Case is a business-as-usual footprint for energy and carbon (Ene-1), material use (Rso-6), and water use (Wat-1), where footprint means the quantified impact of a certain issue across the infrastructure lifecycle. Development of the Base Case involves two key steps:</w:t>
      </w:r>
    </w:p>
    <w:p w14:paraId="08E27F7F" w14:textId="17B0CBCD" w:rsidR="00790F7D" w:rsidRPr="0091235A" w:rsidRDefault="00790F7D" w:rsidP="00F422C8">
      <w:pPr>
        <w:pStyle w:val="ListParagraph"/>
        <w:numPr>
          <w:ilvl w:val="0"/>
          <w:numId w:val="10"/>
        </w:numPr>
      </w:pPr>
      <w:r w:rsidRPr="0091235A">
        <w:t>Develop and submit a Base Case Proposal to ISC for verification prior to the Round 1 Design submission. The Base Case Proposal is a qualitative description of assumptions, initiatives and approach for the Base Case, which will be compared to the Actual Case (final design).</w:t>
      </w:r>
    </w:p>
    <w:p w14:paraId="7441D83E" w14:textId="5F644B16" w:rsidR="00790F7D" w:rsidRPr="0091235A" w:rsidRDefault="00790F7D" w:rsidP="00F422C8">
      <w:pPr>
        <w:pStyle w:val="ListParagraph"/>
        <w:numPr>
          <w:ilvl w:val="0"/>
          <w:numId w:val="10"/>
        </w:numPr>
      </w:pPr>
      <w:r w:rsidRPr="0091235A">
        <w:t>Calculate the Base Case as part of the Design submission for the Ene-1, Wat-1 and Rso-6 credits.</w:t>
      </w:r>
    </w:p>
    <w:p w14:paraId="1D11A9B4" w14:textId="40FAB2CE" w:rsidR="00790F7D" w:rsidRPr="00790F7D" w:rsidRDefault="00790F7D" w:rsidP="00790F7D">
      <w:pPr>
        <w:rPr>
          <w:rStyle w:val="BodyTextChar"/>
        </w:rPr>
      </w:pPr>
      <w:r w:rsidRPr="00790F7D">
        <w:rPr>
          <w:rStyle w:val="BodyTextChar"/>
        </w:rPr>
        <w:t>Both Step 1 and Step 2 may need to be repeated for the As</w:t>
      </w:r>
      <w:r w:rsidR="0091235A">
        <w:rPr>
          <w:rStyle w:val="BodyTextChar"/>
        </w:rPr>
        <w:t xml:space="preserve"> </w:t>
      </w:r>
      <w:r w:rsidRPr="00790F7D">
        <w:rPr>
          <w:rStyle w:val="BodyTextChar"/>
        </w:rPr>
        <w:t xml:space="preserve">Built submission if additional sustainability initiatives are identified and/or the project footprint changes after the initial submissions. This document is intended to help projects with completing Step </w:t>
      </w:r>
      <w:r w:rsidR="0091235A" w:rsidRPr="00790F7D">
        <w:rPr>
          <w:rStyle w:val="BodyTextChar"/>
        </w:rPr>
        <w:t>1 and</w:t>
      </w:r>
      <w:r w:rsidRPr="00790F7D">
        <w:rPr>
          <w:rStyle w:val="BodyTextChar"/>
        </w:rPr>
        <w:t xml:space="preserve"> provides some guidance to support Step 2.</w:t>
      </w:r>
    </w:p>
    <w:p w14:paraId="49A81683" w14:textId="77777777" w:rsidR="00790F7D" w:rsidRPr="00790F7D" w:rsidRDefault="00790F7D" w:rsidP="00790F7D">
      <w:pPr>
        <w:rPr>
          <w:rStyle w:val="BodyTextChar"/>
        </w:rPr>
      </w:pPr>
      <w:r w:rsidRPr="00790F7D">
        <w:rPr>
          <w:rStyle w:val="BodyTextChar"/>
        </w:rPr>
        <w:t xml:space="preserve">There are two ISC-approved methodologies for the calculated Base Case (refer the </w:t>
      </w:r>
      <w:r w:rsidRPr="005E6925">
        <w:rPr>
          <w:rStyle w:val="BodyTextitalic"/>
        </w:rPr>
        <w:t>IS Technical Manual v2.1</w:t>
      </w:r>
      <w:r w:rsidRPr="00790F7D">
        <w:rPr>
          <w:rStyle w:val="BodyTextChar"/>
        </w:rPr>
        <w:t xml:space="preserve"> and the IS Rulings for full detailed requirements and guidance):</w:t>
      </w:r>
    </w:p>
    <w:p w14:paraId="50747B4D" w14:textId="65C030AF" w:rsidR="00790F7D" w:rsidRPr="00790F7D" w:rsidRDefault="00790F7D" w:rsidP="00F422C8">
      <w:pPr>
        <w:pStyle w:val="ListParagraph"/>
        <w:numPr>
          <w:ilvl w:val="0"/>
          <w:numId w:val="11"/>
        </w:numPr>
        <w:rPr>
          <w:rStyle w:val="BodyTextChar"/>
        </w:rPr>
      </w:pPr>
      <w:r w:rsidRPr="00790F7D">
        <w:rPr>
          <w:rStyle w:val="BodyTextChar"/>
        </w:rPr>
        <w:t>Traditional Calculation Methodology: This is based on a suitable early design accepted by key stakeholders as being representative of the original concept for the infrastructure development. For example, this may be the design from Business Case. The submission must be accompanied by a set of BAU assumptions regarding technologies, materials sourcing, and composition.</w:t>
      </w:r>
    </w:p>
    <w:p w14:paraId="1FAB1F67" w14:textId="6D4F4EB0" w:rsidR="00790F7D" w:rsidRPr="00790F7D" w:rsidRDefault="00790F7D" w:rsidP="00F422C8">
      <w:pPr>
        <w:pStyle w:val="ListParagraph"/>
        <w:numPr>
          <w:ilvl w:val="0"/>
          <w:numId w:val="11"/>
        </w:numPr>
        <w:rPr>
          <w:rStyle w:val="BodyTextChar"/>
        </w:rPr>
      </w:pPr>
      <w:r w:rsidRPr="00790F7D">
        <w:rPr>
          <w:rStyle w:val="BodyTextChar"/>
        </w:rPr>
        <w:t>Reverse Calculated Base Case (also known as the “back-casting method”): Projects utilise their Actual Case as the basis/starting point from which the calculated Base Case is determined. This enables projects to use a more accurate starting point from which they can calculate and quantify resource savings, resulting in more accurate verification outcomes. Note: This is the Department’s preferred Base Case methodology. If the project wishes to pursue the Traditional Calculation Methodology, this should be discussed and agreed with the Principal.</w:t>
      </w:r>
    </w:p>
    <w:p w14:paraId="02E07183" w14:textId="35E4B0A4" w:rsidR="00790F7D" w:rsidRPr="00790F7D" w:rsidRDefault="00790F7D" w:rsidP="00790F7D">
      <w:pPr>
        <w:rPr>
          <w:rStyle w:val="BodyTextChar"/>
        </w:rPr>
      </w:pPr>
      <w:r w:rsidRPr="00790F7D">
        <w:rPr>
          <w:rStyle w:val="BodyTextChar"/>
        </w:rPr>
        <w:lastRenderedPageBreak/>
        <w:t xml:space="preserve">ISC have published various resources on how to prepare the Base Case Proposal, including in the </w:t>
      </w:r>
      <w:r w:rsidRPr="005E6925">
        <w:rPr>
          <w:rStyle w:val="BodyTextitalic"/>
        </w:rPr>
        <w:t>IS Technical Manual v2.1</w:t>
      </w:r>
      <w:r w:rsidRPr="00790F7D">
        <w:rPr>
          <w:rStyle w:val="BodyTextChar"/>
        </w:rPr>
        <w:t xml:space="preserve">, IS Rulings and various guidance documents. In addition to those resources, this document provides </w:t>
      </w:r>
      <w:r w:rsidR="00A70D5F">
        <w:rPr>
          <w:rStyle w:val="BodyTextChar"/>
        </w:rPr>
        <w:t>the department</w:t>
      </w:r>
      <w:r w:rsidRPr="00790F7D">
        <w:rPr>
          <w:rStyle w:val="BodyTextChar"/>
        </w:rPr>
        <w:t>’s “business as usual” assumptions and standards for the Base Case. These assumptions and standards have been developed based on:</w:t>
      </w:r>
    </w:p>
    <w:p w14:paraId="776F5FD1" w14:textId="6853F435" w:rsidR="00790F7D" w:rsidRPr="005E6925" w:rsidRDefault="00790F7D" w:rsidP="00F422C8">
      <w:pPr>
        <w:pStyle w:val="ListParagraph"/>
        <w:numPr>
          <w:ilvl w:val="0"/>
          <w:numId w:val="12"/>
        </w:numPr>
      </w:pPr>
      <w:r w:rsidRPr="005E6925">
        <w:t>Legislation</w:t>
      </w:r>
    </w:p>
    <w:p w14:paraId="7EA85A02" w14:textId="77777777" w:rsidR="0096534D" w:rsidRDefault="00790F7D" w:rsidP="00F422C8">
      <w:pPr>
        <w:pStyle w:val="ListParagraph"/>
        <w:numPr>
          <w:ilvl w:val="0"/>
          <w:numId w:val="12"/>
        </w:numPr>
      </w:pPr>
      <w:r w:rsidRPr="005E6925">
        <w:t xml:space="preserve">Transport and Main Roads </w:t>
      </w:r>
      <w:r w:rsidR="0013313D">
        <w:t>T</w:t>
      </w:r>
      <w:r w:rsidRPr="005E6925">
        <w:t xml:space="preserve">echnical </w:t>
      </w:r>
      <w:r w:rsidR="0013313D">
        <w:t>S</w:t>
      </w:r>
      <w:r w:rsidRPr="005E6925">
        <w:t>pecifications</w:t>
      </w:r>
    </w:p>
    <w:p w14:paraId="06BBBBBC" w14:textId="233B9240" w:rsidR="00790F7D" w:rsidRPr="005E6925" w:rsidRDefault="0096534D" w:rsidP="00F422C8">
      <w:pPr>
        <w:pStyle w:val="ListParagraph"/>
        <w:numPr>
          <w:ilvl w:val="0"/>
          <w:numId w:val="12"/>
        </w:numPr>
      </w:pPr>
      <w:r>
        <w:t>S</w:t>
      </w:r>
      <w:r w:rsidR="00790F7D" w:rsidRPr="005E6925">
        <w:t>tandards, and</w:t>
      </w:r>
    </w:p>
    <w:p w14:paraId="6B1DC794" w14:textId="686C8077" w:rsidR="00790F7D" w:rsidRPr="005E6925" w:rsidRDefault="00790F7D" w:rsidP="00F422C8">
      <w:pPr>
        <w:pStyle w:val="ListParagraph"/>
        <w:numPr>
          <w:ilvl w:val="0"/>
          <w:numId w:val="12"/>
        </w:numPr>
      </w:pPr>
      <w:r w:rsidRPr="005E6925">
        <w:t>Various resources published by ISC.</w:t>
      </w:r>
    </w:p>
    <w:p w14:paraId="707E6004" w14:textId="351CE83C" w:rsidR="00790F7D" w:rsidRPr="00790F7D" w:rsidRDefault="00790F7D" w:rsidP="0091235A">
      <w:pPr>
        <w:pStyle w:val="Heading1"/>
        <w:rPr>
          <w:rStyle w:val="BodyTextChar"/>
        </w:rPr>
      </w:pPr>
      <w:bookmarkStart w:id="4" w:name="_Toc166834892"/>
      <w:r w:rsidRPr="00790F7D">
        <w:rPr>
          <w:rStyle w:val="BodyTextChar"/>
        </w:rPr>
        <w:t>Base Case function (product or service provided)</w:t>
      </w:r>
      <w:bookmarkEnd w:id="4"/>
    </w:p>
    <w:p w14:paraId="7A5C7679" w14:textId="77777777" w:rsidR="00F941D7" w:rsidRDefault="00790F7D" w:rsidP="00790F7D">
      <w:pPr>
        <w:rPr>
          <w:rStyle w:val="BodyTextChar"/>
        </w:rPr>
      </w:pPr>
      <w:r w:rsidRPr="00790F7D">
        <w:rPr>
          <w:rStyle w:val="BodyTextChar"/>
        </w:rPr>
        <w:t>The project’s primary objective is set by the Strategic Assessment of Service Requirement (SASR) Report, at Gate 1 of the Queensland Government's Project Assessment Framework (PAF). The objectives for the Base Case must be consistent with those specified for the project.</w:t>
      </w:r>
    </w:p>
    <w:p w14:paraId="2FE6A1D2" w14:textId="162090B7" w:rsidR="00790F7D" w:rsidRPr="00790F7D" w:rsidRDefault="00790F7D" w:rsidP="005E6925">
      <w:pPr>
        <w:pStyle w:val="Heading1"/>
        <w:rPr>
          <w:rStyle w:val="BodyTextChar"/>
        </w:rPr>
      </w:pPr>
      <w:bookmarkStart w:id="5" w:name="_Toc166834893"/>
      <w:r w:rsidRPr="00790F7D">
        <w:rPr>
          <w:rStyle w:val="BodyTextChar"/>
        </w:rPr>
        <w:t>Base Case boundary</w:t>
      </w:r>
      <w:bookmarkEnd w:id="5"/>
    </w:p>
    <w:p w14:paraId="71C951CC" w14:textId="77777777" w:rsidR="00F941D7" w:rsidRDefault="00790F7D" w:rsidP="00790F7D">
      <w:pPr>
        <w:rPr>
          <w:rStyle w:val="BodyTextChar"/>
        </w:rPr>
      </w:pPr>
      <w:r w:rsidRPr="00790F7D">
        <w:rPr>
          <w:rStyle w:val="BodyTextChar"/>
        </w:rPr>
        <w:t>The scope of the resource use assessment boundary is limited to the construction and operation of infrastructure projects in Queensland that are seeking IS ratings. It covers resource demand for energy, water and materials.</w:t>
      </w:r>
    </w:p>
    <w:p w14:paraId="0AE7BD97" w14:textId="4839F06D" w:rsidR="00790F7D" w:rsidRPr="00790F7D" w:rsidRDefault="00790F7D" w:rsidP="00790F7D">
      <w:pPr>
        <w:rPr>
          <w:rStyle w:val="BodyTextChar"/>
        </w:rPr>
      </w:pPr>
      <w:r w:rsidRPr="00790F7D">
        <w:rPr>
          <w:rStyle w:val="BodyTextChar"/>
        </w:rPr>
        <w:t xml:space="preserve">A summary of typical resource use anticipated on an infrastructure project includes the following. A detailed list with assumptions, guidance, data sources and quantities can be found in </w:t>
      </w:r>
      <w:r w:rsidR="0013313D">
        <w:rPr>
          <w:rStyle w:val="BodyTextChar"/>
        </w:rPr>
        <w:t>Table </w:t>
      </w:r>
      <w:r w:rsidRPr="00790F7D">
        <w:rPr>
          <w:rStyle w:val="BodyTextChar"/>
        </w:rPr>
        <w:t>4.3.1.</w:t>
      </w:r>
    </w:p>
    <w:p w14:paraId="56E6E3B6" w14:textId="77777777" w:rsidR="00F941D7" w:rsidRDefault="00790F7D" w:rsidP="00BB6834">
      <w:pPr>
        <w:pStyle w:val="ListB1dotonly"/>
        <w:rPr>
          <w:rStyle w:val="BodyTextChar"/>
        </w:rPr>
      </w:pPr>
      <w:r w:rsidRPr="00790F7D">
        <w:rPr>
          <w:rStyle w:val="BodyTextChar"/>
        </w:rPr>
        <w:t>Energy use:</w:t>
      </w:r>
    </w:p>
    <w:p w14:paraId="7AC82BFA" w14:textId="77777777" w:rsidR="00F941D7" w:rsidRDefault="00790F7D" w:rsidP="00BB6834">
      <w:pPr>
        <w:pStyle w:val="ListB2dashonly"/>
        <w:rPr>
          <w:rStyle w:val="BodyTextChar"/>
        </w:rPr>
      </w:pPr>
      <w:r w:rsidRPr="00790F7D">
        <w:rPr>
          <w:rStyle w:val="BodyTextChar"/>
        </w:rPr>
        <w:t>Scope 1 – stationary and off-road fuel</w:t>
      </w:r>
    </w:p>
    <w:p w14:paraId="3A7A9E05" w14:textId="77777777" w:rsidR="00F941D7" w:rsidRDefault="00790F7D" w:rsidP="00BB6834">
      <w:pPr>
        <w:pStyle w:val="ListB2dashonly"/>
        <w:rPr>
          <w:rStyle w:val="BodyTextChar"/>
        </w:rPr>
      </w:pPr>
      <w:r w:rsidRPr="00790F7D">
        <w:rPr>
          <w:rStyle w:val="BodyTextChar"/>
        </w:rPr>
        <w:t>Scope 2 – purchased electricity</w:t>
      </w:r>
    </w:p>
    <w:p w14:paraId="5A3E2796" w14:textId="6C4BFECB" w:rsidR="00790F7D" w:rsidRPr="00790F7D" w:rsidRDefault="00790F7D" w:rsidP="00BB6834">
      <w:pPr>
        <w:pStyle w:val="ListB2dashonly"/>
        <w:rPr>
          <w:rStyle w:val="BodyTextChar"/>
        </w:rPr>
      </w:pPr>
      <w:r w:rsidRPr="00790F7D">
        <w:rPr>
          <w:rStyle w:val="BodyTextChar"/>
        </w:rPr>
        <w:t>Scope 3 – transport fuel, for delivery of products and materials</w:t>
      </w:r>
    </w:p>
    <w:p w14:paraId="43B0849F" w14:textId="77777777" w:rsidR="00F941D7" w:rsidRDefault="00790F7D" w:rsidP="00BB6834">
      <w:pPr>
        <w:pStyle w:val="ListB1dotonly"/>
        <w:rPr>
          <w:rStyle w:val="BodyTextChar"/>
        </w:rPr>
      </w:pPr>
      <w:r w:rsidRPr="00790F7D">
        <w:rPr>
          <w:rStyle w:val="BodyTextChar"/>
        </w:rPr>
        <w:t>Water use:</w:t>
      </w:r>
    </w:p>
    <w:p w14:paraId="5C24E322" w14:textId="77777777" w:rsidR="00F941D7" w:rsidRDefault="00790F7D" w:rsidP="00BB6834">
      <w:pPr>
        <w:pStyle w:val="ListB2dashonly"/>
        <w:rPr>
          <w:rStyle w:val="BodyTextChar"/>
        </w:rPr>
      </w:pPr>
      <w:r w:rsidRPr="00790F7D">
        <w:rPr>
          <w:rStyle w:val="BodyTextChar"/>
        </w:rPr>
        <w:t>Potable</w:t>
      </w:r>
    </w:p>
    <w:p w14:paraId="0E7972CD" w14:textId="77777777" w:rsidR="00F941D7" w:rsidRDefault="00790F7D" w:rsidP="00BB6834">
      <w:pPr>
        <w:pStyle w:val="ListB2dashonly"/>
        <w:rPr>
          <w:rStyle w:val="BodyTextChar"/>
        </w:rPr>
      </w:pPr>
      <w:r w:rsidRPr="00790F7D">
        <w:rPr>
          <w:rStyle w:val="BodyTextChar"/>
        </w:rPr>
        <w:t>Non-potable</w:t>
      </w:r>
    </w:p>
    <w:p w14:paraId="005D9CF4" w14:textId="77777777" w:rsidR="00F941D7" w:rsidRDefault="00790F7D" w:rsidP="00BB6834">
      <w:pPr>
        <w:pStyle w:val="ListB1dotonly"/>
        <w:rPr>
          <w:rStyle w:val="BodyTextChar"/>
        </w:rPr>
      </w:pPr>
      <w:r w:rsidRPr="00790F7D">
        <w:rPr>
          <w:rStyle w:val="BodyTextChar"/>
        </w:rPr>
        <w:t>Material use:</w:t>
      </w:r>
    </w:p>
    <w:p w14:paraId="56D27C5B" w14:textId="6435D5F2" w:rsidR="00790F7D" w:rsidRPr="00790F7D" w:rsidRDefault="00790F7D" w:rsidP="00BB6834">
      <w:pPr>
        <w:pStyle w:val="ListB2dashonly"/>
        <w:rPr>
          <w:rStyle w:val="BodyTextChar"/>
        </w:rPr>
      </w:pPr>
      <w:r w:rsidRPr="00790F7D">
        <w:rPr>
          <w:rStyle w:val="BodyTextChar"/>
        </w:rPr>
        <w:t>Pavement</w:t>
      </w:r>
    </w:p>
    <w:p w14:paraId="63F9A5F8" w14:textId="7CA99E64" w:rsidR="00790F7D" w:rsidRPr="00790F7D" w:rsidRDefault="00790F7D" w:rsidP="00BB6834">
      <w:pPr>
        <w:pStyle w:val="ListB2dashonly"/>
        <w:rPr>
          <w:rStyle w:val="BodyTextChar"/>
        </w:rPr>
      </w:pPr>
      <w:r w:rsidRPr="00790F7D">
        <w:rPr>
          <w:rStyle w:val="BodyTextChar"/>
        </w:rPr>
        <w:t>Asphalt</w:t>
      </w:r>
    </w:p>
    <w:p w14:paraId="7B60FF0B" w14:textId="1A21DABD" w:rsidR="00790F7D" w:rsidRPr="00790F7D" w:rsidRDefault="00790F7D" w:rsidP="00BB6834">
      <w:pPr>
        <w:pStyle w:val="ListB2dashonly"/>
        <w:rPr>
          <w:rStyle w:val="BodyTextChar"/>
        </w:rPr>
      </w:pPr>
      <w:r w:rsidRPr="00790F7D">
        <w:rPr>
          <w:rStyle w:val="BodyTextChar"/>
        </w:rPr>
        <w:t>Aggregate</w:t>
      </w:r>
    </w:p>
    <w:p w14:paraId="53255509" w14:textId="38550909" w:rsidR="00790F7D" w:rsidRPr="00790F7D" w:rsidRDefault="00790F7D" w:rsidP="00BB6834">
      <w:pPr>
        <w:pStyle w:val="ListB2dashonly"/>
        <w:rPr>
          <w:rStyle w:val="BodyTextChar"/>
        </w:rPr>
      </w:pPr>
      <w:r w:rsidRPr="00790F7D">
        <w:rPr>
          <w:rStyle w:val="BodyTextChar"/>
        </w:rPr>
        <w:t>Bitumen seals</w:t>
      </w:r>
    </w:p>
    <w:p w14:paraId="5A3C26D7" w14:textId="417A1B45" w:rsidR="00790F7D" w:rsidRPr="00790F7D" w:rsidRDefault="00790F7D" w:rsidP="00BB6834">
      <w:pPr>
        <w:pStyle w:val="ListB2dashonly"/>
        <w:rPr>
          <w:rStyle w:val="BodyTextChar"/>
        </w:rPr>
      </w:pPr>
      <w:r w:rsidRPr="00790F7D">
        <w:rPr>
          <w:rStyle w:val="BodyTextChar"/>
        </w:rPr>
        <w:t>Unbound pavement</w:t>
      </w:r>
    </w:p>
    <w:p w14:paraId="15A9415A" w14:textId="77777777" w:rsidR="00F941D7" w:rsidRDefault="00790F7D" w:rsidP="00BB6834">
      <w:pPr>
        <w:pStyle w:val="ListB2dashonly"/>
        <w:rPr>
          <w:rStyle w:val="BodyTextChar"/>
        </w:rPr>
      </w:pPr>
      <w:r w:rsidRPr="00790F7D">
        <w:rPr>
          <w:rStyle w:val="BodyTextChar"/>
        </w:rPr>
        <w:t>Stabilised pavement</w:t>
      </w:r>
    </w:p>
    <w:p w14:paraId="47806B86" w14:textId="225AEFAB" w:rsidR="00790F7D" w:rsidRPr="00790F7D" w:rsidRDefault="00790F7D" w:rsidP="00BB6834">
      <w:pPr>
        <w:pStyle w:val="ListB2dashonly"/>
        <w:rPr>
          <w:rStyle w:val="BodyTextChar"/>
        </w:rPr>
      </w:pPr>
      <w:r w:rsidRPr="00790F7D">
        <w:rPr>
          <w:rStyle w:val="BodyTextChar"/>
        </w:rPr>
        <w:t>Foamed bitumen</w:t>
      </w:r>
    </w:p>
    <w:p w14:paraId="24A9D2D7" w14:textId="3A0B0286" w:rsidR="00790F7D" w:rsidRPr="00790F7D" w:rsidRDefault="00790F7D" w:rsidP="00BB6834">
      <w:pPr>
        <w:pStyle w:val="ListB2dashonly"/>
        <w:rPr>
          <w:rStyle w:val="BodyTextChar"/>
        </w:rPr>
      </w:pPr>
      <w:r w:rsidRPr="00790F7D">
        <w:rPr>
          <w:rStyle w:val="BodyTextChar"/>
        </w:rPr>
        <w:t>Cement and concrete</w:t>
      </w:r>
    </w:p>
    <w:p w14:paraId="220A4FCF" w14:textId="2363349F" w:rsidR="00790F7D" w:rsidRPr="00790F7D" w:rsidRDefault="00790F7D" w:rsidP="00BB6834">
      <w:pPr>
        <w:pStyle w:val="ListB2dashonly"/>
        <w:rPr>
          <w:rStyle w:val="BodyTextChar"/>
        </w:rPr>
      </w:pPr>
      <w:r w:rsidRPr="00790F7D">
        <w:rPr>
          <w:rStyle w:val="BodyTextChar"/>
        </w:rPr>
        <w:t>Steel</w:t>
      </w:r>
    </w:p>
    <w:p w14:paraId="00A4798A" w14:textId="39E90C0F" w:rsidR="00790F7D" w:rsidRPr="00790F7D" w:rsidRDefault="00790F7D" w:rsidP="00BB6834">
      <w:pPr>
        <w:pStyle w:val="ListB2dashonly"/>
        <w:rPr>
          <w:rStyle w:val="BodyTextChar"/>
        </w:rPr>
      </w:pPr>
      <w:r w:rsidRPr="00790F7D">
        <w:rPr>
          <w:rStyle w:val="BodyTextChar"/>
        </w:rPr>
        <w:t>Embankment</w:t>
      </w:r>
    </w:p>
    <w:p w14:paraId="4CA36223" w14:textId="77777777" w:rsidR="00F941D7" w:rsidRDefault="00790F7D" w:rsidP="00BB6834">
      <w:pPr>
        <w:pStyle w:val="ListB2dashonly"/>
        <w:rPr>
          <w:rStyle w:val="BodyTextChar"/>
        </w:rPr>
      </w:pPr>
      <w:r w:rsidRPr="00790F7D">
        <w:rPr>
          <w:rStyle w:val="BodyTextChar"/>
        </w:rPr>
        <w:lastRenderedPageBreak/>
        <w:t>Aluminium</w:t>
      </w:r>
    </w:p>
    <w:p w14:paraId="2261567B" w14:textId="193CCD79" w:rsidR="00790F7D" w:rsidRPr="00790F7D" w:rsidRDefault="00790F7D" w:rsidP="00BB6834">
      <w:pPr>
        <w:pStyle w:val="ListB2dashonly"/>
        <w:rPr>
          <w:rStyle w:val="BodyTextChar"/>
        </w:rPr>
      </w:pPr>
      <w:r w:rsidRPr="00790F7D">
        <w:rPr>
          <w:rStyle w:val="BodyTextChar"/>
        </w:rPr>
        <w:t>Glass</w:t>
      </w:r>
    </w:p>
    <w:p w14:paraId="0D1CDE46" w14:textId="77777777" w:rsidR="00F941D7" w:rsidRDefault="00790F7D" w:rsidP="00BB6834">
      <w:pPr>
        <w:pStyle w:val="ListB2dashonly"/>
        <w:rPr>
          <w:rStyle w:val="BodyTextChar"/>
        </w:rPr>
      </w:pPr>
      <w:r w:rsidRPr="00790F7D">
        <w:rPr>
          <w:rStyle w:val="BodyTextChar"/>
        </w:rPr>
        <w:t>Timber</w:t>
      </w:r>
    </w:p>
    <w:p w14:paraId="1DF6416A" w14:textId="32F8C7FC" w:rsidR="00790F7D" w:rsidRPr="00790F7D" w:rsidRDefault="00790F7D" w:rsidP="00BB6834">
      <w:pPr>
        <w:pStyle w:val="ListB2dashonly"/>
        <w:rPr>
          <w:rStyle w:val="BodyTextChar"/>
        </w:rPr>
      </w:pPr>
      <w:r w:rsidRPr="00790F7D">
        <w:rPr>
          <w:rStyle w:val="BodyTextChar"/>
        </w:rPr>
        <w:t>Pipes</w:t>
      </w:r>
    </w:p>
    <w:p w14:paraId="22D3425E" w14:textId="77777777" w:rsidR="00F941D7" w:rsidRDefault="00790F7D" w:rsidP="00BB6834">
      <w:pPr>
        <w:pStyle w:val="ListB1dotonly"/>
        <w:rPr>
          <w:rStyle w:val="BodyTextChar"/>
        </w:rPr>
      </w:pPr>
      <w:r w:rsidRPr="00790F7D">
        <w:rPr>
          <w:rStyle w:val="BodyTextChar"/>
        </w:rPr>
        <w:t>Land and vegetation clearing</w:t>
      </w:r>
    </w:p>
    <w:p w14:paraId="649C13D3" w14:textId="2787E119" w:rsidR="00790F7D" w:rsidRPr="00790F7D" w:rsidRDefault="00790F7D" w:rsidP="00BB6834">
      <w:pPr>
        <w:pStyle w:val="ListB1dotonly"/>
        <w:rPr>
          <w:rStyle w:val="BodyTextChar"/>
        </w:rPr>
      </w:pPr>
      <w:r w:rsidRPr="00790F7D">
        <w:rPr>
          <w:rStyle w:val="BodyTextChar"/>
        </w:rPr>
        <w:t>Waste generated: It is noted that waste generation, while being a project resource impact, is outside the scope of the IS Base Case</w:t>
      </w:r>
    </w:p>
    <w:p w14:paraId="52B18182" w14:textId="77777777" w:rsidR="00790F7D" w:rsidRPr="00790F7D" w:rsidRDefault="00790F7D" w:rsidP="00790F7D">
      <w:pPr>
        <w:rPr>
          <w:rStyle w:val="BodyTextChar"/>
        </w:rPr>
      </w:pPr>
      <w:r w:rsidRPr="00790F7D">
        <w:rPr>
          <w:rStyle w:val="BodyTextChar"/>
        </w:rPr>
        <w:t>A suite of project elements relevant to the Base Case are presented as follows, and should be reviewed in conjunction with relevant Base Case guidance from ISC:</w:t>
      </w:r>
    </w:p>
    <w:p w14:paraId="7EC23BBA" w14:textId="6C0561B0" w:rsidR="00790F7D" w:rsidRPr="00790F7D" w:rsidRDefault="00790F7D" w:rsidP="00F422C8">
      <w:pPr>
        <w:pStyle w:val="ListB1dotonly"/>
        <w:numPr>
          <w:ilvl w:val="0"/>
          <w:numId w:val="14"/>
        </w:numPr>
        <w:rPr>
          <w:rStyle w:val="BodyTextChar"/>
        </w:rPr>
      </w:pPr>
      <w:r w:rsidRPr="00790F7D">
        <w:rPr>
          <w:rStyle w:val="BodyTextChar"/>
        </w:rPr>
        <w:t>Road, accesses, pavement for bus stops, parking or other secondary function</w:t>
      </w:r>
    </w:p>
    <w:p w14:paraId="7C7A5729" w14:textId="5D992EE4" w:rsidR="00790F7D" w:rsidRPr="00790F7D" w:rsidRDefault="00790F7D" w:rsidP="00F422C8">
      <w:pPr>
        <w:pStyle w:val="ListB1dotonly"/>
        <w:numPr>
          <w:ilvl w:val="0"/>
          <w:numId w:val="14"/>
        </w:numPr>
        <w:rPr>
          <w:rStyle w:val="BodyTextChar"/>
        </w:rPr>
      </w:pPr>
      <w:r w:rsidRPr="00790F7D">
        <w:rPr>
          <w:rStyle w:val="BodyTextChar"/>
        </w:rPr>
        <w:t>Road furniture including noise walls and road safety barriers</w:t>
      </w:r>
    </w:p>
    <w:p w14:paraId="7C6EC530" w14:textId="6741EF97" w:rsidR="00790F7D" w:rsidRPr="00790F7D" w:rsidRDefault="00790F7D" w:rsidP="00F422C8">
      <w:pPr>
        <w:pStyle w:val="ListB1dotonly"/>
        <w:numPr>
          <w:ilvl w:val="0"/>
          <w:numId w:val="14"/>
        </w:numPr>
        <w:rPr>
          <w:rStyle w:val="BodyTextChar"/>
        </w:rPr>
      </w:pPr>
      <w:r w:rsidRPr="00790F7D">
        <w:rPr>
          <w:rStyle w:val="BodyTextChar"/>
        </w:rPr>
        <w:t>Structures, including bridges, over / under pass, reinforced walls, and retaining walls.</w:t>
      </w:r>
    </w:p>
    <w:p w14:paraId="408FC809" w14:textId="3FB1E366" w:rsidR="00790F7D" w:rsidRPr="00790F7D" w:rsidRDefault="00790F7D" w:rsidP="00F422C8">
      <w:pPr>
        <w:pStyle w:val="ListB1dotonly"/>
        <w:numPr>
          <w:ilvl w:val="0"/>
          <w:numId w:val="14"/>
        </w:numPr>
        <w:rPr>
          <w:rStyle w:val="BodyTextChar"/>
        </w:rPr>
      </w:pPr>
      <w:r w:rsidRPr="00790F7D">
        <w:rPr>
          <w:rStyle w:val="BodyTextChar"/>
        </w:rPr>
        <w:t>Underground works for example, piles and foundations</w:t>
      </w:r>
    </w:p>
    <w:p w14:paraId="66F9D603" w14:textId="29D5D1FE" w:rsidR="00790F7D" w:rsidRPr="00790F7D" w:rsidRDefault="00790F7D" w:rsidP="00F422C8">
      <w:pPr>
        <w:pStyle w:val="ListB1dotonly"/>
        <w:numPr>
          <w:ilvl w:val="0"/>
          <w:numId w:val="14"/>
        </w:numPr>
        <w:rPr>
          <w:rStyle w:val="BodyTextChar"/>
        </w:rPr>
      </w:pPr>
      <w:r w:rsidRPr="00790F7D">
        <w:rPr>
          <w:rStyle w:val="BodyTextChar"/>
        </w:rPr>
        <w:t>Earthworks (cut and fill) and underground works (tunnelling)</w:t>
      </w:r>
    </w:p>
    <w:p w14:paraId="19941BA4" w14:textId="3A4330BD" w:rsidR="00790F7D" w:rsidRPr="00790F7D" w:rsidRDefault="00790F7D" w:rsidP="00F422C8">
      <w:pPr>
        <w:pStyle w:val="ListB1dotonly"/>
        <w:numPr>
          <w:ilvl w:val="0"/>
          <w:numId w:val="14"/>
        </w:numPr>
        <w:rPr>
          <w:rStyle w:val="BodyTextChar"/>
        </w:rPr>
      </w:pPr>
      <w:r w:rsidRPr="00790F7D">
        <w:rPr>
          <w:rStyle w:val="BodyTextChar"/>
        </w:rPr>
        <w:t>Drainage including kerbing, open drains, stormwater</w:t>
      </w:r>
    </w:p>
    <w:p w14:paraId="61F5214B" w14:textId="5E2C11C4" w:rsidR="00790F7D" w:rsidRPr="00790F7D" w:rsidRDefault="00790F7D" w:rsidP="00F422C8">
      <w:pPr>
        <w:pStyle w:val="ListB1dotonly"/>
        <w:numPr>
          <w:ilvl w:val="0"/>
          <w:numId w:val="14"/>
        </w:numPr>
        <w:rPr>
          <w:rStyle w:val="BodyTextChar"/>
        </w:rPr>
      </w:pPr>
      <w:r w:rsidRPr="00790F7D">
        <w:rPr>
          <w:rStyle w:val="BodyTextChar"/>
        </w:rPr>
        <w:t>Laydown areas, stockpiles</w:t>
      </w:r>
    </w:p>
    <w:p w14:paraId="140B155D" w14:textId="17ABC6B6" w:rsidR="00790F7D" w:rsidRPr="00790F7D" w:rsidRDefault="00790F7D" w:rsidP="00F422C8">
      <w:pPr>
        <w:pStyle w:val="ListB1dotonly"/>
        <w:numPr>
          <w:ilvl w:val="0"/>
          <w:numId w:val="14"/>
        </w:numPr>
        <w:rPr>
          <w:rStyle w:val="BodyTextChar"/>
        </w:rPr>
      </w:pPr>
      <w:r w:rsidRPr="00790F7D">
        <w:rPr>
          <w:rStyle w:val="BodyTextChar"/>
        </w:rPr>
        <w:t>Temporary works (for example, site office, sidetracks)</w:t>
      </w:r>
    </w:p>
    <w:p w14:paraId="083F3F78" w14:textId="5ED7CD5C" w:rsidR="00790F7D" w:rsidRPr="00790F7D" w:rsidRDefault="00790F7D" w:rsidP="00F422C8">
      <w:pPr>
        <w:pStyle w:val="ListB1dotonly"/>
        <w:numPr>
          <w:ilvl w:val="0"/>
          <w:numId w:val="14"/>
        </w:numPr>
        <w:rPr>
          <w:rStyle w:val="BodyTextChar"/>
        </w:rPr>
      </w:pPr>
      <w:r w:rsidRPr="00790F7D">
        <w:rPr>
          <w:rStyle w:val="BodyTextChar"/>
        </w:rPr>
        <w:t>Property works</w:t>
      </w:r>
    </w:p>
    <w:p w14:paraId="7D729849" w14:textId="1846D1FC" w:rsidR="00790F7D" w:rsidRPr="00790F7D" w:rsidRDefault="00790F7D" w:rsidP="00F422C8">
      <w:pPr>
        <w:pStyle w:val="ListB1dotonly"/>
        <w:numPr>
          <w:ilvl w:val="0"/>
          <w:numId w:val="14"/>
        </w:numPr>
        <w:rPr>
          <w:rStyle w:val="BodyTextChar"/>
        </w:rPr>
      </w:pPr>
      <w:r w:rsidRPr="00790F7D">
        <w:rPr>
          <w:rStyle w:val="BodyTextChar"/>
        </w:rPr>
        <w:t>Onsite processing</w:t>
      </w:r>
    </w:p>
    <w:p w14:paraId="3049237A" w14:textId="3E8C92AB" w:rsidR="00790F7D" w:rsidRPr="00790F7D" w:rsidRDefault="00790F7D" w:rsidP="00F422C8">
      <w:pPr>
        <w:pStyle w:val="ListB1dotonly"/>
        <w:numPr>
          <w:ilvl w:val="0"/>
          <w:numId w:val="14"/>
        </w:numPr>
        <w:rPr>
          <w:rStyle w:val="BodyTextChar"/>
        </w:rPr>
      </w:pPr>
      <w:r w:rsidRPr="00790F7D">
        <w:rPr>
          <w:rStyle w:val="BodyTextChar"/>
        </w:rPr>
        <w:t>Early works (for example, preloading)</w:t>
      </w:r>
    </w:p>
    <w:p w14:paraId="00E2DC03" w14:textId="77777777" w:rsidR="00790F7D" w:rsidRPr="00790F7D" w:rsidRDefault="00790F7D" w:rsidP="00790F7D">
      <w:pPr>
        <w:rPr>
          <w:rStyle w:val="BodyTextChar"/>
        </w:rPr>
      </w:pPr>
      <w:r w:rsidRPr="00790F7D">
        <w:rPr>
          <w:rStyle w:val="BodyTextChar"/>
        </w:rPr>
        <w:t>Not all of these are necessarily required for each project. To take a systems perspective, the resources used are essentially inputs for the construction of multiple structures and works, that are specific to a project's physical scope of works, with resource outputs being the carbon dioxide equivalent greenhouse gas emissions and other environmental impacts (captured as IS Enviropoints) generated from construction and operation of the project components.</w:t>
      </w:r>
    </w:p>
    <w:p w14:paraId="1A1F06A8" w14:textId="7304D285" w:rsidR="00790F7D" w:rsidRPr="00790F7D" w:rsidRDefault="00790F7D" w:rsidP="00F941D7">
      <w:pPr>
        <w:pStyle w:val="Heading2"/>
        <w:rPr>
          <w:rStyle w:val="BodyTextChar"/>
        </w:rPr>
      </w:pPr>
      <w:bookmarkStart w:id="6" w:name="_Toc166834894"/>
      <w:r w:rsidRPr="00790F7D">
        <w:rPr>
          <w:rStyle w:val="BodyTextChar"/>
        </w:rPr>
        <w:t xml:space="preserve">Base Case </w:t>
      </w:r>
      <w:r w:rsidRPr="00F7547C">
        <w:rPr>
          <w:rStyle w:val="BodyTextChar"/>
          <w:szCs w:val="28"/>
        </w:rPr>
        <w:t>design</w:t>
      </w:r>
      <w:r w:rsidRPr="00790F7D">
        <w:rPr>
          <w:rStyle w:val="BodyTextChar"/>
        </w:rPr>
        <w:t xml:space="preserve"> life</w:t>
      </w:r>
      <w:bookmarkEnd w:id="6"/>
    </w:p>
    <w:p w14:paraId="334F0AEA" w14:textId="72891EB5" w:rsidR="00790F7D" w:rsidRPr="00790F7D" w:rsidRDefault="00A70D5F" w:rsidP="00F941D7">
      <w:pPr>
        <w:keepNext/>
        <w:keepLines/>
        <w:rPr>
          <w:rStyle w:val="BodyTextChar"/>
        </w:rPr>
      </w:pPr>
      <w:r>
        <w:rPr>
          <w:rStyle w:val="BodyTextChar"/>
        </w:rPr>
        <w:t>The department’s</w:t>
      </w:r>
      <w:r w:rsidR="00790F7D" w:rsidRPr="00790F7D">
        <w:rPr>
          <w:rStyle w:val="BodyTextChar"/>
        </w:rPr>
        <w:t xml:space="preserve"> requirements for minimum design periods include the following as per </w:t>
      </w:r>
      <w:r w:rsidR="0013313D">
        <w:rPr>
          <w:rStyle w:val="BodyTextChar"/>
        </w:rPr>
        <w:t>Table </w:t>
      </w:r>
      <w:r w:rsidR="00790F7D" w:rsidRPr="00790F7D">
        <w:rPr>
          <w:rStyle w:val="BodyTextChar"/>
        </w:rPr>
        <w:t>4.1.1 below.</w:t>
      </w:r>
    </w:p>
    <w:p w14:paraId="7A62749B" w14:textId="74DA8007" w:rsidR="00790F7D" w:rsidRPr="00790F7D" w:rsidRDefault="0013313D" w:rsidP="00F941D7">
      <w:pPr>
        <w:pStyle w:val="TableFigureCaption1Tables"/>
        <w:keepLines/>
        <w:rPr>
          <w:rStyle w:val="BodyTextChar"/>
        </w:rPr>
      </w:pPr>
      <w:r>
        <w:rPr>
          <w:rStyle w:val="BodyTextChar"/>
        </w:rPr>
        <w:t>Table </w:t>
      </w:r>
      <w:r w:rsidR="00790F7D" w:rsidRPr="00790F7D">
        <w:rPr>
          <w:rStyle w:val="BodyTextChar"/>
        </w:rPr>
        <w:t xml:space="preserve">4.1.1 - </w:t>
      </w:r>
      <w:r w:rsidR="00790F7D" w:rsidRPr="00F7547C">
        <w:rPr>
          <w:rStyle w:val="BodyTextChar"/>
          <w:rFonts w:cs="Times New Roman"/>
          <w:szCs w:val="24"/>
        </w:rPr>
        <w:t>Minimum</w:t>
      </w:r>
      <w:r w:rsidR="00790F7D" w:rsidRPr="00790F7D">
        <w:rPr>
          <w:rStyle w:val="BodyTextChar"/>
        </w:rPr>
        <w:t xml:space="preserve"> design life of assets</w:t>
      </w:r>
    </w:p>
    <w:tbl>
      <w:tblPr>
        <w:tblStyle w:val="TableGrid"/>
        <w:tblW w:w="0" w:type="auto"/>
        <w:tblLook w:val="04A0" w:firstRow="1" w:lastRow="0" w:firstColumn="1" w:lastColumn="0" w:noHBand="0" w:noVBand="1"/>
      </w:tblPr>
      <w:tblGrid>
        <w:gridCol w:w="4530"/>
        <w:gridCol w:w="4530"/>
      </w:tblGrid>
      <w:tr w:rsidR="00B55575" w:rsidRPr="00B55575" w14:paraId="65B43792" w14:textId="77777777" w:rsidTr="00B55575">
        <w:trPr>
          <w:cantSplit/>
          <w:tblHeader/>
        </w:trPr>
        <w:tc>
          <w:tcPr>
            <w:tcW w:w="4530" w:type="dxa"/>
            <w:vAlign w:val="top"/>
          </w:tcPr>
          <w:p w14:paraId="490AD192" w14:textId="7CFA304F" w:rsidR="00B55575" w:rsidRPr="00B55575" w:rsidRDefault="00B55575" w:rsidP="00B11A94">
            <w:pPr>
              <w:pStyle w:val="TableHeading"/>
              <w:keepNext w:val="0"/>
              <w:keepLines w:val="0"/>
              <w:widowControl w:val="0"/>
            </w:pPr>
            <w:r w:rsidRPr="00B55575">
              <w:t>Asset</w:t>
            </w:r>
          </w:p>
        </w:tc>
        <w:tc>
          <w:tcPr>
            <w:tcW w:w="4530" w:type="dxa"/>
            <w:vAlign w:val="top"/>
          </w:tcPr>
          <w:p w14:paraId="3F16B896" w14:textId="251C4B66" w:rsidR="00B55575" w:rsidRPr="00B55575" w:rsidRDefault="00B55575" w:rsidP="00B11A94">
            <w:pPr>
              <w:pStyle w:val="TableHeading"/>
              <w:keepNext w:val="0"/>
              <w:keepLines w:val="0"/>
              <w:widowControl w:val="0"/>
            </w:pPr>
            <w:r w:rsidRPr="00B55575">
              <w:t>Minimum design life</w:t>
            </w:r>
          </w:p>
        </w:tc>
      </w:tr>
      <w:tr w:rsidR="00B55575" w:rsidRPr="00B55575" w14:paraId="60C203B7" w14:textId="77777777" w:rsidTr="00B55575">
        <w:trPr>
          <w:cantSplit/>
        </w:trPr>
        <w:tc>
          <w:tcPr>
            <w:tcW w:w="4530" w:type="dxa"/>
            <w:vAlign w:val="top"/>
          </w:tcPr>
          <w:p w14:paraId="35A0E471" w14:textId="56CD71D0" w:rsidR="00B55575" w:rsidRPr="00B55575" w:rsidRDefault="00B55575" w:rsidP="00B11A94">
            <w:pPr>
              <w:pStyle w:val="TableBodyText"/>
              <w:keepNext w:val="0"/>
              <w:keepLines w:val="0"/>
              <w:widowControl w:val="0"/>
              <w:numPr>
                <w:ilvl w:val="0"/>
                <w:numId w:val="15"/>
              </w:numPr>
            </w:pPr>
            <w:r w:rsidRPr="00B55575">
              <w:t>Abutment protection either not subject to scour or subject to scour.</w:t>
            </w:r>
          </w:p>
        </w:tc>
        <w:tc>
          <w:tcPr>
            <w:tcW w:w="4530" w:type="dxa"/>
            <w:vAlign w:val="top"/>
          </w:tcPr>
          <w:p w14:paraId="78689FA9" w14:textId="34AAD845" w:rsidR="00B55575" w:rsidRPr="00B55575" w:rsidRDefault="00B55575" w:rsidP="00B11A94">
            <w:pPr>
              <w:pStyle w:val="TableBodyText"/>
              <w:keepNext w:val="0"/>
              <w:keepLines w:val="0"/>
              <w:widowControl w:val="0"/>
            </w:pPr>
            <w:r w:rsidRPr="00B55575">
              <w:t>100 years</w:t>
            </w:r>
          </w:p>
        </w:tc>
      </w:tr>
      <w:tr w:rsidR="00B55575" w:rsidRPr="00B55575" w14:paraId="56E1AB62" w14:textId="77777777" w:rsidTr="00B55575">
        <w:trPr>
          <w:cantSplit/>
        </w:trPr>
        <w:tc>
          <w:tcPr>
            <w:tcW w:w="4530" w:type="dxa"/>
            <w:vAlign w:val="top"/>
          </w:tcPr>
          <w:p w14:paraId="0E155DEC" w14:textId="24427A39" w:rsidR="00B55575" w:rsidRPr="00B55575" w:rsidRDefault="00B55575" w:rsidP="00B11A94">
            <w:pPr>
              <w:pStyle w:val="TableBodyText"/>
              <w:keepNext w:val="0"/>
              <w:keepLines w:val="0"/>
              <w:widowControl w:val="0"/>
              <w:numPr>
                <w:ilvl w:val="0"/>
                <w:numId w:val="15"/>
              </w:numPr>
            </w:pPr>
            <w:r w:rsidRPr="00B55575">
              <w:t>Bridge drainage systems</w:t>
            </w:r>
          </w:p>
        </w:tc>
        <w:tc>
          <w:tcPr>
            <w:tcW w:w="4530" w:type="dxa"/>
            <w:vAlign w:val="top"/>
          </w:tcPr>
          <w:p w14:paraId="64C0E36D" w14:textId="193794FA" w:rsidR="00B55575" w:rsidRPr="00B55575" w:rsidRDefault="00B55575" w:rsidP="00B11A94">
            <w:pPr>
              <w:pStyle w:val="TableBodyText"/>
              <w:keepNext w:val="0"/>
              <w:keepLines w:val="0"/>
              <w:widowControl w:val="0"/>
            </w:pPr>
            <w:r w:rsidRPr="00B55575">
              <w:t>50 years</w:t>
            </w:r>
          </w:p>
        </w:tc>
      </w:tr>
      <w:tr w:rsidR="003167C6" w:rsidRPr="00B55575" w14:paraId="05CF981E" w14:textId="77777777" w:rsidTr="00B55575">
        <w:trPr>
          <w:cantSplit/>
        </w:trPr>
        <w:tc>
          <w:tcPr>
            <w:tcW w:w="4530" w:type="dxa"/>
            <w:vAlign w:val="top"/>
          </w:tcPr>
          <w:p w14:paraId="704DE42A" w14:textId="77777777" w:rsidR="003167C6" w:rsidRPr="00B55575" w:rsidRDefault="003167C6" w:rsidP="00B11A94">
            <w:pPr>
              <w:pStyle w:val="TableBodyText"/>
              <w:keepNext w:val="0"/>
              <w:keepLines w:val="0"/>
              <w:widowControl w:val="0"/>
              <w:numPr>
                <w:ilvl w:val="0"/>
                <w:numId w:val="15"/>
              </w:numPr>
            </w:pPr>
            <w:r w:rsidRPr="00B55575">
              <w:lastRenderedPageBreak/>
              <w:t>Bridge structures including concrete arches, underpasses, and wildlife underpasses</w:t>
            </w:r>
          </w:p>
          <w:p w14:paraId="77371797" w14:textId="77777777" w:rsidR="003167C6" w:rsidRPr="00B55575" w:rsidRDefault="003167C6" w:rsidP="00B11A94">
            <w:pPr>
              <w:pStyle w:val="TableBodyText"/>
              <w:keepNext w:val="0"/>
              <w:keepLines w:val="0"/>
              <w:widowControl w:val="0"/>
              <w:numPr>
                <w:ilvl w:val="0"/>
                <w:numId w:val="15"/>
              </w:numPr>
            </w:pPr>
            <w:r w:rsidRPr="00B55575">
              <w:t>Paint coating systems</w:t>
            </w:r>
          </w:p>
          <w:p w14:paraId="1790F145" w14:textId="77777777" w:rsidR="003167C6" w:rsidRPr="00B55575" w:rsidRDefault="003167C6" w:rsidP="00B11A94">
            <w:pPr>
              <w:pStyle w:val="TableBodyText"/>
              <w:keepNext w:val="0"/>
              <w:keepLines w:val="0"/>
              <w:widowControl w:val="0"/>
              <w:numPr>
                <w:ilvl w:val="0"/>
                <w:numId w:val="15"/>
              </w:numPr>
            </w:pPr>
            <w:r w:rsidRPr="00B55575">
              <w:t>Deck wearing surface</w:t>
            </w:r>
          </w:p>
          <w:p w14:paraId="2E84AFD2" w14:textId="77777777" w:rsidR="003167C6" w:rsidRPr="00B55575" w:rsidRDefault="003167C6" w:rsidP="00B11A94">
            <w:pPr>
              <w:pStyle w:val="TableBodyText"/>
              <w:keepNext w:val="0"/>
              <w:keepLines w:val="0"/>
              <w:widowControl w:val="0"/>
              <w:numPr>
                <w:ilvl w:val="0"/>
                <w:numId w:val="15"/>
              </w:numPr>
            </w:pPr>
            <w:r w:rsidRPr="00B55575">
              <w:t>Protective treatment of permanent steel structural members</w:t>
            </w:r>
          </w:p>
          <w:p w14:paraId="3359D744" w14:textId="77777777" w:rsidR="003167C6" w:rsidRPr="00B55575" w:rsidRDefault="003167C6" w:rsidP="00B11A94">
            <w:pPr>
              <w:pStyle w:val="TableBodyText"/>
              <w:keepNext w:val="0"/>
              <w:keepLines w:val="0"/>
              <w:widowControl w:val="0"/>
              <w:numPr>
                <w:ilvl w:val="0"/>
                <w:numId w:val="15"/>
              </w:numPr>
            </w:pPr>
            <w:r w:rsidRPr="00B55575">
              <w:t>Tunnels</w:t>
            </w:r>
          </w:p>
          <w:p w14:paraId="18A42C97" w14:textId="77777777" w:rsidR="003167C6" w:rsidRPr="00B55575" w:rsidRDefault="003167C6" w:rsidP="00B11A94">
            <w:pPr>
              <w:pStyle w:val="TableBodyText"/>
              <w:keepNext w:val="0"/>
              <w:keepLines w:val="0"/>
              <w:widowControl w:val="0"/>
              <w:numPr>
                <w:ilvl w:val="0"/>
                <w:numId w:val="15"/>
              </w:numPr>
            </w:pPr>
            <w:r w:rsidRPr="00B55575">
              <w:t>Above carriageway structures</w:t>
            </w:r>
          </w:p>
          <w:p w14:paraId="6D4F4B02" w14:textId="77777777" w:rsidR="003167C6" w:rsidRPr="00B55575" w:rsidRDefault="003167C6" w:rsidP="00B11A94">
            <w:pPr>
              <w:pStyle w:val="TableBodyText"/>
              <w:keepNext w:val="0"/>
              <w:keepLines w:val="0"/>
              <w:widowControl w:val="0"/>
              <w:numPr>
                <w:ilvl w:val="0"/>
                <w:numId w:val="15"/>
              </w:numPr>
            </w:pPr>
            <w:r w:rsidRPr="00B55575">
              <w:t>Sign support structures (including cantilever signs and signs on side of bridges)</w:t>
            </w:r>
          </w:p>
          <w:p w14:paraId="15FD87BC" w14:textId="77777777" w:rsidR="003167C6" w:rsidRPr="00B55575" w:rsidRDefault="003167C6" w:rsidP="00B11A94">
            <w:pPr>
              <w:pStyle w:val="TableBodyText"/>
              <w:keepNext w:val="0"/>
              <w:keepLines w:val="0"/>
              <w:widowControl w:val="0"/>
              <w:numPr>
                <w:ilvl w:val="0"/>
                <w:numId w:val="15"/>
              </w:numPr>
            </w:pPr>
            <w:r w:rsidRPr="00B55575">
              <w:t>Other roadside furniture</w:t>
            </w:r>
          </w:p>
          <w:p w14:paraId="3A4D0273" w14:textId="77777777" w:rsidR="003167C6" w:rsidRPr="00B55575" w:rsidRDefault="003167C6" w:rsidP="00B11A94">
            <w:pPr>
              <w:pStyle w:val="TableBodyText"/>
              <w:keepNext w:val="0"/>
              <w:keepLines w:val="0"/>
              <w:widowControl w:val="0"/>
              <w:numPr>
                <w:ilvl w:val="0"/>
                <w:numId w:val="15"/>
              </w:numPr>
            </w:pPr>
            <w:r w:rsidRPr="00B55575">
              <w:t>Drainage pits</w:t>
            </w:r>
          </w:p>
          <w:p w14:paraId="6F293D56" w14:textId="3763D6BC" w:rsidR="003167C6" w:rsidRPr="00B55575" w:rsidRDefault="003167C6" w:rsidP="00B11A94">
            <w:pPr>
              <w:pStyle w:val="TableBodyText"/>
              <w:keepNext w:val="0"/>
              <w:keepLines w:val="0"/>
              <w:widowControl w:val="0"/>
              <w:numPr>
                <w:ilvl w:val="0"/>
                <w:numId w:val="15"/>
              </w:numPr>
            </w:pPr>
            <w:r w:rsidRPr="00B55575">
              <w:t>Abutment protection subject to scour</w:t>
            </w:r>
          </w:p>
        </w:tc>
        <w:tc>
          <w:tcPr>
            <w:tcW w:w="4530" w:type="dxa"/>
            <w:vAlign w:val="top"/>
          </w:tcPr>
          <w:p w14:paraId="1C23004F" w14:textId="0C31C5CA" w:rsidR="003167C6" w:rsidRPr="00B55575" w:rsidRDefault="003167C6" w:rsidP="00B11A94">
            <w:pPr>
              <w:pStyle w:val="TableBodyText"/>
              <w:keepNext w:val="0"/>
              <w:keepLines w:val="0"/>
              <w:widowControl w:val="0"/>
            </w:pPr>
            <w:r w:rsidRPr="00B55575">
              <w:t xml:space="preserve">Refer to Transport and Main Roads Manual </w:t>
            </w:r>
            <w:r w:rsidRPr="00B55575">
              <w:rPr>
                <w:rStyle w:val="BodyTextitalic"/>
              </w:rPr>
              <w:t>Design Criteria for Bridges and Other Structures and Bridge Scour Manual</w:t>
            </w:r>
          </w:p>
        </w:tc>
      </w:tr>
      <w:tr w:rsidR="00B55575" w:rsidRPr="00B55575" w14:paraId="1A99A92C" w14:textId="77777777" w:rsidTr="00B55575">
        <w:trPr>
          <w:cantSplit/>
        </w:trPr>
        <w:tc>
          <w:tcPr>
            <w:tcW w:w="4530" w:type="dxa"/>
            <w:vAlign w:val="top"/>
          </w:tcPr>
          <w:p w14:paraId="3460E657" w14:textId="312AEF33" w:rsidR="00B55575" w:rsidRPr="00B55575" w:rsidRDefault="00B55575" w:rsidP="00B11A94">
            <w:pPr>
              <w:pStyle w:val="TableBodyText"/>
              <w:keepNext w:val="0"/>
              <w:keepLines w:val="0"/>
              <w:widowControl w:val="0"/>
              <w:numPr>
                <w:ilvl w:val="0"/>
                <w:numId w:val="15"/>
              </w:numPr>
            </w:pPr>
            <w:r w:rsidRPr="00B55575">
              <w:t>Difficult to maintain drainage elements, which must include:</w:t>
            </w:r>
          </w:p>
          <w:p w14:paraId="047156ED" w14:textId="4AFCEFAC" w:rsidR="00B55575" w:rsidRPr="00B55575" w:rsidRDefault="00B55575" w:rsidP="00B11A94">
            <w:pPr>
              <w:pStyle w:val="TableBodyText"/>
              <w:keepNext w:val="0"/>
              <w:keepLines w:val="0"/>
              <w:widowControl w:val="0"/>
              <w:numPr>
                <w:ilvl w:val="0"/>
                <w:numId w:val="15"/>
              </w:numPr>
            </w:pPr>
            <w:r w:rsidRPr="00B55575">
              <w:t>any culvert (existing or new) within the upgrade road formation, and</w:t>
            </w:r>
          </w:p>
          <w:p w14:paraId="2A789FD3" w14:textId="2E7667E4" w:rsidR="00B55575" w:rsidRPr="00B55575" w:rsidRDefault="00B55575" w:rsidP="00B11A94">
            <w:pPr>
              <w:pStyle w:val="TableBodyText"/>
              <w:keepNext w:val="0"/>
              <w:keepLines w:val="0"/>
              <w:widowControl w:val="0"/>
              <w:numPr>
                <w:ilvl w:val="0"/>
                <w:numId w:val="15"/>
              </w:numPr>
            </w:pPr>
            <w:r w:rsidRPr="00B55575">
              <w:t>culvert end walls that are difficult to access.</w:t>
            </w:r>
          </w:p>
        </w:tc>
        <w:tc>
          <w:tcPr>
            <w:tcW w:w="4530" w:type="dxa"/>
            <w:vAlign w:val="top"/>
          </w:tcPr>
          <w:p w14:paraId="70983798" w14:textId="045B005C" w:rsidR="00B55575" w:rsidRPr="00B55575" w:rsidRDefault="00B55575" w:rsidP="00B11A94">
            <w:pPr>
              <w:pStyle w:val="TableBodyText"/>
              <w:keepNext w:val="0"/>
              <w:keepLines w:val="0"/>
              <w:widowControl w:val="0"/>
            </w:pPr>
            <w:r w:rsidRPr="00B55575">
              <w:t>100 years</w:t>
            </w:r>
          </w:p>
        </w:tc>
      </w:tr>
      <w:tr w:rsidR="00B55575" w:rsidRPr="00B55575" w14:paraId="4F2DA728" w14:textId="77777777" w:rsidTr="000C3841">
        <w:trPr>
          <w:cantSplit/>
        </w:trPr>
        <w:tc>
          <w:tcPr>
            <w:tcW w:w="4530" w:type="dxa"/>
          </w:tcPr>
          <w:p w14:paraId="1CC7C523" w14:textId="64837977" w:rsidR="00B55575" w:rsidRPr="00C64A7E" w:rsidRDefault="00B55575" w:rsidP="00B11A94">
            <w:pPr>
              <w:pStyle w:val="TableBodyText"/>
              <w:keepNext w:val="0"/>
              <w:keepLines w:val="0"/>
              <w:widowControl w:val="0"/>
              <w:numPr>
                <w:ilvl w:val="0"/>
                <w:numId w:val="23"/>
              </w:numPr>
            </w:pPr>
            <w:r w:rsidRPr="00C64A7E">
              <w:t>Expansion joints and rubbers in expansion joints</w:t>
            </w:r>
          </w:p>
          <w:p w14:paraId="36E2971F" w14:textId="50908099" w:rsidR="00B55575" w:rsidRPr="00C64A7E" w:rsidRDefault="00B55575" w:rsidP="00B11A94">
            <w:pPr>
              <w:pStyle w:val="TableBodyText"/>
              <w:keepNext w:val="0"/>
              <w:keepLines w:val="0"/>
              <w:widowControl w:val="0"/>
              <w:numPr>
                <w:ilvl w:val="0"/>
                <w:numId w:val="23"/>
              </w:numPr>
            </w:pPr>
            <w:r w:rsidRPr="00C64A7E">
              <w:t>Drainage systems (replaceable elements only)</w:t>
            </w:r>
          </w:p>
          <w:p w14:paraId="2DCC5E13" w14:textId="52A25582" w:rsidR="00B55575" w:rsidRPr="00C64A7E" w:rsidRDefault="00B55575" w:rsidP="00B11A94">
            <w:pPr>
              <w:pStyle w:val="TableBodyText"/>
              <w:keepNext w:val="0"/>
              <w:keepLines w:val="0"/>
              <w:widowControl w:val="0"/>
              <w:numPr>
                <w:ilvl w:val="0"/>
                <w:numId w:val="23"/>
              </w:numPr>
            </w:pPr>
            <w:r w:rsidRPr="00C64A7E">
              <w:t>Steel bridge traffic barrier, safety screens and fencing</w:t>
            </w:r>
          </w:p>
          <w:p w14:paraId="1441C244" w14:textId="38B73398" w:rsidR="00B55575" w:rsidRPr="00C64A7E" w:rsidRDefault="00B55575" w:rsidP="00B11A94">
            <w:pPr>
              <w:pStyle w:val="TableBodyText"/>
              <w:keepNext w:val="0"/>
              <w:keepLines w:val="0"/>
              <w:widowControl w:val="0"/>
              <w:numPr>
                <w:ilvl w:val="0"/>
                <w:numId w:val="23"/>
              </w:numPr>
            </w:pPr>
            <w:r w:rsidRPr="00C64A7E">
              <w:t>Light poles (including outreach arms) and signs on side of bridge</w:t>
            </w:r>
          </w:p>
          <w:p w14:paraId="39C6697E" w14:textId="6743201D" w:rsidR="00B55575" w:rsidRPr="00C64A7E" w:rsidRDefault="00B55575" w:rsidP="00B11A94">
            <w:pPr>
              <w:pStyle w:val="TableBodyText"/>
              <w:keepNext w:val="0"/>
              <w:keepLines w:val="0"/>
              <w:widowControl w:val="0"/>
              <w:numPr>
                <w:ilvl w:val="0"/>
                <w:numId w:val="23"/>
              </w:numPr>
            </w:pPr>
            <w:r w:rsidRPr="00C64A7E">
              <w:t>Gantries and cantilever structures over any portion of the roadway</w:t>
            </w:r>
          </w:p>
          <w:p w14:paraId="0BC9E8DC" w14:textId="1533E6D5" w:rsidR="00B55575" w:rsidRPr="00C64A7E" w:rsidRDefault="00B55575" w:rsidP="00B11A94">
            <w:pPr>
              <w:pStyle w:val="TableBodyText"/>
              <w:keepNext w:val="0"/>
              <w:keepLines w:val="0"/>
              <w:widowControl w:val="0"/>
              <w:numPr>
                <w:ilvl w:val="0"/>
                <w:numId w:val="23"/>
              </w:numPr>
            </w:pPr>
            <w:r w:rsidRPr="00C64A7E">
              <w:t>Bridge bearings</w:t>
            </w:r>
          </w:p>
          <w:p w14:paraId="13FBC6A4" w14:textId="303A0E4F" w:rsidR="00B55575" w:rsidRPr="00B55575" w:rsidRDefault="00B55575" w:rsidP="00B11A94">
            <w:pPr>
              <w:pStyle w:val="TableBodyText"/>
              <w:keepNext w:val="0"/>
              <w:keepLines w:val="0"/>
              <w:widowControl w:val="0"/>
              <w:numPr>
                <w:ilvl w:val="0"/>
                <w:numId w:val="23"/>
              </w:numPr>
            </w:pPr>
            <w:r w:rsidRPr="00C64A7E">
              <w:t>Median slabs</w:t>
            </w:r>
          </w:p>
        </w:tc>
        <w:tc>
          <w:tcPr>
            <w:tcW w:w="4530" w:type="dxa"/>
            <w:vAlign w:val="top"/>
          </w:tcPr>
          <w:p w14:paraId="3D004A42" w14:textId="05C82F92" w:rsidR="00B55575" w:rsidRPr="00B55575" w:rsidRDefault="00B55575" w:rsidP="00B11A94">
            <w:pPr>
              <w:pStyle w:val="TableBodyText"/>
              <w:keepNext w:val="0"/>
              <w:keepLines w:val="0"/>
              <w:widowControl w:val="0"/>
            </w:pPr>
            <w:r w:rsidRPr="00B55575">
              <w:t xml:space="preserve">Refer </w:t>
            </w:r>
            <w:r w:rsidR="005E5DF9">
              <w:t xml:space="preserve">to Transport and Main Roads </w:t>
            </w:r>
            <w:r w:rsidR="005E5DF9" w:rsidRPr="00B55575">
              <w:t xml:space="preserve">Manual </w:t>
            </w:r>
            <w:r w:rsidR="005E5DF9" w:rsidRPr="00B55575">
              <w:rPr>
                <w:rStyle w:val="BodyTextitalic"/>
              </w:rPr>
              <w:t>Design Criteria for Bridges and Other Structures</w:t>
            </w:r>
            <w:r w:rsidR="005E5DF9">
              <w:rPr>
                <w:rStyle w:val="BodyTextitalic"/>
              </w:rPr>
              <w:t>,</w:t>
            </w:r>
            <w:r w:rsidR="005E5DF9" w:rsidRPr="00B55575">
              <w:t xml:space="preserve"> </w:t>
            </w:r>
            <w:r w:rsidRPr="00B55575">
              <w:t xml:space="preserve">Clause 3.7.1 </w:t>
            </w:r>
            <w:r w:rsidRPr="005E5DF9">
              <w:rPr>
                <w:rStyle w:val="BodyTextitalic"/>
              </w:rPr>
              <w:t>Design Life – New Bridges</w:t>
            </w:r>
            <w:r w:rsidRPr="005E5DF9">
              <w:t>.</w:t>
            </w:r>
          </w:p>
        </w:tc>
      </w:tr>
      <w:tr w:rsidR="00B55575" w:rsidRPr="00B55575" w14:paraId="4F66568D" w14:textId="77777777" w:rsidTr="00B55575">
        <w:trPr>
          <w:cantSplit/>
        </w:trPr>
        <w:tc>
          <w:tcPr>
            <w:tcW w:w="4530" w:type="dxa"/>
            <w:vAlign w:val="top"/>
          </w:tcPr>
          <w:p w14:paraId="257299ED" w14:textId="461970DA" w:rsidR="00B55575" w:rsidRPr="00B55575" w:rsidRDefault="00B55575" w:rsidP="00B11A94">
            <w:pPr>
              <w:pStyle w:val="TableBodyText"/>
              <w:keepNext w:val="0"/>
              <w:keepLines w:val="0"/>
              <w:widowControl w:val="0"/>
              <w:numPr>
                <w:ilvl w:val="0"/>
                <w:numId w:val="15"/>
              </w:numPr>
            </w:pPr>
            <w:r w:rsidRPr="00B55575">
              <w:t>Sign faces</w:t>
            </w:r>
          </w:p>
        </w:tc>
        <w:tc>
          <w:tcPr>
            <w:tcW w:w="4530" w:type="dxa"/>
            <w:vAlign w:val="top"/>
          </w:tcPr>
          <w:p w14:paraId="3887DE42" w14:textId="7A257231" w:rsidR="00B55575" w:rsidRPr="00B55575" w:rsidRDefault="00B55575" w:rsidP="00B11A94">
            <w:pPr>
              <w:pStyle w:val="TableBodyText"/>
              <w:keepNext w:val="0"/>
              <w:keepLines w:val="0"/>
              <w:widowControl w:val="0"/>
            </w:pPr>
            <w:r w:rsidRPr="00B55575">
              <w:t>10 years</w:t>
            </w:r>
          </w:p>
        </w:tc>
      </w:tr>
      <w:tr w:rsidR="00B55575" w:rsidRPr="00B55575" w14:paraId="2AA802CB" w14:textId="77777777" w:rsidTr="00B55575">
        <w:trPr>
          <w:cantSplit/>
        </w:trPr>
        <w:tc>
          <w:tcPr>
            <w:tcW w:w="4530" w:type="dxa"/>
            <w:vAlign w:val="top"/>
          </w:tcPr>
          <w:p w14:paraId="2413517E" w14:textId="1E910559" w:rsidR="00B55575" w:rsidRPr="00B55575" w:rsidRDefault="00B55575" w:rsidP="00B11A94">
            <w:pPr>
              <w:pStyle w:val="TableBodyText"/>
              <w:keepNext w:val="0"/>
              <w:keepLines w:val="0"/>
              <w:widowControl w:val="0"/>
              <w:numPr>
                <w:ilvl w:val="0"/>
                <w:numId w:val="15"/>
              </w:numPr>
            </w:pPr>
            <w:r w:rsidRPr="00B55575">
              <w:t>Fences, including fence posts, fauna fences (excluding fencing on bridges and noise fences)</w:t>
            </w:r>
          </w:p>
        </w:tc>
        <w:tc>
          <w:tcPr>
            <w:tcW w:w="4530" w:type="dxa"/>
            <w:vAlign w:val="top"/>
          </w:tcPr>
          <w:p w14:paraId="142A0254" w14:textId="099AC3F4" w:rsidR="00B55575" w:rsidRPr="00B55575" w:rsidRDefault="00B55575" w:rsidP="00B11A94">
            <w:pPr>
              <w:pStyle w:val="TableBodyText"/>
              <w:keepNext w:val="0"/>
              <w:keepLines w:val="0"/>
              <w:widowControl w:val="0"/>
            </w:pPr>
            <w:r w:rsidRPr="00B55575">
              <w:t>20 years</w:t>
            </w:r>
          </w:p>
        </w:tc>
      </w:tr>
      <w:tr w:rsidR="00B55575" w:rsidRPr="00B55575" w14:paraId="4814F376" w14:textId="77777777" w:rsidTr="00B55575">
        <w:trPr>
          <w:cantSplit/>
        </w:trPr>
        <w:tc>
          <w:tcPr>
            <w:tcW w:w="4530" w:type="dxa"/>
            <w:vAlign w:val="top"/>
          </w:tcPr>
          <w:p w14:paraId="0305C474" w14:textId="1F73471F" w:rsidR="00B55575" w:rsidRPr="00B55575" w:rsidRDefault="00B55575" w:rsidP="00B11A94">
            <w:pPr>
              <w:pStyle w:val="TableBodyText"/>
              <w:keepNext w:val="0"/>
              <w:keepLines w:val="0"/>
              <w:widowControl w:val="0"/>
              <w:numPr>
                <w:ilvl w:val="0"/>
                <w:numId w:val="15"/>
              </w:numPr>
            </w:pPr>
            <w:r w:rsidRPr="00B55575">
              <w:t>ITS components</w:t>
            </w:r>
          </w:p>
        </w:tc>
        <w:tc>
          <w:tcPr>
            <w:tcW w:w="4530" w:type="dxa"/>
            <w:vAlign w:val="top"/>
          </w:tcPr>
          <w:p w14:paraId="0F4E40B4" w14:textId="425E595B" w:rsidR="00B55575" w:rsidRPr="00B55575" w:rsidRDefault="00B55575" w:rsidP="00B11A94">
            <w:pPr>
              <w:pStyle w:val="TableBodyText"/>
              <w:keepNext w:val="0"/>
              <w:keepLines w:val="0"/>
              <w:widowControl w:val="0"/>
            </w:pPr>
            <w:r w:rsidRPr="00B55575">
              <w:t xml:space="preserve">Refer to respective Transport and Main Roads </w:t>
            </w:r>
            <w:r w:rsidR="0013313D">
              <w:t>Technical</w:t>
            </w:r>
            <w:r w:rsidRPr="00B55575">
              <w:t xml:space="preserve"> Specifications</w:t>
            </w:r>
          </w:p>
        </w:tc>
      </w:tr>
      <w:tr w:rsidR="00B55575" w:rsidRPr="00B55575" w14:paraId="529916DE" w14:textId="77777777" w:rsidTr="00B55575">
        <w:trPr>
          <w:cantSplit/>
        </w:trPr>
        <w:tc>
          <w:tcPr>
            <w:tcW w:w="4530" w:type="dxa"/>
            <w:vAlign w:val="top"/>
          </w:tcPr>
          <w:p w14:paraId="6457E2BA" w14:textId="492BFE91" w:rsidR="00B55575" w:rsidRPr="00B55575" w:rsidRDefault="00B55575" w:rsidP="00B11A94">
            <w:pPr>
              <w:pStyle w:val="TableBodyText"/>
              <w:keepNext w:val="0"/>
              <w:keepLines w:val="0"/>
              <w:widowControl w:val="0"/>
              <w:numPr>
                <w:ilvl w:val="0"/>
                <w:numId w:val="15"/>
              </w:numPr>
            </w:pPr>
            <w:r w:rsidRPr="00B55575">
              <w:t>Lighting (including luminaries) and electrical equipment excluding light poles, outreach arms, and foundations</w:t>
            </w:r>
          </w:p>
        </w:tc>
        <w:tc>
          <w:tcPr>
            <w:tcW w:w="4530" w:type="dxa"/>
            <w:vAlign w:val="top"/>
          </w:tcPr>
          <w:p w14:paraId="1AA1F74D" w14:textId="187A3DB1" w:rsidR="00B55575" w:rsidRPr="00B55575" w:rsidRDefault="00B55575" w:rsidP="00B11A94">
            <w:pPr>
              <w:pStyle w:val="TableBodyText"/>
              <w:keepNext w:val="0"/>
              <w:keepLines w:val="0"/>
              <w:widowControl w:val="0"/>
            </w:pPr>
            <w:r w:rsidRPr="00B55575">
              <w:t>20 years</w:t>
            </w:r>
          </w:p>
        </w:tc>
      </w:tr>
      <w:tr w:rsidR="00B55575" w:rsidRPr="00B55575" w14:paraId="5B14202B" w14:textId="77777777" w:rsidTr="00B55575">
        <w:trPr>
          <w:cantSplit/>
        </w:trPr>
        <w:tc>
          <w:tcPr>
            <w:tcW w:w="4530" w:type="dxa"/>
            <w:vAlign w:val="top"/>
          </w:tcPr>
          <w:p w14:paraId="560F30F1" w14:textId="06D8C13A" w:rsidR="00B55575" w:rsidRPr="00B55575" w:rsidRDefault="00B55575" w:rsidP="00B11A94">
            <w:pPr>
              <w:pStyle w:val="TableBodyText"/>
              <w:keepNext w:val="0"/>
              <w:keepLines w:val="0"/>
              <w:widowControl w:val="0"/>
              <w:numPr>
                <w:ilvl w:val="0"/>
                <w:numId w:val="15"/>
              </w:numPr>
            </w:pPr>
            <w:r w:rsidRPr="00B55575">
              <w:t>Outreach arms, light poles, and foundations for light poles</w:t>
            </w:r>
          </w:p>
        </w:tc>
        <w:tc>
          <w:tcPr>
            <w:tcW w:w="4530" w:type="dxa"/>
            <w:vAlign w:val="top"/>
          </w:tcPr>
          <w:p w14:paraId="1FD575C7" w14:textId="249D5CC9" w:rsidR="00B55575" w:rsidRPr="00B55575" w:rsidRDefault="00B55575" w:rsidP="00B11A94">
            <w:pPr>
              <w:pStyle w:val="TableBodyText"/>
              <w:keepNext w:val="0"/>
              <w:keepLines w:val="0"/>
              <w:widowControl w:val="0"/>
            </w:pPr>
            <w:r w:rsidRPr="00B55575">
              <w:t>40 years</w:t>
            </w:r>
          </w:p>
        </w:tc>
      </w:tr>
      <w:tr w:rsidR="00B55575" w:rsidRPr="00B55575" w14:paraId="1B49DA37" w14:textId="77777777" w:rsidTr="00B55575">
        <w:trPr>
          <w:cantSplit/>
        </w:trPr>
        <w:tc>
          <w:tcPr>
            <w:tcW w:w="4530" w:type="dxa"/>
            <w:vAlign w:val="top"/>
          </w:tcPr>
          <w:p w14:paraId="66CCDDF1" w14:textId="04014E52" w:rsidR="00B55575" w:rsidRPr="00B55575" w:rsidRDefault="00B55575" w:rsidP="00B11A94">
            <w:pPr>
              <w:pStyle w:val="TableBodyText"/>
              <w:keepNext w:val="0"/>
              <w:keepLines w:val="0"/>
              <w:widowControl w:val="0"/>
              <w:numPr>
                <w:ilvl w:val="0"/>
                <w:numId w:val="15"/>
              </w:numPr>
            </w:pPr>
            <w:r w:rsidRPr="00B55575">
              <w:t>Retaining walls, including reinforced soil structure walls</w:t>
            </w:r>
          </w:p>
        </w:tc>
        <w:tc>
          <w:tcPr>
            <w:tcW w:w="4530" w:type="dxa"/>
            <w:vAlign w:val="top"/>
          </w:tcPr>
          <w:p w14:paraId="5C6B4BDA" w14:textId="43FD4850" w:rsidR="00B55575" w:rsidRPr="00B55575" w:rsidRDefault="00B55575" w:rsidP="00B11A94">
            <w:pPr>
              <w:pStyle w:val="TableBodyText"/>
              <w:keepNext w:val="0"/>
              <w:keepLines w:val="0"/>
              <w:widowControl w:val="0"/>
            </w:pPr>
            <w:r w:rsidRPr="00B55575">
              <w:t>100 years</w:t>
            </w:r>
          </w:p>
        </w:tc>
      </w:tr>
      <w:tr w:rsidR="00B55575" w:rsidRPr="00B55575" w14:paraId="4F6CD3DE" w14:textId="77777777" w:rsidTr="00B55575">
        <w:trPr>
          <w:cantSplit/>
        </w:trPr>
        <w:tc>
          <w:tcPr>
            <w:tcW w:w="4530" w:type="dxa"/>
            <w:vAlign w:val="top"/>
          </w:tcPr>
          <w:p w14:paraId="7B4538A8" w14:textId="761E8BD4" w:rsidR="00B55575" w:rsidRPr="00B55575" w:rsidRDefault="00B55575" w:rsidP="00B11A94">
            <w:pPr>
              <w:pStyle w:val="TableBodyText"/>
              <w:keepNext w:val="0"/>
              <w:keepLines w:val="0"/>
              <w:widowControl w:val="0"/>
              <w:numPr>
                <w:ilvl w:val="0"/>
                <w:numId w:val="15"/>
              </w:numPr>
            </w:pPr>
            <w:r w:rsidRPr="00B55575">
              <w:t>Noise attenuating structures</w:t>
            </w:r>
          </w:p>
        </w:tc>
        <w:tc>
          <w:tcPr>
            <w:tcW w:w="4530" w:type="dxa"/>
            <w:vAlign w:val="top"/>
          </w:tcPr>
          <w:p w14:paraId="299B8C94" w14:textId="2D8E0637" w:rsidR="00B55575" w:rsidRPr="00B55575" w:rsidRDefault="00B55575" w:rsidP="00B11A94">
            <w:pPr>
              <w:pStyle w:val="TableBodyText"/>
              <w:keepNext w:val="0"/>
              <w:keepLines w:val="0"/>
              <w:widowControl w:val="0"/>
            </w:pPr>
            <w:r w:rsidRPr="00B55575">
              <w:t>Refer MRTS15</w:t>
            </w:r>
            <w:r w:rsidR="005E5DF9">
              <w:t> </w:t>
            </w:r>
            <w:r w:rsidRPr="005E5DF9">
              <w:rPr>
                <w:rStyle w:val="BodyTextitalic"/>
              </w:rPr>
              <w:t>Noise Fences</w:t>
            </w:r>
          </w:p>
        </w:tc>
      </w:tr>
      <w:tr w:rsidR="00B55575" w:rsidRPr="00B55575" w14:paraId="1D45FB0D" w14:textId="77777777" w:rsidTr="00B55575">
        <w:trPr>
          <w:cantSplit/>
        </w:trPr>
        <w:tc>
          <w:tcPr>
            <w:tcW w:w="4530" w:type="dxa"/>
            <w:vAlign w:val="top"/>
          </w:tcPr>
          <w:p w14:paraId="1D08DE24" w14:textId="1F5C083A" w:rsidR="00B55575" w:rsidRPr="00B55575" w:rsidRDefault="00B55575" w:rsidP="00B11A94">
            <w:pPr>
              <w:pStyle w:val="TableBodyText"/>
              <w:keepNext w:val="0"/>
              <w:keepLines w:val="0"/>
              <w:widowControl w:val="0"/>
              <w:numPr>
                <w:ilvl w:val="0"/>
                <w:numId w:val="15"/>
              </w:numPr>
            </w:pPr>
            <w:r w:rsidRPr="00B55575">
              <w:t>Earthworks and batter treatments</w:t>
            </w:r>
          </w:p>
        </w:tc>
        <w:tc>
          <w:tcPr>
            <w:tcW w:w="4530" w:type="dxa"/>
            <w:vAlign w:val="top"/>
          </w:tcPr>
          <w:p w14:paraId="783ED388" w14:textId="38979144" w:rsidR="00B55575" w:rsidRPr="00B55575" w:rsidRDefault="00B55575" w:rsidP="00B11A94">
            <w:pPr>
              <w:pStyle w:val="TableBodyText"/>
              <w:keepNext w:val="0"/>
              <w:keepLines w:val="0"/>
              <w:widowControl w:val="0"/>
            </w:pPr>
            <w:r w:rsidRPr="00B55575">
              <w:t>100 years</w:t>
            </w:r>
          </w:p>
        </w:tc>
      </w:tr>
      <w:tr w:rsidR="00B55575" w:rsidRPr="00B55575" w14:paraId="0F7165BB" w14:textId="77777777" w:rsidTr="00B55575">
        <w:trPr>
          <w:cantSplit/>
        </w:trPr>
        <w:tc>
          <w:tcPr>
            <w:tcW w:w="4530" w:type="dxa"/>
            <w:vAlign w:val="top"/>
          </w:tcPr>
          <w:p w14:paraId="20BCD1E7" w14:textId="2C2AD785" w:rsidR="00B55575" w:rsidRPr="00B55575" w:rsidRDefault="00B55575" w:rsidP="00B11A94">
            <w:pPr>
              <w:pStyle w:val="TableBodyText"/>
              <w:keepNext w:val="0"/>
              <w:keepLines w:val="0"/>
              <w:widowControl w:val="0"/>
              <w:numPr>
                <w:ilvl w:val="0"/>
                <w:numId w:val="15"/>
              </w:numPr>
            </w:pPr>
            <w:r w:rsidRPr="00B55575">
              <w:t>Mechanical and electrical equipment</w:t>
            </w:r>
          </w:p>
        </w:tc>
        <w:tc>
          <w:tcPr>
            <w:tcW w:w="4530" w:type="dxa"/>
            <w:vAlign w:val="top"/>
          </w:tcPr>
          <w:p w14:paraId="06CD5CE5" w14:textId="29ACB6A5" w:rsidR="00B55575" w:rsidRPr="00B55575" w:rsidRDefault="00B55575" w:rsidP="00B11A94">
            <w:pPr>
              <w:pStyle w:val="TableBodyText"/>
              <w:keepNext w:val="0"/>
              <w:keepLines w:val="0"/>
              <w:widowControl w:val="0"/>
            </w:pPr>
            <w:r w:rsidRPr="00B55575">
              <w:t>20 years</w:t>
            </w:r>
          </w:p>
        </w:tc>
      </w:tr>
      <w:tr w:rsidR="00B55575" w:rsidRPr="00B55575" w14:paraId="42D54956" w14:textId="77777777" w:rsidTr="00B55575">
        <w:trPr>
          <w:cantSplit/>
        </w:trPr>
        <w:tc>
          <w:tcPr>
            <w:tcW w:w="4530" w:type="dxa"/>
            <w:vAlign w:val="top"/>
          </w:tcPr>
          <w:p w14:paraId="0C5874AE" w14:textId="06DED730" w:rsidR="00B55575" w:rsidRPr="00B55575" w:rsidRDefault="00B55575" w:rsidP="00B11A94">
            <w:pPr>
              <w:pStyle w:val="TableBodyText"/>
              <w:keepNext w:val="0"/>
              <w:keepLines w:val="0"/>
              <w:widowControl w:val="0"/>
              <w:numPr>
                <w:ilvl w:val="0"/>
                <w:numId w:val="15"/>
              </w:numPr>
            </w:pPr>
            <w:r w:rsidRPr="00B55575">
              <w:lastRenderedPageBreak/>
              <w:t>Traffic management and control systems</w:t>
            </w:r>
          </w:p>
        </w:tc>
        <w:tc>
          <w:tcPr>
            <w:tcW w:w="4530" w:type="dxa"/>
            <w:vAlign w:val="top"/>
          </w:tcPr>
          <w:p w14:paraId="3880DE19" w14:textId="61E7A2B8" w:rsidR="00B55575" w:rsidRPr="00B55575" w:rsidRDefault="00B55575" w:rsidP="00B11A94">
            <w:pPr>
              <w:pStyle w:val="TableBodyText"/>
              <w:keepNext w:val="0"/>
              <w:keepLines w:val="0"/>
              <w:widowControl w:val="0"/>
            </w:pPr>
            <w:r w:rsidRPr="00B55575">
              <w:t>20 years</w:t>
            </w:r>
          </w:p>
        </w:tc>
      </w:tr>
      <w:tr w:rsidR="00B55575" w:rsidRPr="00B55575" w14:paraId="74736264" w14:textId="77777777" w:rsidTr="00B55575">
        <w:trPr>
          <w:cantSplit/>
        </w:trPr>
        <w:tc>
          <w:tcPr>
            <w:tcW w:w="4530" w:type="dxa"/>
            <w:vAlign w:val="top"/>
          </w:tcPr>
          <w:p w14:paraId="0B6B436F" w14:textId="370AC726" w:rsidR="00B55575" w:rsidRPr="00B55575" w:rsidRDefault="00B55575" w:rsidP="00B11A94">
            <w:pPr>
              <w:pStyle w:val="TableBodyText"/>
              <w:keepNext w:val="0"/>
              <w:keepLines w:val="0"/>
              <w:widowControl w:val="0"/>
              <w:numPr>
                <w:ilvl w:val="0"/>
                <w:numId w:val="15"/>
              </w:numPr>
            </w:pPr>
            <w:r w:rsidRPr="00B55575">
              <w:t>Buildings</w:t>
            </w:r>
          </w:p>
        </w:tc>
        <w:tc>
          <w:tcPr>
            <w:tcW w:w="4530" w:type="dxa"/>
            <w:vAlign w:val="top"/>
          </w:tcPr>
          <w:p w14:paraId="2D06AEF9" w14:textId="18B67BB9" w:rsidR="00B55575" w:rsidRPr="00B55575" w:rsidRDefault="00B55575" w:rsidP="00B11A94">
            <w:pPr>
              <w:pStyle w:val="TableBodyText"/>
              <w:keepNext w:val="0"/>
              <w:keepLines w:val="0"/>
              <w:widowControl w:val="0"/>
            </w:pPr>
            <w:r w:rsidRPr="00B55575">
              <w:t>50 years</w:t>
            </w:r>
          </w:p>
        </w:tc>
      </w:tr>
      <w:tr w:rsidR="00B55575" w:rsidRPr="00B55575" w14:paraId="1513F78F" w14:textId="77777777" w:rsidTr="00B55575">
        <w:trPr>
          <w:cantSplit/>
        </w:trPr>
        <w:tc>
          <w:tcPr>
            <w:tcW w:w="4530" w:type="dxa"/>
            <w:vAlign w:val="top"/>
          </w:tcPr>
          <w:p w14:paraId="2643FFA7" w14:textId="573735E4" w:rsidR="00B55575" w:rsidRPr="00B55575" w:rsidRDefault="00B55575" w:rsidP="00B11A94">
            <w:pPr>
              <w:pStyle w:val="TableBodyText"/>
              <w:keepNext w:val="0"/>
              <w:keepLines w:val="0"/>
              <w:widowControl w:val="0"/>
              <w:numPr>
                <w:ilvl w:val="0"/>
                <w:numId w:val="15"/>
              </w:numPr>
            </w:pPr>
            <w:r w:rsidRPr="00B55575">
              <w:t>Pavements</w:t>
            </w:r>
          </w:p>
        </w:tc>
        <w:tc>
          <w:tcPr>
            <w:tcW w:w="4530" w:type="dxa"/>
            <w:vAlign w:val="top"/>
          </w:tcPr>
          <w:p w14:paraId="478C19BE" w14:textId="77777777" w:rsidR="00B55575" w:rsidRPr="00B55575" w:rsidRDefault="00B55575" w:rsidP="00B11A94">
            <w:pPr>
              <w:pStyle w:val="TableBodyText"/>
              <w:keepNext w:val="0"/>
              <w:keepLines w:val="0"/>
              <w:widowControl w:val="0"/>
            </w:pPr>
            <w:r w:rsidRPr="00B55575">
              <w:t>20 to 30 years</w:t>
            </w:r>
          </w:p>
          <w:p w14:paraId="19B3781F" w14:textId="26398621" w:rsidR="00B55575" w:rsidRPr="00B55575" w:rsidRDefault="00B55575" w:rsidP="00B11A94">
            <w:pPr>
              <w:pStyle w:val="TableBodyText"/>
              <w:keepNext w:val="0"/>
              <w:keepLines w:val="0"/>
              <w:widowControl w:val="0"/>
            </w:pPr>
            <w:r w:rsidRPr="00B55575">
              <w:t xml:space="preserve">Refer to Transport and Main Roads </w:t>
            </w:r>
            <w:r w:rsidRPr="005E5DF9">
              <w:rPr>
                <w:rStyle w:val="BodyTextitalic"/>
              </w:rPr>
              <w:t>Pavement Design Supplement</w:t>
            </w:r>
          </w:p>
        </w:tc>
      </w:tr>
      <w:tr w:rsidR="00B55575" w:rsidRPr="00B55575" w14:paraId="0AAC0282" w14:textId="77777777" w:rsidTr="00B55575">
        <w:trPr>
          <w:cantSplit/>
        </w:trPr>
        <w:tc>
          <w:tcPr>
            <w:tcW w:w="4530" w:type="dxa"/>
            <w:vAlign w:val="top"/>
          </w:tcPr>
          <w:p w14:paraId="099291AA" w14:textId="3C5B0DA8" w:rsidR="00B55575" w:rsidRPr="00B55575" w:rsidRDefault="00B55575" w:rsidP="00B11A94">
            <w:pPr>
              <w:pStyle w:val="TableBodyText"/>
              <w:keepNext w:val="0"/>
              <w:keepLines w:val="0"/>
              <w:widowControl w:val="0"/>
              <w:numPr>
                <w:ilvl w:val="0"/>
                <w:numId w:val="15"/>
              </w:numPr>
            </w:pPr>
            <w:r w:rsidRPr="00B55575">
              <w:t>Timber furniture for environmental works</w:t>
            </w:r>
          </w:p>
        </w:tc>
        <w:tc>
          <w:tcPr>
            <w:tcW w:w="4530" w:type="dxa"/>
            <w:vAlign w:val="top"/>
          </w:tcPr>
          <w:p w14:paraId="56EAD9A2" w14:textId="36CA598B" w:rsidR="00B55575" w:rsidRPr="00B55575" w:rsidRDefault="00B55575" w:rsidP="00B11A94">
            <w:pPr>
              <w:pStyle w:val="TableBodyText"/>
              <w:keepNext w:val="0"/>
              <w:keepLines w:val="0"/>
              <w:widowControl w:val="0"/>
            </w:pPr>
            <w:r w:rsidRPr="00B55575">
              <w:t>40 years</w:t>
            </w:r>
          </w:p>
        </w:tc>
      </w:tr>
    </w:tbl>
    <w:p w14:paraId="6FBB88D9" w14:textId="21B5BDF6" w:rsidR="00790F7D" w:rsidRPr="00790F7D" w:rsidRDefault="00790F7D" w:rsidP="00B55575">
      <w:pPr>
        <w:pStyle w:val="Heading2"/>
        <w:spacing w:before="240"/>
        <w:ind w:left="578" w:hanging="578"/>
        <w:rPr>
          <w:rStyle w:val="BodyTextChar"/>
        </w:rPr>
      </w:pPr>
      <w:bookmarkStart w:id="7" w:name="_Toc166834895"/>
      <w:r w:rsidRPr="00790F7D">
        <w:rPr>
          <w:rStyle w:val="BodyTextChar"/>
        </w:rPr>
        <w:t>Greenhouse gas modelling</w:t>
      </w:r>
      <w:bookmarkEnd w:id="7"/>
    </w:p>
    <w:p w14:paraId="087DD2E3" w14:textId="63136221" w:rsidR="00790F7D" w:rsidRPr="00790F7D" w:rsidRDefault="00790F7D" w:rsidP="00790F7D">
      <w:pPr>
        <w:rPr>
          <w:rStyle w:val="BodyTextChar"/>
        </w:rPr>
      </w:pPr>
      <w:r w:rsidRPr="00790F7D">
        <w:rPr>
          <w:rStyle w:val="BodyTextChar"/>
        </w:rPr>
        <w:t>For credit Ene</w:t>
      </w:r>
      <w:r w:rsidR="0013313D">
        <w:rPr>
          <w:rStyle w:val="BodyTextChar"/>
        </w:rPr>
        <w:t>-</w:t>
      </w:r>
      <w:r w:rsidRPr="00790F7D">
        <w:rPr>
          <w:rStyle w:val="BodyTextChar"/>
        </w:rPr>
        <w:t xml:space="preserve">1, projects may refer to the </w:t>
      </w:r>
      <w:hyperlink r:id="rId22" w:history="1">
        <w:r w:rsidRPr="005E5DF9">
          <w:rPr>
            <w:rStyle w:val="Hyperlink"/>
            <w:rFonts w:cs="Arial"/>
            <w:szCs w:val="22"/>
          </w:rPr>
          <w:t xml:space="preserve">Transport for New South Wales </w:t>
        </w:r>
        <w:r w:rsidRPr="00A12A71">
          <w:rPr>
            <w:rStyle w:val="Hyperlink"/>
            <w:rFonts w:cs="Arial"/>
            <w:i/>
            <w:iCs/>
            <w:szCs w:val="22"/>
          </w:rPr>
          <w:t>Carbon Tool</w:t>
        </w:r>
      </w:hyperlink>
      <w:r w:rsidRPr="00790F7D">
        <w:rPr>
          <w:rStyle w:val="BodyTextChar"/>
        </w:rPr>
        <w:t xml:space="preserve"> (previously known as the </w:t>
      </w:r>
      <w:r w:rsidRPr="0013313D">
        <w:rPr>
          <w:rStyle w:val="BodyTextitalic"/>
        </w:rPr>
        <w:t>CERT Tool</w:t>
      </w:r>
      <w:r w:rsidRPr="00790F7D">
        <w:rPr>
          <w:rStyle w:val="BodyTextChar"/>
        </w:rPr>
        <w:t>) as a useful supporting tool for modelling and reporting on greenhouse gas emissions.</w:t>
      </w:r>
    </w:p>
    <w:p w14:paraId="5E101139" w14:textId="77777777" w:rsidR="00790F7D" w:rsidRPr="00790F7D" w:rsidRDefault="00790F7D" w:rsidP="00790F7D">
      <w:pPr>
        <w:rPr>
          <w:rStyle w:val="BodyTextChar"/>
        </w:rPr>
      </w:pPr>
      <w:r w:rsidRPr="00790F7D">
        <w:rPr>
          <w:rStyle w:val="BodyTextChar"/>
        </w:rPr>
        <w:t>In accordance with the Ene-1 requirements to apply model assumptions associated with the future decarbonisation of the electricity grid, projects may refer to the following guidance:</w:t>
      </w:r>
    </w:p>
    <w:p w14:paraId="2971B1D8" w14:textId="136017C5" w:rsidR="00790F7D" w:rsidRPr="00790F7D" w:rsidRDefault="00790F7D" w:rsidP="00F422C8">
      <w:pPr>
        <w:pStyle w:val="ListParagraph"/>
        <w:numPr>
          <w:ilvl w:val="0"/>
          <w:numId w:val="16"/>
        </w:numPr>
        <w:rPr>
          <w:rStyle w:val="BodyTextChar"/>
        </w:rPr>
      </w:pPr>
      <w:r w:rsidRPr="00790F7D">
        <w:rPr>
          <w:rStyle w:val="BodyTextChar"/>
        </w:rPr>
        <w:t>Identify the emissions factor at commencement of the project’s construction phase (</w:t>
      </w:r>
      <w:r w:rsidR="005E5DF9" w:rsidRPr="00790F7D">
        <w:rPr>
          <w:rStyle w:val="BodyTextChar"/>
        </w:rPr>
        <w:t>i.e.,</w:t>
      </w:r>
      <w:r w:rsidRPr="00790F7D">
        <w:rPr>
          <w:rStyle w:val="BodyTextChar"/>
        </w:rPr>
        <w:t xml:space="preserve"> the starting date of the energy model) based on the Queensland Scope 2 and 3 emissions factors for the consumption of purchased electricity from the grid, as reported in the latest </w:t>
      </w:r>
      <w:r w:rsidRPr="0013313D">
        <w:rPr>
          <w:rStyle w:val="BodyTextitalic"/>
        </w:rPr>
        <w:t>National Greenhouse Accounts Factors</w:t>
      </w:r>
      <w:r w:rsidRPr="00790F7D">
        <w:rPr>
          <w:rStyle w:val="BodyTextChar"/>
        </w:rPr>
        <w:t xml:space="preserve"> publication.</w:t>
      </w:r>
    </w:p>
    <w:p w14:paraId="09C061CC" w14:textId="2D425A45" w:rsidR="00790F7D" w:rsidRPr="00790F7D" w:rsidRDefault="00790F7D" w:rsidP="00F422C8">
      <w:pPr>
        <w:pStyle w:val="ListParagraph"/>
        <w:numPr>
          <w:ilvl w:val="0"/>
          <w:numId w:val="16"/>
        </w:numPr>
        <w:rPr>
          <w:rStyle w:val="BodyTextChar"/>
        </w:rPr>
      </w:pPr>
      <w:r w:rsidRPr="00790F7D">
        <w:rPr>
          <w:rStyle w:val="BodyTextChar"/>
        </w:rPr>
        <w:t>Identify the most recent policies and commitments from the Queensland government, or other applicable jurisdiction, in relation to grid electricity renewable energy targets. For example, those listed under the Queensland Climate Action website.</w:t>
      </w:r>
    </w:p>
    <w:p w14:paraId="347476AC" w14:textId="16030836" w:rsidR="00790F7D" w:rsidRPr="00790F7D" w:rsidRDefault="00790F7D" w:rsidP="00F422C8">
      <w:pPr>
        <w:pStyle w:val="ListParagraph"/>
        <w:numPr>
          <w:ilvl w:val="0"/>
          <w:numId w:val="16"/>
        </w:numPr>
        <w:rPr>
          <w:rStyle w:val="BodyTextChar"/>
        </w:rPr>
      </w:pPr>
      <w:r w:rsidRPr="00790F7D">
        <w:rPr>
          <w:rStyle w:val="BodyTextChar"/>
        </w:rPr>
        <w:t xml:space="preserve">The grid electricity emissions factor can be assumed to decrease linearly each year between each milestone. An example is provided below in </w:t>
      </w:r>
      <w:r w:rsidR="0013313D">
        <w:rPr>
          <w:rStyle w:val="BodyTextChar"/>
        </w:rPr>
        <w:t>Figure </w:t>
      </w:r>
      <w:r w:rsidRPr="00790F7D">
        <w:rPr>
          <w:rStyle w:val="BodyTextChar"/>
        </w:rPr>
        <w:t xml:space="preserve">4.2.1, noting dates and emissions factors will need to be revised based on the project program, latest </w:t>
      </w:r>
      <w:r w:rsidRPr="0013313D">
        <w:rPr>
          <w:rStyle w:val="BodyTextitalic"/>
        </w:rPr>
        <w:t>National Greenhouse Accounts Factors</w:t>
      </w:r>
      <w:r w:rsidRPr="00790F7D">
        <w:rPr>
          <w:rStyle w:val="BodyTextChar"/>
        </w:rPr>
        <w:t xml:space="preserve"> publication and government grid emissions targets.</w:t>
      </w:r>
    </w:p>
    <w:p w14:paraId="67E60E08" w14:textId="08FA6400" w:rsidR="00790F7D" w:rsidRPr="00790F7D" w:rsidRDefault="0013313D" w:rsidP="005E5DF9">
      <w:pPr>
        <w:pStyle w:val="TableFigureCaption2Figures"/>
        <w:rPr>
          <w:rStyle w:val="BodyTextChar"/>
        </w:rPr>
      </w:pPr>
      <w:r>
        <w:rPr>
          <w:rStyle w:val="BodyTextChar"/>
        </w:rPr>
        <w:t>Figure </w:t>
      </w:r>
      <w:r w:rsidR="00790F7D" w:rsidRPr="00790F7D">
        <w:rPr>
          <w:rStyle w:val="BodyTextChar"/>
        </w:rPr>
        <w:t>4.2.1 - Base Case operational electricity emissions</w:t>
      </w:r>
    </w:p>
    <w:p w14:paraId="7FB52870" w14:textId="40217EEF" w:rsidR="00790F7D" w:rsidRDefault="005E5DF9" w:rsidP="00790F7D">
      <w:pPr>
        <w:rPr>
          <w:rStyle w:val="BodyTextChar"/>
        </w:rPr>
      </w:pPr>
      <w:r>
        <w:rPr>
          <w:noProof/>
        </w:rPr>
        <w:drawing>
          <wp:inline distT="0" distB="0" distL="0" distR="0" wp14:anchorId="600F7C20" wp14:editId="13D05A58">
            <wp:extent cx="5270970" cy="3553691"/>
            <wp:effectExtent l="0" t="0" r="6350" b="8890"/>
            <wp:docPr id="685182371" name="Picture 685182371" descr="A graph showing the cost of electricit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5182371" name="Picture 685182371" descr="A graph showing the cost of electricity&#10;&#10;Description automatically generated"/>
                    <pic:cNvPicPr>
                      <a:picLocks noChangeAspect="1"/>
                    </pic:cNvPicPr>
                  </pic:nvPicPr>
                  <pic:blipFill>
                    <a:blip r:embed="rId23"/>
                    <a:stretch>
                      <a:fillRect/>
                    </a:stretch>
                  </pic:blipFill>
                  <pic:spPr>
                    <a:xfrm>
                      <a:off x="0" y="0"/>
                      <a:ext cx="5351837" cy="3608212"/>
                    </a:xfrm>
                    <a:prstGeom prst="rect">
                      <a:avLst/>
                    </a:prstGeom>
                  </pic:spPr>
                </pic:pic>
              </a:graphicData>
            </a:graphic>
          </wp:inline>
        </w:drawing>
      </w:r>
    </w:p>
    <w:p w14:paraId="63DD413A" w14:textId="56206DE8" w:rsidR="00790F7D" w:rsidRPr="00790F7D" w:rsidRDefault="00790F7D" w:rsidP="005E5DF9">
      <w:pPr>
        <w:pStyle w:val="Heading2"/>
        <w:rPr>
          <w:rStyle w:val="BodyTextChar"/>
        </w:rPr>
      </w:pPr>
      <w:bookmarkStart w:id="8" w:name="_Toc166834896"/>
      <w:r w:rsidRPr="00790F7D">
        <w:rPr>
          <w:rStyle w:val="BodyTextChar"/>
        </w:rPr>
        <w:lastRenderedPageBreak/>
        <w:t>Business as usual assumptions and exclusions</w:t>
      </w:r>
      <w:bookmarkEnd w:id="8"/>
    </w:p>
    <w:p w14:paraId="7D7C49B4" w14:textId="77777777" w:rsidR="00F941D7" w:rsidRDefault="00056460" w:rsidP="00790F7D">
      <w:pPr>
        <w:rPr>
          <w:rStyle w:val="BodyTextChar"/>
        </w:rPr>
      </w:pPr>
      <w:r>
        <w:rPr>
          <w:rStyle w:val="BodyTextChar"/>
        </w:rPr>
        <w:t>Transport and Main Roads</w:t>
      </w:r>
      <w:r w:rsidR="00790F7D" w:rsidRPr="00790F7D">
        <w:rPr>
          <w:rStyle w:val="BodyTextChar"/>
        </w:rPr>
        <w:t xml:space="preserve"> business as usual assumptions and guidance for calculating a Base Case are presented in Table</w:t>
      </w:r>
      <w:r w:rsidR="0013313D">
        <w:rPr>
          <w:rStyle w:val="BodyTextChar"/>
        </w:rPr>
        <w:t> </w:t>
      </w:r>
      <w:r w:rsidR="00790F7D" w:rsidRPr="00790F7D">
        <w:rPr>
          <w:rStyle w:val="BodyTextChar"/>
        </w:rPr>
        <w:t>4.3.1. However, it is emphasised that this document is not a standard in itself, nor should it be used or relied upon as Base Case evidence. Not all assumptions will be applicable to each project, and projects should only submit the assumptions that they intend to claim as a point of difference / reduction initiative between their Base and Actual Case.</w:t>
      </w:r>
    </w:p>
    <w:p w14:paraId="69F6B07B" w14:textId="1DA5D22A" w:rsidR="00790F7D" w:rsidRPr="00790F7D" w:rsidRDefault="00790F7D" w:rsidP="00790F7D">
      <w:pPr>
        <w:rPr>
          <w:rStyle w:val="BodyTextChar"/>
        </w:rPr>
      </w:pPr>
      <w:r w:rsidRPr="00790F7D">
        <w:rPr>
          <w:rStyle w:val="BodyTextChar"/>
        </w:rPr>
        <w:t>Generally, it is expected that projects will also have initiatives requiring the submission of additional project specific BAU assumptions. All BAU assumptions submitted to ISC will need to be justified and evidenced using project-specific documents or industry standards.</w:t>
      </w:r>
    </w:p>
    <w:p w14:paraId="026CD6DC" w14:textId="178A2062" w:rsidR="007833B9" w:rsidRDefault="00790F7D" w:rsidP="00790F7D">
      <w:pPr>
        <w:rPr>
          <w:rStyle w:val="BodyTextChar"/>
        </w:rPr>
      </w:pPr>
      <w:r w:rsidRPr="00790F7D">
        <w:rPr>
          <w:rStyle w:val="BodyTextChar"/>
        </w:rPr>
        <w:t xml:space="preserve">Contact: </w:t>
      </w:r>
      <w:hyperlink r:id="rId24" w:history="1">
        <w:r w:rsidRPr="005E5DF9">
          <w:rPr>
            <w:rStyle w:val="Hyperlink"/>
            <w:rFonts w:cs="Arial"/>
            <w:szCs w:val="22"/>
          </w:rPr>
          <w:t>sustainability@tmr.qld.gov.au</w:t>
        </w:r>
      </w:hyperlink>
      <w:r w:rsidRPr="00790F7D">
        <w:rPr>
          <w:rStyle w:val="BodyTextChar"/>
        </w:rPr>
        <w:t xml:space="preserve"> PMD Sustainability Team.</w:t>
      </w:r>
    </w:p>
    <w:p w14:paraId="64F30E5C" w14:textId="77777777" w:rsidR="00BF2221" w:rsidRDefault="00BF2221" w:rsidP="00F9273F">
      <w:pPr>
        <w:rPr>
          <w:rStyle w:val="BodyTextChar"/>
        </w:rPr>
      </w:pPr>
    </w:p>
    <w:p w14:paraId="265E180C" w14:textId="77777777" w:rsidR="00B238C5" w:rsidRDefault="00B238C5" w:rsidP="00F9273F">
      <w:pPr>
        <w:rPr>
          <w:rStyle w:val="BodyTextChar"/>
        </w:rPr>
        <w:sectPr w:rsidR="00B238C5" w:rsidSect="008702EA">
          <w:headerReference w:type="default" r:id="rId25"/>
          <w:footerReference w:type="default" r:id="rId26"/>
          <w:pgSz w:w="11906" w:h="16838" w:code="9"/>
          <w:pgMar w:top="1276" w:right="1418" w:bottom="1276" w:left="1418" w:header="454" w:footer="454" w:gutter="0"/>
          <w:pgNumType w:start="1"/>
          <w:cols w:space="708"/>
          <w:docGrid w:linePitch="360"/>
        </w:sectPr>
      </w:pPr>
    </w:p>
    <w:p w14:paraId="3094C405" w14:textId="14E96F69" w:rsidR="00790F7D" w:rsidRDefault="0013313D" w:rsidP="005E5DF9">
      <w:pPr>
        <w:pStyle w:val="TableFigureCaption1Tables"/>
      </w:pPr>
      <w:r>
        <w:lastRenderedPageBreak/>
        <w:t>Table </w:t>
      </w:r>
      <w:r w:rsidR="00790F7D">
        <w:t>4.3.1 - Business as usual assumptions and exclusions</w:t>
      </w:r>
    </w:p>
    <w:tbl>
      <w:tblPr>
        <w:tblStyle w:val="TableGrid"/>
        <w:tblW w:w="0" w:type="auto"/>
        <w:tblLook w:val="04A0" w:firstRow="1" w:lastRow="0" w:firstColumn="1" w:lastColumn="0" w:noHBand="0" w:noVBand="1"/>
      </w:tblPr>
      <w:tblGrid>
        <w:gridCol w:w="562"/>
        <w:gridCol w:w="2127"/>
        <w:gridCol w:w="4819"/>
        <w:gridCol w:w="3827"/>
        <w:gridCol w:w="2657"/>
      </w:tblGrid>
      <w:tr w:rsidR="009458EC" w:rsidRPr="009C6FA3" w14:paraId="17BEB129" w14:textId="77777777" w:rsidTr="00A70D5F">
        <w:trPr>
          <w:cantSplit/>
          <w:tblHeader/>
        </w:trPr>
        <w:tc>
          <w:tcPr>
            <w:tcW w:w="562" w:type="dxa"/>
          </w:tcPr>
          <w:p w14:paraId="77EC7A0F" w14:textId="77777777" w:rsidR="00C856B0" w:rsidRPr="009C6FA3" w:rsidRDefault="00C856B0" w:rsidP="009458EC">
            <w:pPr>
              <w:pStyle w:val="TableHeading"/>
              <w:keepNext w:val="0"/>
            </w:pPr>
            <w:r w:rsidRPr="009C6FA3">
              <w:t>Ref</w:t>
            </w:r>
          </w:p>
        </w:tc>
        <w:tc>
          <w:tcPr>
            <w:tcW w:w="2127" w:type="dxa"/>
          </w:tcPr>
          <w:p w14:paraId="46137734" w14:textId="77777777" w:rsidR="00C856B0" w:rsidRPr="009C6FA3" w:rsidRDefault="00C856B0" w:rsidP="009458EC">
            <w:pPr>
              <w:pStyle w:val="TableHeading"/>
              <w:keepNext w:val="0"/>
            </w:pPr>
            <w:r w:rsidRPr="009C6FA3">
              <w:t>Resource Category</w:t>
            </w:r>
          </w:p>
        </w:tc>
        <w:tc>
          <w:tcPr>
            <w:tcW w:w="4819" w:type="dxa"/>
          </w:tcPr>
          <w:p w14:paraId="73D0D324" w14:textId="77777777" w:rsidR="00C856B0" w:rsidRDefault="00C856B0" w:rsidP="009458EC">
            <w:pPr>
              <w:pStyle w:val="TableHeading"/>
              <w:keepNext w:val="0"/>
            </w:pPr>
            <w:r w:rsidRPr="0007168F">
              <w:t>Business As Usual (BAU)</w:t>
            </w:r>
          </w:p>
          <w:p w14:paraId="2D40F055" w14:textId="77777777" w:rsidR="00C856B0" w:rsidRPr="0007168F" w:rsidRDefault="00C856B0" w:rsidP="009458EC">
            <w:pPr>
              <w:pStyle w:val="TableHeading"/>
              <w:keepNext w:val="0"/>
            </w:pPr>
            <w:r w:rsidRPr="009C6FA3">
              <w:t>Assumptions and Data Sources</w:t>
            </w:r>
          </w:p>
        </w:tc>
        <w:tc>
          <w:tcPr>
            <w:tcW w:w="3827" w:type="dxa"/>
          </w:tcPr>
          <w:p w14:paraId="2F50C838" w14:textId="77777777" w:rsidR="00C856B0" w:rsidRPr="009C6FA3" w:rsidRDefault="00C856B0" w:rsidP="009458EC">
            <w:pPr>
              <w:pStyle w:val="TableHeading"/>
              <w:keepNext w:val="0"/>
            </w:pPr>
            <w:r w:rsidRPr="009C6FA3">
              <w:t>BAU Guidance</w:t>
            </w:r>
          </w:p>
        </w:tc>
        <w:tc>
          <w:tcPr>
            <w:tcW w:w="2657" w:type="dxa"/>
          </w:tcPr>
          <w:p w14:paraId="491DCFEE" w14:textId="77777777" w:rsidR="00C856B0" w:rsidRPr="009C6FA3" w:rsidRDefault="00C856B0" w:rsidP="009458EC">
            <w:pPr>
              <w:pStyle w:val="TableHeading"/>
              <w:keepNext w:val="0"/>
            </w:pPr>
            <w:r w:rsidRPr="009C6FA3">
              <w:t>Data Quantities Required</w:t>
            </w:r>
          </w:p>
        </w:tc>
      </w:tr>
      <w:tr w:rsidR="00C856B0" w:rsidRPr="009C6FA3" w14:paraId="38CB664C" w14:textId="77777777" w:rsidTr="000C3841">
        <w:tc>
          <w:tcPr>
            <w:tcW w:w="13992" w:type="dxa"/>
            <w:gridSpan w:val="5"/>
            <w:vAlign w:val="top"/>
          </w:tcPr>
          <w:p w14:paraId="099F2141" w14:textId="77777777" w:rsidR="00C856B0" w:rsidRPr="009C6FA3" w:rsidRDefault="00C856B0" w:rsidP="000C3841">
            <w:pPr>
              <w:pStyle w:val="TableHeading"/>
              <w:keepNext w:val="0"/>
              <w:jc w:val="left"/>
            </w:pPr>
            <w:r w:rsidRPr="009C6FA3">
              <w:t>Energy and Carbon</w:t>
            </w:r>
          </w:p>
        </w:tc>
      </w:tr>
      <w:tr w:rsidR="00C856B0" w:rsidRPr="009C6FA3" w14:paraId="6762F34D" w14:textId="77777777" w:rsidTr="00AA47C7">
        <w:tc>
          <w:tcPr>
            <w:tcW w:w="13992" w:type="dxa"/>
            <w:gridSpan w:val="5"/>
            <w:vAlign w:val="top"/>
          </w:tcPr>
          <w:p w14:paraId="6E20477A" w14:textId="77777777" w:rsidR="00C856B0" w:rsidRPr="0096534D" w:rsidRDefault="00C856B0" w:rsidP="00AA47C7">
            <w:pPr>
              <w:pStyle w:val="TableBodyText"/>
              <w:keepNext w:val="0"/>
              <w:rPr>
                <w:rStyle w:val="BodyTextitalic"/>
              </w:rPr>
            </w:pPr>
            <w:r w:rsidRPr="0096534D">
              <w:rPr>
                <w:rStyle w:val="BodyTextitalic"/>
              </w:rPr>
              <w:t>Stationary and Off-road Fuel</w:t>
            </w:r>
          </w:p>
        </w:tc>
      </w:tr>
      <w:tr w:rsidR="009458EC" w:rsidRPr="009C6FA3" w14:paraId="3C3F5A2B" w14:textId="77777777" w:rsidTr="00A70D5F">
        <w:tc>
          <w:tcPr>
            <w:tcW w:w="562" w:type="dxa"/>
            <w:vAlign w:val="top"/>
          </w:tcPr>
          <w:p w14:paraId="5A1CC509" w14:textId="77777777" w:rsidR="00C856B0" w:rsidRPr="009C6FA3" w:rsidRDefault="00C856B0" w:rsidP="000C3841">
            <w:pPr>
              <w:pStyle w:val="TableBodyTextsmall"/>
              <w:keepNext w:val="0"/>
              <w:keepLines w:val="0"/>
              <w:jc w:val="center"/>
            </w:pPr>
            <w:r w:rsidRPr="009C6FA3">
              <w:t>1</w:t>
            </w:r>
          </w:p>
        </w:tc>
        <w:tc>
          <w:tcPr>
            <w:tcW w:w="2127" w:type="dxa"/>
            <w:vAlign w:val="top"/>
          </w:tcPr>
          <w:p w14:paraId="1CBFD1F9" w14:textId="77777777" w:rsidR="00C856B0" w:rsidRPr="009C6FA3" w:rsidRDefault="00C856B0" w:rsidP="000C3841">
            <w:pPr>
              <w:pStyle w:val="TableBodyTextsmall"/>
              <w:keepNext w:val="0"/>
              <w:keepLines w:val="0"/>
            </w:pPr>
            <w:r w:rsidRPr="009C6FA3">
              <w:t>Use of generators during construction</w:t>
            </w:r>
          </w:p>
        </w:tc>
        <w:tc>
          <w:tcPr>
            <w:tcW w:w="4819" w:type="dxa"/>
            <w:vAlign w:val="top"/>
          </w:tcPr>
          <w:p w14:paraId="05E6FFEC" w14:textId="6630373B" w:rsidR="00C856B0" w:rsidRDefault="00C856B0" w:rsidP="000C3841">
            <w:pPr>
              <w:pStyle w:val="TableBodyTextsmall"/>
              <w:keepNext w:val="0"/>
              <w:keepLines w:val="0"/>
              <w:numPr>
                <w:ilvl w:val="0"/>
                <w:numId w:val="17"/>
              </w:numPr>
            </w:pPr>
            <w:r w:rsidRPr="009C6FA3">
              <w:t>Where generators are used to provide electricity to site offices (e.g., temporary demountable offices) they are operated at full load using 100% mineral diesel 12 hours per working day</w:t>
            </w:r>
            <w:r w:rsidR="00AA47C7">
              <w:t>.</w:t>
            </w:r>
          </w:p>
          <w:p w14:paraId="09F4B8A2" w14:textId="62C3BBA2" w:rsidR="00C856B0" w:rsidRDefault="00C856B0" w:rsidP="000C3841">
            <w:pPr>
              <w:pStyle w:val="TableBodyTextsmall"/>
              <w:keepNext w:val="0"/>
              <w:keepLines w:val="0"/>
              <w:numPr>
                <w:ilvl w:val="0"/>
                <w:numId w:val="17"/>
              </w:numPr>
            </w:pPr>
            <w:r w:rsidRPr="009C6FA3">
              <w:t>Generators providing electricity to critical demountable site offices (for example, server sheds) are operated at full load using 100% mineral diesel 24/7</w:t>
            </w:r>
            <w:r w:rsidR="00AA47C7">
              <w:t>.</w:t>
            </w:r>
          </w:p>
          <w:p w14:paraId="0C5BE5AA" w14:textId="0A021098" w:rsidR="00C856B0" w:rsidRDefault="00C856B0" w:rsidP="000C3841">
            <w:pPr>
              <w:pStyle w:val="TableBodyTextsmall"/>
              <w:keepNext w:val="0"/>
              <w:keepLines w:val="0"/>
              <w:numPr>
                <w:ilvl w:val="0"/>
                <w:numId w:val="17"/>
              </w:numPr>
            </w:pPr>
            <w:r w:rsidRPr="009C6FA3">
              <w:t>Unless otherwise known, the fuel consumption rate will be sourced from the Caterpillar Performance Handbook that is valid at the time of ISC registration</w:t>
            </w:r>
            <w:r w:rsidR="00AA47C7">
              <w:t>.</w:t>
            </w:r>
          </w:p>
          <w:p w14:paraId="3C8650D2" w14:textId="77777777" w:rsidR="00C856B0" w:rsidRPr="009C6FA3" w:rsidRDefault="00C856B0" w:rsidP="000C3841">
            <w:pPr>
              <w:pStyle w:val="TableBodyTextsmall"/>
              <w:keepNext w:val="0"/>
              <w:keepLines w:val="0"/>
              <w:numPr>
                <w:ilvl w:val="0"/>
                <w:numId w:val="17"/>
              </w:numPr>
            </w:pPr>
            <w:r w:rsidRPr="009C6FA3">
              <w:t>Generators may be used for both day and night works as defined by the project.</w:t>
            </w:r>
          </w:p>
        </w:tc>
        <w:tc>
          <w:tcPr>
            <w:tcW w:w="3827" w:type="dxa"/>
            <w:vAlign w:val="top"/>
          </w:tcPr>
          <w:p w14:paraId="07D76C9F" w14:textId="77777777" w:rsidR="00C856B0" w:rsidRDefault="00C856B0" w:rsidP="000C3841">
            <w:pPr>
              <w:pStyle w:val="TableBodyTextsmall"/>
              <w:keepNext w:val="0"/>
              <w:keepLines w:val="0"/>
              <w:numPr>
                <w:ilvl w:val="0"/>
                <w:numId w:val="17"/>
              </w:numPr>
            </w:pPr>
            <w:r w:rsidRPr="009C6FA3">
              <w:t>The operational hours of generators are provided by Transport and Main Roads projects.</w:t>
            </w:r>
          </w:p>
          <w:p w14:paraId="6E6ECB8D" w14:textId="77777777" w:rsidR="00C856B0" w:rsidRPr="009C6FA3" w:rsidRDefault="00C856B0" w:rsidP="000C3841">
            <w:pPr>
              <w:pStyle w:val="TableBodyTextsmall"/>
              <w:keepNext w:val="0"/>
              <w:keepLines w:val="0"/>
              <w:numPr>
                <w:ilvl w:val="0"/>
                <w:numId w:val="17"/>
              </w:numPr>
            </w:pPr>
            <w:r w:rsidRPr="009C6FA3">
              <w:t>Caterpillar plant and equipment (P&amp;E) are widely used across the construction industry in Queensland. Data published in their performance handbook is based on their own field testing, computer analysis, laboratory research and experience.</w:t>
            </w:r>
          </w:p>
        </w:tc>
        <w:tc>
          <w:tcPr>
            <w:tcW w:w="2657" w:type="dxa"/>
            <w:vAlign w:val="top"/>
          </w:tcPr>
          <w:p w14:paraId="2B83DE7A" w14:textId="77777777" w:rsidR="00C856B0" w:rsidRDefault="00C856B0" w:rsidP="000C3841">
            <w:pPr>
              <w:pStyle w:val="TableBodyTextsmall"/>
              <w:keepNext w:val="0"/>
              <w:keepLines w:val="0"/>
              <w:numPr>
                <w:ilvl w:val="0"/>
                <w:numId w:val="17"/>
              </w:numPr>
            </w:pPr>
            <w:r w:rsidRPr="009C6FA3">
              <w:t>Total fuel use (</w:t>
            </w:r>
            <w:proofErr w:type="spellStart"/>
            <w:r w:rsidRPr="009C6FA3">
              <w:t>kL</w:t>
            </w:r>
            <w:proofErr w:type="spellEnd"/>
            <w:r w:rsidRPr="009C6FA3">
              <w:t>)</w:t>
            </w:r>
          </w:p>
          <w:p w14:paraId="7CFACAB4" w14:textId="77777777" w:rsidR="00C856B0" w:rsidRPr="009C6FA3" w:rsidRDefault="00C856B0" w:rsidP="000C3841">
            <w:pPr>
              <w:pStyle w:val="TableBodyTextsmall"/>
              <w:keepNext w:val="0"/>
              <w:keepLines w:val="0"/>
              <w:numPr>
                <w:ilvl w:val="0"/>
                <w:numId w:val="17"/>
              </w:numPr>
            </w:pPr>
            <w:r w:rsidRPr="009C6FA3">
              <w:t>Number and capacity of generators.</w:t>
            </w:r>
          </w:p>
        </w:tc>
      </w:tr>
      <w:tr w:rsidR="009458EC" w:rsidRPr="009C6FA3" w14:paraId="58018910" w14:textId="77777777" w:rsidTr="00A70D5F">
        <w:tc>
          <w:tcPr>
            <w:tcW w:w="562" w:type="dxa"/>
            <w:vAlign w:val="top"/>
          </w:tcPr>
          <w:p w14:paraId="65730A59" w14:textId="77777777" w:rsidR="00C856B0" w:rsidRPr="009C6FA3" w:rsidRDefault="00C856B0" w:rsidP="000C3841">
            <w:pPr>
              <w:pStyle w:val="TableBodyTextsmall"/>
              <w:keepNext w:val="0"/>
              <w:keepLines w:val="0"/>
              <w:jc w:val="center"/>
            </w:pPr>
            <w:r w:rsidRPr="009C6FA3">
              <w:t>2</w:t>
            </w:r>
          </w:p>
        </w:tc>
        <w:tc>
          <w:tcPr>
            <w:tcW w:w="2127" w:type="dxa"/>
            <w:vAlign w:val="top"/>
          </w:tcPr>
          <w:p w14:paraId="0960D34C" w14:textId="77777777" w:rsidR="00C856B0" w:rsidRPr="009C6FA3" w:rsidRDefault="00C856B0" w:rsidP="000C3841">
            <w:pPr>
              <w:pStyle w:val="TableBodyTextsmall"/>
              <w:keepNext w:val="0"/>
              <w:keepLines w:val="0"/>
            </w:pPr>
            <w:r w:rsidRPr="009C6FA3">
              <w:t>Use of plant and equipment for construction</w:t>
            </w:r>
          </w:p>
        </w:tc>
        <w:tc>
          <w:tcPr>
            <w:tcW w:w="4819" w:type="dxa"/>
            <w:vAlign w:val="top"/>
          </w:tcPr>
          <w:p w14:paraId="6296D1B7" w14:textId="77777777" w:rsidR="00C856B0" w:rsidRDefault="00C856B0" w:rsidP="000C3841">
            <w:pPr>
              <w:pStyle w:val="TableBodyTextsmall"/>
              <w:keepNext w:val="0"/>
              <w:keepLines w:val="0"/>
              <w:numPr>
                <w:ilvl w:val="0"/>
                <w:numId w:val="17"/>
              </w:numPr>
            </w:pPr>
            <w:r w:rsidRPr="009C6FA3">
              <w:t>Generators providing electricity for plant and equipment are operated at full connected load using 100% mineral diesel fuel 12 hours per working day.</w:t>
            </w:r>
          </w:p>
          <w:p w14:paraId="4EF841C8" w14:textId="77777777" w:rsidR="00C856B0" w:rsidRPr="009C6FA3" w:rsidRDefault="00C856B0" w:rsidP="000C3841">
            <w:pPr>
              <w:pStyle w:val="TableBodyTextsmall"/>
              <w:keepNext w:val="0"/>
              <w:keepLines w:val="0"/>
              <w:numPr>
                <w:ilvl w:val="0"/>
                <w:numId w:val="17"/>
              </w:numPr>
            </w:pPr>
            <w:r w:rsidRPr="009C6FA3">
              <w:t>Unless otherwise known, the fuel consumption rate for plant and equipment will be sourced from the Caterpillar Performance Handbook.</w:t>
            </w:r>
          </w:p>
        </w:tc>
        <w:tc>
          <w:tcPr>
            <w:tcW w:w="3827" w:type="dxa"/>
            <w:vAlign w:val="top"/>
          </w:tcPr>
          <w:p w14:paraId="25006981" w14:textId="77777777" w:rsidR="00C856B0" w:rsidRDefault="00C856B0" w:rsidP="000C3841">
            <w:pPr>
              <w:pStyle w:val="TableBodyTextsmall"/>
              <w:keepNext w:val="0"/>
              <w:keepLines w:val="0"/>
              <w:numPr>
                <w:ilvl w:val="0"/>
                <w:numId w:val="17"/>
              </w:numPr>
            </w:pPr>
            <w:r w:rsidRPr="009C6FA3">
              <w:t>The operational hours of generators are provided by Transport and Main Roads projects.</w:t>
            </w:r>
          </w:p>
          <w:p w14:paraId="1BDC3728" w14:textId="77777777" w:rsidR="00C856B0" w:rsidRDefault="00C856B0" w:rsidP="000C3841">
            <w:pPr>
              <w:pStyle w:val="TableBodyTextsmall"/>
              <w:keepNext w:val="0"/>
              <w:keepLines w:val="0"/>
              <w:numPr>
                <w:ilvl w:val="0"/>
                <w:numId w:val="17"/>
              </w:numPr>
            </w:pPr>
            <w:r w:rsidRPr="009C6FA3">
              <w:t>Caterpillar P&amp;E are widely used across the construction industry in Queensland.</w:t>
            </w:r>
          </w:p>
          <w:p w14:paraId="6A3CC355" w14:textId="77777777" w:rsidR="00C856B0" w:rsidRPr="009C6FA3" w:rsidRDefault="00C856B0" w:rsidP="000C3841">
            <w:pPr>
              <w:pStyle w:val="TableBodyTextsmall"/>
              <w:keepNext w:val="0"/>
              <w:keepLines w:val="0"/>
              <w:numPr>
                <w:ilvl w:val="0"/>
                <w:numId w:val="17"/>
              </w:numPr>
            </w:pPr>
            <w:r w:rsidRPr="009C6FA3">
              <w:t>Data published in their performance handbook is based on their own field testing, computer analysis, laboratory research and experience.</w:t>
            </w:r>
          </w:p>
        </w:tc>
        <w:tc>
          <w:tcPr>
            <w:tcW w:w="2657" w:type="dxa"/>
            <w:vAlign w:val="top"/>
          </w:tcPr>
          <w:p w14:paraId="381E90DC" w14:textId="77777777" w:rsidR="00C856B0" w:rsidRDefault="00C856B0" w:rsidP="000C3841">
            <w:pPr>
              <w:pStyle w:val="TableBodyTextsmall"/>
              <w:keepNext w:val="0"/>
              <w:keepLines w:val="0"/>
              <w:numPr>
                <w:ilvl w:val="0"/>
                <w:numId w:val="17"/>
              </w:numPr>
            </w:pPr>
            <w:r w:rsidRPr="009C6FA3">
              <w:t>Number and types of plant and equipment for whole project.</w:t>
            </w:r>
          </w:p>
          <w:p w14:paraId="07A820DE" w14:textId="77777777" w:rsidR="00C856B0" w:rsidRPr="009C6FA3" w:rsidRDefault="00C856B0" w:rsidP="000C3841">
            <w:pPr>
              <w:pStyle w:val="TableBodyTextsmall"/>
              <w:keepNext w:val="0"/>
              <w:keepLines w:val="0"/>
              <w:numPr>
                <w:ilvl w:val="0"/>
                <w:numId w:val="17"/>
              </w:numPr>
            </w:pPr>
            <w:r w:rsidRPr="009C6FA3">
              <w:t>Total fuel use (</w:t>
            </w:r>
            <w:proofErr w:type="spellStart"/>
            <w:r w:rsidRPr="009C6FA3">
              <w:t>kL</w:t>
            </w:r>
            <w:proofErr w:type="spellEnd"/>
            <w:r w:rsidRPr="009C6FA3">
              <w:t>).</w:t>
            </w:r>
          </w:p>
        </w:tc>
      </w:tr>
      <w:tr w:rsidR="00C856B0" w:rsidRPr="009C6FA3" w14:paraId="26FB79FA" w14:textId="77777777" w:rsidTr="000C3841">
        <w:tc>
          <w:tcPr>
            <w:tcW w:w="13992" w:type="dxa"/>
            <w:gridSpan w:val="5"/>
            <w:vAlign w:val="top"/>
          </w:tcPr>
          <w:p w14:paraId="4DF40F4A" w14:textId="77777777" w:rsidR="00C856B0" w:rsidRPr="0096534D" w:rsidRDefault="00C856B0" w:rsidP="00A70D5F">
            <w:pPr>
              <w:pStyle w:val="TableBodyText"/>
              <w:keepNext w:val="0"/>
              <w:rPr>
                <w:rStyle w:val="BodyTextitalic"/>
              </w:rPr>
            </w:pPr>
            <w:r w:rsidRPr="0096534D">
              <w:rPr>
                <w:rStyle w:val="BodyTextitalic"/>
              </w:rPr>
              <w:t>Transport Fuel</w:t>
            </w:r>
          </w:p>
        </w:tc>
      </w:tr>
      <w:tr w:rsidR="009458EC" w:rsidRPr="009C6FA3" w14:paraId="63E6CFB1" w14:textId="77777777" w:rsidTr="00A70D5F">
        <w:tc>
          <w:tcPr>
            <w:tcW w:w="562" w:type="dxa"/>
            <w:vAlign w:val="top"/>
          </w:tcPr>
          <w:p w14:paraId="18833B79" w14:textId="77777777" w:rsidR="00C856B0" w:rsidRPr="009C6FA3" w:rsidRDefault="00C856B0" w:rsidP="000C3841">
            <w:pPr>
              <w:pStyle w:val="TableBodyTextsmall"/>
              <w:keepNext w:val="0"/>
              <w:keepLines w:val="0"/>
              <w:jc w:val="center"/>
            </w:pPr>
            <w:r w:rsidRPr="009C6FA3">
              <w:t>3</w:t>
            </w:r>
          </w:p>
        </w:tc>
        <w:tc>
          <w:tcPr>
            <w:tcW w:w="2127" w:type="dxa"/>
            <w:vAlign w:val="top"/>
          </w:tcPr>
          <w:p w14:paraId="7D8D47A7" w14:textId="77777777" w:rsidR="00C856B0" w:rsidRPr="009C6FA3" w:rsidRDefault="00C856B0" w:rsidP="000C3841">
            <w:pPr>
              <w:pStyle w:val="TableBodyTextsmall"/>
            </w:pPr>
            <w:r w:rsidRPr="009C6FA3">
              <w:t>Use of project owned vehicles</w:t>
            </w:r>
          </w:p>
        </w:tc>
        <w:tc>
          <w:tcPr>
            <w:tcW w:w="4819" w:type="dxa"/>
            <w:vAlign w:val="top"/>
          </w:tcPr>
          <w:p w14:paraId="3002C270" w14:textId="77777777" w:rsidR="00C856B0" w:rsidRDefault="00C856B0" w:rsidP="000C3841">
            <w:pPr>
              <w:pStyle w:val="TableBodyTextsmall"/>
              <w:numPr>
                <w:ilvl w:val="0"/>
                <w:numId w:val="18"/>
              </w:numPr>
            </w:pPr>
            <w:r w:rsidRPr="009C6FA3">
              <w:t>The number of project related vehicles used to transport staff on the project and distance travelled will be estimated by the project proponent.</w:t>
            </w:r>
          </w:p>
          <w:p w14:paraId="74EA0466" w14:textId="77777777" w:rsidR="00C856B0" w:rsidRPr="009C6FA3" w:rsidRDefault="00C856B0" w:rsidP="000C3841">
            <w:pPr>
              <w:pStyle w:val="TableBodyTextsmall"/>
              <w:numPr>
                <w:ilvl w:val="0"/>
                <w:numId w:val="18"/>
              </w:numPr>
            </w:pPr>
            <w:r w:rsidRPr="009C6FA3">
              <w:t>Fuel use for vehicles will be unleaded or mineral diesel.</w:t>
            </w:r>
          </w:p>
        </w:tc>
        <w:tc>
          <w:tcPr>
            <w:tcW w:w="3827" w:type="dxa"/>
            <w:vAlign w:val="top"/>
          </w:tcPr>
          <w:p w14:paraId="50B7A25B" w14:textId="77777777" w:rsidR="00C856B0" w:rsidRDefault="00C856B0" w:rsidP="000C3841">
            <w:pPr>
              <w:pStyle w:val="TableBodyTextsmall"/>
              <w:numPr>
                <w:ilvl w:val="0"/>
                <w:numId w:val="18"/>
              </w:numPr>
            </w:pPr>
            <w:r w:rsidRPr="009C6FA3">
              <w:t>Given that projects will vary in size and scale, the staff and vehicles required will vary. Consultation with the work packages agreed that this estimate should be determined by project proponents.</w:t>
            </w:r>
          </w:p>
          <w:p w14:paraId="2FDC6D14" w14:textId="77777777" w:rsidR="00C856B0" w:rsidRPr="009C6FA3" w:rsidRDefault="00C856B0" w:rsidP="000C3841">
            <w:pPr>
              <w:pStyle w:val="TableBodyTextsmall"/>
              <w:numPr>
                <w:ilvl w:val="0"/>
                <w:numId w:val="18"/>
              </w:numPr>
            </w:pPr>
            <w:r w:rsidRPr="009C6FA3">
              <w:t>Previous projects indicate that project vehicles typically use unleaded or diesel fuel.</w:t>
            </w:r>
          </w:p>
        </w:tc>
        <w:tc>
          <w:tcPr>
            <w:tcW w:w="2657" w:type="dxa"/>
            <w:vAlign w:val="top"/>
          </w:tcPr>
          <w:p w14:paraId="365160F2" w14:textId="77777777" w:rsidR="00C856B0" w:rsidRDefault="00C856B0" w:rsidP="000C3841">
            <w:pPr>
              <w:pStyle w:val="TableBodyTextsmall"/>
              <w:numPr>
                <w:ilvl w:val="0"/>
                <w:numId w:val="18"/>
              </w:numPr>
            </w:pPr>
            <w:r w:rsidRPr="009C6FA3">
              <w:t>Staff numbers for the project.</w:t>
            </w:r>
          </w:p>
          <w:p w14:paraId="6B010518" w14:textId="77777777" w:rsidR="00C856B0" w:rsidRDefault="00C856B0" w:rsidP="000C3841">
            <w:pPr>
              <w:pStyle w:val="TableBodyTextsmall"/>
              <w:numPr>
                <w:ilvl w:val="0"/>
                <w:numId w:val="18"/>
              </w:numPr>
            </w:pPr>
            <w:r w:rsidRPr="009C6FA3">
              <w:t>Distance travelled (km) in project vehicles.</w:t>
            </w:r>
          </w:p>
          <w:p w14:paraId="212D5A1D" w14:textId="77777777" w:rsidR="00C856B0" w:rsidRPr="009C6FA3" w:rsidRDefault="00C856B0" w:rsidP="000C3841">
            <w:pPr>
              <w:pStyle w:val="TableBodyTextsmall"/>
              <w:numPr>
                <w:ilvl w:val="0"/>
                <w:numId w:val="18"/>
              </w:numPr>
            </w:pPr>
            <w:r w:rsidRPr="009C6FA3">
              <w:t>Estimate of fuel use in project vehicles for project purposes.</w:t>
            </w:r>
          </w:p>
        </w:tc>
      </w:tr>
      <w:tr w:rsidR="009458EC" w:rsidRPr="009C6FA3" w14:paraId="65A25B0C" w14:textId="77777777" w:rsidTr="00A70D5F">
        <w:tc>
          <w:tcPr>
            <w:tcW w:w="562" w:type="dxa"/>
            <w:vAlign w:val="top"/>
          </w:tcPr>
          <w:p w14:paraId="28BAAC3E" w14:textId="77777777" w:rsidR="00C856B0" w:rsidRPr="009C6FA3" w:rsidRDefault="00C856B0" w:rsidP="000C3841">
            <w:pPr>
              <w:pStyle w:val="TableBodyTextsmall"/>
              <w:keepNext w:val="0"/>
              <w:keepLines w:val="0"/>
              <w:jc w:val="center"/>
            </w:pPr>
            <w:r w:rsidRPr="009C6FA3">
              <w:lastRenderedPageBreak/>
              <w:t>4</w:t>
            </w:r>
          </w:p>
        </w:tc>
        <w:tc>
          <w:tcPr>
            <w:tcW w:w="2127" w:type="dxa"/>
            <w:vAlign w:val="top"/>
          </w:tcPr>
          <w:p w14:paraId="1C6E926E" w14:textId="77777777" w:rsidR="00C856B0" w:rsidRPr="009C6FA3" w:rsidRDefault="00C856B0" w:rsidP="000C3841">
            <w:pPr>
              <w:pStyle w:val="TableBodyTextsmall"/>
              <w:pageBreakBefore/>
            </w:pPr>
            <w:r w:rsidRPr="009C6FA3">
              <w:t>Transport of materials and products to site</w:t>
            </w:r>
          </w:p>
        </w:tc>
        <w:tc>
          <w:tcPr>
            <w:tcW w:w="4819" w:type="dxa"/>
            <w:vAlign w:val="top"/>
          </w:tcPr>
          <w:p w14:paraId="58F43983" w14:textId="77777777" w:rsidR="00C856B0" w:rsidRDefault="00C856B0" w:rsidP="000C3841">
            <w:pPr>
              <w:pStyle w:val="TableBodyTextsmall"/>
              <w:keepNext w:val="0"/>
              <w:keepLines w:val="0"/>
              <w:numPr>
                <w:ilvl w:val="0"/>
                <w:numId w:val="18"/>
              </w:numPr>
            </w:pPr>
            <w:r w:rsidRPr="009C6FA3">
              <w:t>The current version of the IS Materials Calculator at the time of developing the Base Case will be used to estimate transport-related carbon emissions from the delivery of materials.</w:t>
            </w:r>
          </w:p>
          <w:p w14:paraId="2C4F2F3B" w14:textId="77777777" w:rsidR="00C856B0" w:rsidRDefault="00C856B0" w:rsidP="000C3841">
            <w:pPr>
              <w:pStyle w:val="TableBodyTextsmall"/>
              <w:keepNext w:val="0"/>
              <w:keepLines w:val="0"/>
              <w:numPr>
                <w:ilvl w:val="0"/>
                <w:numId w:val="18"/>
              </w:numPr>
            </w:pPr>
            <w:r w:rsidRPr="009C6FA3">
              <w:t>Materials are imported to site by contractors and may be transported by roads, rail or international freight shipping.</w:t>
            </w:r>
          </w:p>
          <w:p w14:paraId="74D3BFB3" w14:textId="77777777" w:rsidR="00C856B0" w:rsidRDefault="00C856B0" w:rsidP="000C3841">
            <w:pPr>
              <w:pStyle w:val="TableBodyTextsmall"/>
              <w:keepNext w:val="0"/>
              <w:keepLines w:val="0"/>
              <w:numPr>
                <w:ilvl w:val="0"/>
                <w:numId w:val="18"/>
              </w:numPr>
            </w:pPr>
            <w:r w:rsidRPr="009C6FA3">
              <w:t>Delivery trucks use mineral diesel fuel.</w:t>
            </w:r>
          </w:p>
          <w:p w14:paraId="7A6E2AFD" w14:textId="77777777" w:rsidR="00C856B0" w:rsidRPr="009C6FA3" w:rsidRDefault="00C856B0" w:rsidP="000C3841">
            <w:pPr>
              <w:pStyle w:val="TableBodyTextsmall"/>
              <w:keepNext w:val="0"/>
              <w:keepLines w:val="0"/>
              <w:numPr>
                <w:ilvl w:val="0"/>
                <w:numId w:val="18"/>
              </w:numPr>
            </w:pPr>
            <w:r w:rsidRPr="009C6FA3">
              <w:t>Transport distance of materials to the project site will be estimated by the project team.</w:t>
            </w:r>
          </w:p>
        </w:tc>
        <w:tc>
          <w:tcPr>
            <w:tcW w:w="3827" w:type="dxa"/>
            <w:vAlign w:val="top"/>
          </w:tcPr>
          <w:p w14:paraId="6F741A94" w14:textId="77777777" w:rsidR="00C856B0" w:rsidRDefault="00C856B0" w:rsidP="000C3841">
            <w:pPr>
              <w:pStyle w:val="TableBodyTextsmall"/>
              <w:keepNext w:val="0"/>
              <w:keepLines w:val="0"/>
              <w:numPr>
                <w:ilvl w:val="0"/>
                <w:numId w:val="18"/>
              </w:numPr>
            </w:pPr>
            <w:r w:rsidRPr="009C6FA3">
              <w:t>The IS Materials Calculator is an approved tool for the Rso-6 credit.</w:t>
            </w:r>
          </w:p>
          <w:p w14:paraId="542C848B" w14:textId="77777777" w:rsidR="00C856B0" w:rsidRDefault="00C856B0" w:rsidP="000C3841">
            <w:pPr>
              <w:pStyle w:val="TableBodyTextsmall"/>
              <w:keepNext w:val="0"/>
              <w:keepLines w:val="0"/>
              <w:numPr>
                <w:ilvl w:val="0"/>
                <w:numId w:val="18"/>
              </w:numPr>
            </w:pPr>
            <w:r w:rsidRPr="009C6FA3">
              <w:t>The largest road transport mode and size from the IS Materials Calculator is BAU as it is assumed that industry will deliver materials in a cost effective and efficient manner (i.e., the least number of trips).</w:t>
            </w:r>
          </w:p>
          <w:p w14:paraId="4AE5AE2C" w14:textId="77777777" w:rsidR="00C856B0" w:rsidRDefault="00C856B0" w:rsidP="000C3841">
            <w:pPr>
              <w:pStyle w:val="TableBodyTextsmall"/>
              <w:keepNext w:val="0"/>
              <w:keepLines w:val="0"/>
              <w:numPr>
                <w:ilvl w:val="0"/>
                <w:numId w:val="18"/>
              </w:numPr>
            </w:pPr>
            <w:r w:rsidRPr="009C6FA3">
              <w:t>Distances will vary for each project.</w:t>
            </w:r>
          </w:p>
          <w:p w14:paraId="6857BA7A" w14:textId="77777777" w:rsidR="00C856B0" w:rsidRPr="009C6FA3" w:rsidRDefault="00C856B0" w:rsidP="000C3841">
            <w:pPr>
              <w:pStyle w:val="TableBodyTextsmall"/>
              <w:keepNext w:val="0"/>
              <w:keepLines w:val="0"/>
              <w:numPr>
                <w:ilvl w:val="0"/>
                <w:numId w:val="18"/>
              </w:numPr>
            </w:pPr>
            <w:r w:rsidRPr="009C6FA3">
              <w:t>Projects will need to estimate on a site-specific basis.</w:t>
            </w:r>
          </w:p>
        </w:tc>
        <w:tc>
          <w:tcPr>
            <w:tcW w:w="2657" w:type="dxa"/>
            <w:vAlign w:val="top"/>
          </w:tcPr>
          <w:p w14:paraId="0899DB20" w14:textId="77777777" w:rsidR="00C856B0" w:rsidRDefault="00C856B0" w:rsidP="000C3841">
            <w:pPr>
              <w:pStyle w:val="TableBodyTextsmall"/>
              <w:keepNext w:val="0"/>
              <w:keepLines w:val="0"/>
              <w:numPr>
                <w:ilvl w:val="0"/>
                <w:numId w:val="18"/>
              </w:numPr>
            </w:pPr>
            <w:r w:rsidRPr="009C6FA3">
              <w:t>Material types.</w:t>
            </w:r>
          </w:p>
          <w:p w14:paraId="11781752" w14:textId="77777777" w:rsidR="00C856B0" w:rsidRDefault="00C856B0" w:rsidP="000C3841">
            <w:pPr>
              <w:pStyle w:val="TableBodyTextsmall"/>
              <w:keepNext w:val="0"/>
              <w:keepLines w:val="0"/>
              <w:numPr>
                <w:ilvl w:val="0"/>
                <w:numId w:val="18"/>
              </w:numPr>
            </w:pPr>
            <w:r w:rsidRPr="009C6FA3">
              <w:t>Material quantities (t) (see materials category).</w:t>
            </w:r>
          </w:p>
          <w:p w14:paraId="47235D36" w14:textId="77777777" w:rsidR="00C856B0" w:rsidRDefault="00C856B0" w:rsidP="000C3841">
            <w:pPr>
              <w:pStyle w:val="TableBodyTextsmall"/>
              <w:keepNext w:val="0"/>
              <w:keepLines w:val="0"/>
              <w:numPr>
                <w:ilvl w:val="0"/>
                <w:numId w:val="18"/>
              </w:numPr>
            </w:pPr>
            <w:r w:rsidRPr="009C6FA3">
              <w:t>Number and capacity of delivery trucks.</w:t>
            </w:r>
          </w:p>
          <w:p w14:paraId="32BBB1D7" w14:textId="77777777" w:rsidR="00C856B0" w:rsidRPr="009C6FA3" w:rsidRDefault="00C856B0" w:rsidP="000C3841">
            <w:pPr>
              <w:pStyle w:val="TableBodyTextsmall"/>
              <w:keepNext w:val="0"/>
              <w:keepLines w:val="0"/>
              <w:numPr>
                <w:ilvl w:val="0"/>
                <w:numId w:val="18"/>
              </w:numPr>
            </w:pPr>
            <w:r w:rsidRPr="009C6FA3">
              <w:t>Distance travelled to site (km).</w:t>
            </w:r>
          </w:p>
        </w:tc>
      </w:tr>
      <w:tr w:rsidR="009458EC" w:rsidRPr="009C6FA3" w14:paraId="084D4203" w14:textId="77777777" w:rsidTr="00A70D5F">
        <w:tc>
          <w:tcPr>
            <w:tcW w:w="562" w:type="dxa"/>
            <w:vAlign w:val="top"/>
          </w:tcPr>
          <w:p w14:paraId="208BC250" w14:textId="77777777" w:rsidR="00C856B0" w:rsidRPr="009C6FA3" w:rsidRDefault="00C856B0" w:rsidP="000C3841">
            <w:pPr>
              <w:pStyle w:val="TableBodyTextsmall"/>
              <w:keepNext w:val="0"/>
              <w:keepLines w:val="0"/>
              <w:jc w:val="center"/>
            </w:pPr>
            <w:r w:rsidRPr="009C6FA3">
              <w:t>5</w:t>
            </w:r>
          </w:p>
        </w:tc>
        <w:tc>
          <w:tcPr>
            <w:tcW w:w="2127" w:type="dxa"/>
            <w:vAlign w:val="top"/>
          </w:tcPr>
          <w:p w14:paraId="2CAA4092" w14:textId="77777777" w:rsidR="00C856B0" w:rsidRPr="009C6FA3" w:rsidRDefault="00C856B0" w:rsidP="000C3841">
            <w:pPr>
              <w:pStyle w:val="TableBodyTextsmall"/>
              <w:keepNext w:val="0"/>
              <w:keepLines w:val="0"/>
            </w:pPr>
            <w:r w:rsidRPr="009C6FA3">
              <w:t>Transport of temporary products to site, for example, temporary site offices, construction fencing</w:t>
            </w:r>
          </w:p>
        </w:tc>
        <w:tc>
          <w:tcPr>
            <w:tcW w:w="4819" w:type="dxa"/>
            <w:vAlign w:val="top"/>
          </w:tcPr>
          <w:p w14:paraId="1A7BDBC9" w14:textId="77777777" w:rsidR="00C856B0" w:rsidRPr="009C6FA3" w:rsidRDefault="00C856B0" w:rsidP="000C3841">
            <w:pPr>
              <w:pStyle w:val="TableBodyTextsmall"/>
              <w:keepNext w:val="0"/>
              <w:keepLines w:val="0"/>
              <w:numPr>
                <w:ilvl w:val="0"/>
                <w:numId w:val="18"/>
              </w:numPr>
            </w:pPr>
            <w:r w:rsidRPr="009C6FA3">
              <w:t>Products are transported to site using mineral diesel fuelled trucks.</w:t>
            </w:r>
          </w:p>
        </w:tc>
        <w:tc>
          <w:tcPr>
            <w:tcW w:w="3827" w:type="dxa"/>
            <w:vAlign w:val="top"/>
          </w:tcPr>
          <w:p w14:paraId="1CAB7115" w14:textId="77777777" w:rsidR="00C856B0" w:rsidRDefault="00C856B0" w:rsidP="000C3841">
            <w:pPr>
              <w:pStyle w:val="TableBodyTextsmall"/>
              <w:keepNext w:val="0"/>
              <w:keepLines w:val="0"/>
              <w:numPr>
                <w:ilvl w:val="0"/>
                <w:numId w:val="18"/>
              </w:numPr>
            </w:pPr>
            <w:r w:rsidRPr="009C6FA3">
              <w:t>Distances will vary for each project.</w:t>
            </w:r>
          </w:p>
          <w:p w14:paraId="781DFBE8" w14:textId="77777777" w:rsidR="00C856B0" w:rsidRPr="009C6FA3" w:rsidRDefault="00C856B0" w:rsidP="000C3841">
            <w:pPr>
              <w:pStyle w:val="TableBodyTextsmall"/>
              <w:keepNext w:val="0"/>
              <w:keepLines w:val="0"/>
              <w:numPr>
                <w:ilvl w:val="0"/>
                <w:numId w:val="18"/>
              </w:numPr>
            </w:pPr>
            <w:r w:rsidRPr="009C6FA3">
              <w:t>Projects will need to estimate on a site-specific basis.</w:t>
            </w:r>
          </w:p>
        </w:tc>
        <w:tc>
          <w:tcPr>
            <w:tcW w:w="2657" w:type="dxa"/>
            <w:vAlign w:val="top"/>
          </w:tcPr>
          <w:p w14:paraId="3155E5D9" w14:textId="77777777" w:rsidR="00C856B0" w:rsidRDefault="00C856B0" w:rsidP="000C3841">
            <w:pPr>
              <w:pStyle w:val="TableBodyTextsmall"/>
              <w:keepNext w:val="0"/>
              <w:keepLines w:val="0"/>
              <w:numPr>
                <w:ilvl w:val="0"/>
                <w:numId w:val="18"/>
              </w:numPr>
            </w:pPr>
            <w:r w:rsidRPr="009C6FA3">
              <w:t>Types and volume of products to be delivered to site</w:t>
            </w:r>
          </w:p>
          <w:p w14:paraId="475F8555" w14:textId="77777777" w:rsidR="00C856B0" w:rsidRDefault="00C856B0" w:rsidP="000C3841">
            <w:pPr>
              <w:pStyle w:val="TableBodyTextsmall"/>
              <w:keepNext w:val="0"/>
              <w:keepLines w:val="0"/>
              <w:numPr>
                <w:ilvl w:val="0"/>
                <w:numId w:val="18"/>
              </w:numPr>
            </w:pPr>
            <w:r w:rsidRPr="009C6FA3">
              <w:t>Number and capacity of delivery trucks</w:t>
            </w:r>
          </w:p>
          <w:p w14:paraId="368ADD01" w14:textId="77777777" w:rsidR="00C856B0" w:rsidRPr="009C6FA3" w:rsidRDefault="00C856B0" w:rsidP="000C3841">
            <w:pPr>
              <w:pStyle w:val="TableBodyTextsmall"/>
              <w:keepNext w:val="0"/>
              <w:keepLines w:val="0"/>
              <w:numPr>
                <w:ilvl w:val="0"/>
                <w:numId w:val="18"/>
              </w:numPr>
            </w:pPr>
            <w:r w:rsidRPr="009C6FA3">
              <w:t>Distance travelled to site (km).</w:t>
            </w:r>
          </w:p>
        </w:tc>
      </w:tr>
      <w:tr w:rsidR="009458EC" w:rsidRPr="009C6FA3" w14:paraId="78A78188" w14:textId="77777777" w:rsidTr="00A70D5F">
        <w:tc>
          <w:tcPr>
            <w:tcW w:w="562" w:type="dxa"/>
            <w:vAlign w:val="top"/>
          </w:tcPr>
          <w:p w14:paraId="16EA2DFB" w14:textId="77777777" w:rsidR="00C856B0" w:rsidRPr="009C6FA3" w:rsidRDefault="00C856B0" w:rsidP="000C3841">
            <w:pPr>
              <w:pStyle w:val="TableBodyTextsmall"/>
              <w:keepNext w:val="0"/>
              <w:keepLines w:val="0"/>
              <w:jc w:val="center"/>
            </w:pPr>
            <w:r w:rsidRPr="009C6FA3">
              <w:t>6</w:t>
            </w:r>
          </w:p>
        </w:tc>
        <w:tc>
          <w:tcPr>
            <w:tcW w:w="2127" w:type="dxa"/>
            <w:vAlign w:val="top"/>
          </w:tcPr>
          <w:p w14:paraId="30F2B533" w14:textId="77777777" w:rsidR="00C856B0" w:rsidRPr="009C6FA3" w:rsidRDefault="00C856B0" w:rsidP="000C3841">
            <w:pPr>
              <w:pStyle w:val="TableBodyTextsmall"/>
              <w:keepNext w:val="0"/>
              <w:keepLines w:val="0"/>
            </w:pPr>
            <w:r w:rsidRPr="009C6FA3">
              <w:t>Transport of water to site</w:t>
            </w:r>
          </w:p>
        </w:tc>
        <w:tc>
          <w:tcPr>
            <w:tcW w:w="4819" w:type="dxa"/>
            <w:vAlign w:val="top"/>
          </w:tcPr>
          <w:p w14:paraId="6A1E3626" w14:textId="77777777" w:rsidR="00C856B0" w:rsidRPr="009C6FA3" w:rsidRDefault="00C856B0" w:rsidP="000C3841">
            <w:pPr>
              <w:pStyle w:val="TableBodyTextsmall"/>
              <w:keepNext w:val="0"/>
              <w:keepLines w:val="0"/>
              <w:numPr>
                <w:ilvl w:val="0"/>
                <w:numId w:val="18"/>
              </w:numPr>
            </w:pPr>
            <w:r w:rsidRPr="009C6FA3">
              <w:t>Water delivery trucks use mineral diesel fuel.</w:t>
            </w:r>
          </w:p>
        </w:tc>
        <w:tc>
          <w:tcPr>
            <w:tcW w:w="3827" w:type="dxa"/>
            <w:vAlign w:val="top"/>
          </w:tcPr>
          <w:p w14:paraId="24103ABB" w14:textId="77777777" w:rsidR="00C856B0" w:rsidRDefault="00C856B0" w:rsidP="000C3841">
            <w:pPr>
              <w:pStyle w:val="TableBodyTextsmall"/>
              <w:keepNext w:val="0"/>
              <w:keepLines w:val="0"/>
              <w:numPr>
                <w:ilvl w:val="0"/>
                <w:numId w:val="18"/>
              </w:numPr>
            </w:pPr>
            <w:r w:rsidRPr="009C6FA3">
              <w:t>Distances will vary for each project.</w:t>
            </w:r>
          </w:p>
          <w:p w14:paraId="1DA9D321" w14:textId="77777777" w:rsidR="00C856B0" w:rsidRPr="009C6FA3" w:rsidRDefault="00C856B0" w:rsidP="000C3841">
            <w:pPr>
              <w:pStyle w:val="TableBodyTextsmall"/>
              <w:keepNext w:val="0"/>
              <w:keepLines w:val="0"/>
              <w:numPr>
                <w:ilvl w:val="0"/>
                <w:numId w:val="18"/>
              </w:numPr>
            </w:pPr>
            <w:r w:rsidRPr="009C6FA3">
              <w:t>Projects will need to estimate on a site specific basis.</w:t>
            </w:r>
          </w:p>
        </w:tc>
        <w:tc>
          <w:tcPr>
            <w:tcW w:w="2657" w:type="dxa"/>
            <w:vAlign w:val="top"/>
          </w:tcPr>
          <w:p w14:paraId="17155F80" w14:textId="77777777" w:rsidR="00C856B0" w:rsidRDefault="00C856B0" w:rsidP="000C3841">
            <w:pPr>
              <w:pStyle w:val="TableBodyTextsmall"/>
              <w:keepNext w:val="0"/>
              <w:keepLines w:val="0"/>
              <w:numPr>
                <w:ilvl w:val="0"/>
                <w:numId w:val="18"/>
              </w:numPr>
            </w:pPr>
            <w:r w:rsidRPr="009C6FA3">
              <w:t>Amount of water (t) to be delivered to site.</w:t>
            </w:r>
          </w:p>
          <w:p w14:paraId="29FD620E" w14:textId="77777777" w:rsidR="00C856B0" w:rsidRPr="009C6FA3" w:rsidRDefault="00C856B0" w:rsidP="000C3841">
            <w:pPr>
              <w:pStyle w:val="TableBodyTextsmall"/>
              <w:keepNext w:val="0"/>
              <w:keepLines w:val="0"/>
              <w:numPr>
                <w:ilvl w:val="0"/>
                <w:numId w:val="18"/>
              </w:numPr>
            </w:pPr>
            <w:r w:rsidRPr="009C6FA3">
              <w:t>Distance travelled to site (km).</w:t>
            </w:r>
          </w:p>
        </w:tc>
      </w:tr>
      <w:tr w:rsidR="009458EC" w:rsidRPr="009C6FA3" w14:paraId="6427CDFB" w14:textId="77777777" w:rsidTr="00A70D5F">
        <w:tc>
          <w:tcPr>
            <w:tcW w:w="562" w:type="dxa"/>
            <w:vAlign w:val="top"/>
          </w:tcPr>
          <w:p w14:paraId="4D21456D" w14:textId="77777777" w:rsidR="00C856B0" w:rsidRPr="009C6FA3" w:rsidRDefault="00C856B0" w:rsidP="000C3841">
            <w:pPr>
              <w:pStyle w:val="TableBodyTextsmall"/>
              <w:keepNext w:val="0"/>
              <w:jc w:val="center"/>
            </w:pPr>
            <w:r w:rsidRPr="009C6FA3">
              <w:t>7</w:t>
            </w:r>
          </w:p>
        </w:tc>
        <w:tc>
          <w:tcPr>
            <w:tcW w:w="2127" w:type="dxa"/>
            <w:vAlign w:val="top"/>
          </w:tcPr>
          <w:p w14:paraId="10714CBA" w14:textId="77777777" w:rsidR="00C856B0" w:rsidRPr="009C6FA3" w:rsidRDefault="00C856B0" w:rsidP="000C3841">
            <w:pPr>
              <w:pStyle w:val="TableBodyTextsmall"/>
              <w:keepNext w:val="0"/>
            </w:pPr>
            <w:r w:rsidRPr="009C6FA3">
              <w:t>Transport of waste from project to disposal or reuse site (optional depending on credits sought by the project)</w:t>
            </w:r>
          </w:p>
        </w:tc>
        <w:tc>
          <w:tcPr>
            <w:tcW w:w="4819" w:type="dxa"/>
            <w:vAlign w:val="top"/>
          </w:tcPr>
          <w:p w14:paraId="65994526" w14:textId="77777777" w:rsidR="00C856B0" w:rsidRDefault="00C856B0" w:rsidP="000C3841">
            <w:pPr>
              <w:pStyle w:val="TableBodyTextsmall"/>
              <w:keepNext w:val="0"/>
              <w:numPr>
                <w:ilvl w:val="0"/>
                <w:numId w:val="18"/>
              </w:numPr>
            </w:pPr>
            <w:r w:rsidRPr="009C6FA3">
              <w:t>Waste is transported off site using a mineral diesel fuelled truck.</w:t>
            </w:r>
          </w:p>
          <w:p w14:paraId="43FEAAE1" w14:textId="77777777" w:rsidR="00C856B0" w:rsidRPr="009C6FA3" w:rsidRDefault="00C856B0" w:rsidP="000C3841">
            <w:pPr>
              <w:pStyle w:val="TableBodyTextsmall"/>
              <w:keepNext w:val="0"/>
              <w:numPr>
                <w:ilvl w:val="0"/>
                <w:numId w:val="18"/>
              </w:numPr>
            </w:pPr>
            <w:r w:rsidRPr="009C6FA3">
              <w:t>BAU for waste transport distances should generally be determined based on the nearest landfill. Where different / separate disposal facilities are expected to be used for the project (e.g., contaminated waste disposal/treatment facilities), and those locations are known, separate BAU locations may be specified.</w:t>
            </w:r>
          </w:p>
        </w:tc>
        <w:tc>
          <w:tcPr>
            <w:tcW w:w="3827" w:type="dxa"/>
            <w:vAlign w:val="top"/>
          </w:tcPr>
          <w:p w14:paraId="1BEE5F0B" w14:textId="77777777" w:rsidR="00C856B0" w:rsidRDefault="00C856B0" w:rsidP="000C3841">
            <w:pPr>
              <w:pStyle w:val="TableBodyTextsmall"/>
              <w:keepNext w:val="0"/>
              <w:numPr>
                <w:ilvl w:val="0"/>
                <w:numId w:val="18"/>
              </w:numPr>
            </w:pPr>
            <w:r w:rsidRPr="009C6FA3">
              <w:t>The largest road transport mode and size from the IS Materials Calculator is selected as it is assumed that industry will deliver materials in a cost effective and efficient manner (that is, the least number of trips).</w:t>
            </w:r>
          </w:p>
          <w:p w14:paraId="22C0F2A7" w14:textId="77777777" w:rsidR="00C856B0" w:rsidRDefault="00C856B0" w:rsidP="000C3841">
            <w:pPr>
              <w:pStyle w:val="TableBodyTextsmall"/>
              <w:keepNext w:val="0"/>
              <w:numPr>
                <w:ilvl w:val="0"/>
                <w:numId w:val="18"/>
              </w:numPr>
            </w:pPr>
            <w:r w:rsidRPr="009C6FA3">
              <w:t>Distances to disposal locations will need to be estimated on a project specific basis.</w:t>
            </w:r>
          </w:p>
          <w:p w14:paraId="5F29B959" w14:textId="77777777" w:rsidR="00C856B0" w:rsidRPr="009C6FA3" w:rsidRDefault="00C856B0" w:rsidP="000C3841">
            <w:pPr>
              <w:pStyle w:val="TableBodyTextsmall"/>
              <w:keepNext w:val="0"/>
              <w:numPr>
                <w:ilvl w:val="0"/>
                <w:numId w:val="18"/>
              </w:numPr>
            </w:pPr>
            <w:r w:rsidRPr="009C6FA3">
              <w:t>Waste disposal vs reuse opportunities depend heavily on various factors such as project location, cut vs fill balance, and general supply/demand within and beyond the project for various waste streams.</w:t>
            </w:r>
          </w:p>
        </w:tc>
        <w:tc>
          <w:tcPr>
            <w:tcW w:w="2657" w:type="dxa"/>
            <w:vAlign w:val="top"/>
          </w:tcPr>
          <w:p w14:paraId="5EB86C83" w14:textId="77777777" w:rsidR="00C856B0" w:rsidRPr="009C6FA3" w:rsidRDefault="00C856B0" w:rsidP="000C3841">
            <w:pPr>
              <w:pStyle w:val="TableBodyTextsmall"/>
              <w:keepNext w:val="0"/>
              <w:numPr>
                <w:ilvl w:val="0"/>
                <w:numId w:val="18"/>
              </w:numPr>
            </w:pPr>
            <w:r w:rsidRPr="009C6FA3">
              <w:t>Estimated tonnes of material to be disposed of for each category.</w:t>
            </w:r>
          </w:p>
        </w:tc>
      </w:tr>
      <w:tr w:rsidR="00C856B0" w:rsidRPr="009C6FA3" w14:paraId="754C4954" w14:textId="77777777" w:rsidTr="000C3841">
        <w:tc>
          <w:tcPr>
            <w:tcW w:w="13992" w:type="dxa"/>
            <w:gridSpan w:val="5"/>
            <w:vAlign w:val="top"/>
          </w:tcPr>
          <w:p w14:paraId="661601B4" w14:textId="77777777" w:rsidR="00C856B0" w:rsidRPr="0096534D" w:rsidRDefault="00C856B0" w:rsidP="00C31CED">
            <w:pPr>
              <w:pStyle w:val="TableBodyText"/>
              <w:rPr>
                <w:rStyle w:val="BodyTextitalic"/>
              </w:rPr>
            </w:pPr>
            <w:r w:rsidRPr="0096534D">
              <w:rPr>
                <w:rStyle w:val="BodyTextitalic"/>
              </w:rPr>
              <w:lastRenderedPageBreak/>
              <w:t>Electricity</w:t>
            </w:r>
          </w:p>
        </w:tc>
      </w:tr>
      <w:tr w:rsidR="009458EC" w:rsidRPr="009C6FA3" w14:paraId="4E4615F2" w14:textId="77777777" w:rsidTr="00A70D5F">
        <w:tc>
          <w:tcPr>
            <w:tcW w:w="562" w:type="dxa"/>
            <w:vAlign w:val="top"/>
          </w:tcPr>
          <w:p w14:paraId="0AA60DC9" w14:textId="77777777" w:rsidR="00C856B0" w:rsidRPr="009C6FA3" w:rsidRDefault="00C856B0" w:rsidP="000C3841">
            <w:pPr>
              <w:pStyle w:val="TableBodyTextsmall"/>
              <w:keepNext w:val="0"/>
              <w:suppressLineNumbers/>
              <w:suppressAutoHyphens/>
              <w:jc w:val="center"/>
            </w:pPr>
            <w:r w:rsidRPr="009C6FA3">
              <w:t>8</w:t>
            </w:r>
          </w:p>
        </w:tc>
        <w:tc>
          <w:tcPr>
            <w:tcW w:w="2127" w:type="dxa"/>
            <w:vAlign w:val="top"/>
          </w:tcPr>
          <w:p w14:paraId="1F6B8BA6" w14:textId="77777777" w:rsidR="00C856B0" w:rsidRPr="009C6FA3" w:rsidRDefault="00C856B0" w:rsidP="00C31CED">
            <w:pPr>
              <w:pStyle w:val="TableBodyTextsmall"/>
              <w:suppressLineNumbers/>
              <w:suppressAutoHyphens/>
            </w:pPr>
            <w:r w:rsidRPr="009C6FA3">
              <w:t>Use of grid electricity for construction</w:t>
            </w:r>
          </w:p>
        </w:tc>
        <w:tc>
          <w:tcPr>
            <w:tcW w:w="4819" w:type="dxa"/>
            <w:vAlign w:val="top"/>
          </w:tcPr>
          <w:p w14:paraId="7BD9188C" w14:textId="77777777" w:rsidR="00C856B0" w:rsidRDefault="00C856B0" w:rsidP="000C3841">
            <w:pPr>
              <w:pStyle w:val="TableBodyTextsmall"/>
              <w:keepNext w:val="0"/>
              <w:numPr>
                <w:ilvl w:val="0"/>
                <w:numId w:val="19"/>
              </w:numPr>
              <w:suppressLineNumbers/>
              <w:suppressAutoHyphens/>
            </w:pPr>
            <w:r w:rsidRPr="009C6FA3">
              <w:t>The emissions factors for all purchased electricity for construction activities is sourced from the Queensland grid using the most recent National Greenhouse Accounts Factors (NGA) publication available at the time of Base Case development.</w:t>
            </w:r>
          </w:p>
          <w:p w14:paraId="528FAA5F" w14:textId="77777777" w:rsidR="00C856B0" w:rsidRDefault="00C856B0" w:rsidP="000C3841">
            <w:pPr>
              <w:pStyle w:val="TableBodyTextsmall"/>
              <w:keepNext w:val="0"/>
              <w:numPr>
                <w:ilvl w:val="0"/>
                <w:numId w:val="19"/>
              </w:numPr>
              <w:suppressLineNumbers/>
              <w:suppressAutoHyphens/>
            </w:pPr>
            <w:r w:rsidRPr="009C6FA3">
              <w:t>The electricity grid is assumed to decarbonise in accordance with Queensland government renewable energy commitments.</w:t>
            </w:r>
          </w:p>
          <w:p w14:paraId="6C87CD8F" w14:textId="77777777" w:rsidR="00C856B0" w:rsidRDefault="00C856B0" w:rsidP="000C3841">
            <w:pPr>
              <w:pStyle w:val="TableBodyTextsmall"/>
              <w:keepNext w:val="0"/>
              <w:numPr>
                <w:ilvl w:val="0"/>
                <w:numId w:val="19"/>
              </w:numPr>
              <w:suppressLineNumbers/>
              <w:suppressAutoHyphens/>
            </w:pPr>
            <w:r w:rsidRPr="009C6FA3">
              <w:t>No renewable electricity will be purchased.</w:t>
            </w:r>
          </w:p>
          <w:p w14:paraId="30E5D8FE" w14:textId="77777777" w:rsidR="00C856B0" w:rsidRPr="009C6FA3" w:rsidRDefault="00C856B0" w:rsidP="000C3841">
            <w:pPr>
              <w:pStyle w:val="TableBodyTextsmall"/>
              <w:keepNext w:val="0"/>
              <w:numPr>
                <w:ilvl w:val="0"/>
                <w:numId w:val="19"/>
              </w:numPr>
              <w:suppressLineNumbers/>
              <w:suppressAutoHyphens/>
            </w:pPr>
            <w:r w:rsidRPr="000A566C">
              <w:rPr>
                <w:szCs w:val="18"/>
              </w:rPr>
              <w:t>No emissions offsets will be used.</w:t>
            </w:r>
          </w:p>
        </w:tc>
        <w:tc>
          <w:tcPr>
            <w:tcW w:w="3827" w:type="dxa"/>
            <w:vAlign w:val="top"/>
          </w:tcPr>
          <w:p w14:paraId="7CC24D6E" w14:textId="77777777" w:rsidR="00C856B0" w:rsidRDefault="00C856B0" w:rsidP="000C3841">
            <w:pPr>
              <w:pStyle w:val="TableBodyTextsmall"/>
              <w:keepNext w:val="0"/>
              <w:numPr>
                <w:ilvl w:val="0"/>
                <w:numId w:val="19"/>
              </w:numPr>
              <w:suppressLineNumbers/>
              <w:suppressAutoHyphens/>
            </w:pPr>
            <w:r w:rsidRPr="009C6FA3">
              <w:t>This is the government approved emission factor for calculating Scope 2 GHGs for electricity.</w:t>
            </w:r>
          </w:p>
          <w:p w14:paraId="452167E7" w14:textId="77777777" w:rsidR="00C856B0" w:rsidRPr="009C6FA3" w:rsidRDefault="00C856B0" w:rsidP="000C3841">
            <w:pPr>
              <w:pStyle w:val="TableBodyTextsmall"/>
              <w:keepNext w:val="0"/>
              <w:numPr>
                <w:ilvl w:val="0"/>
                <w:numId w:val="19"/>
              </w:numPr>
              <w:suppressLineNumbers/>
              <w:suppressAutoHyphens/>
            </w:pPr>
            <w:r w:rsidRPr="009C6FA3">
              <w:t xml:space="preserve">Renewable energy sources (for example, from the installation of solar panels, or the purchase of </w:t>
            </w:r>
            <w:proofErr w:type="spellStart"/>
            <w:r w:rsidRPr="009C6FA3">
              <w:t>GreenPower</w:t>
            </w:r>
            <w:proofErr w:type="spellEnd"/>
            <w:r w:rsidRPr="009C6FA3">
              <w:t>) or other emissions offsets are rarely adopted in industry due to high cost and the temporary nature of the site sheds.</w:t>
            </w:r>
          </w:p>
        </w:tc>
        <w:tc>
          <w:tcPr>
            <w:tcW w:w="2657" w:type="dxa"/>
            <w:vAlign w:val="top"/>
          </w:tcPr>
          <w:p w14:paraId="2D9BD4F9" w14:textId="77777777" w:rsidR="00C856B0" w:rsidRPr="009C6FA3" w:rsidRDefault="00C856B0" w:rsidP="000C3841">
            <w:pPr>
              <w:pStyle w:val="TableBodyTextsmall"/>
              <w:keepNext w:val="0"/>
              <w:numPr>
                <w:ilvl w:val="0"/>
                <w:numId w:val="19"/>
              </w:numPr>
              <w:suppressLineNumbers/>
              <w:suppressAutoHyphens/>
            </w:pPr>
            <w:r w:rsidRPr="009C6FA3">
              <w:t>Estimate of electricity requirements for relevant construction activities (kWh).</w:t>
            </w:r>
          </w:p>
        </w:tc>
      </w:tr>
      <w:tr w:rsidR="009458EC" w:rsidRPr="009C6FA3" w14:paraId="1245C002" w14:textId="77777777" w:rsidTr="00A70D5F">
        <w:tc>
          <w:tcPr>
            <w:tcW w:w="562" w:type="dxa"/>
            <w:vAlign w:val="top"/>
          </w:tcPr>
          <w:p w14:paraId="71C4B54F" w14:textId="77777777" w:rsidR="00C856B0" w:rsidRPr="009C6FA3" w:rsidRDefault="00C856B0" w:rsidP="000C3841">
            <w:pPr>
              <w:pStyle w:val="TableBodyTextsmall"/>
              <w:keepNext w:val="0"/>
              <w:keepLines w:val="0"/>
              <w:suppressLineNumbers/>
              <w:suppressAutoHyphens/>
              <w:jc w:val="center"/>
            </w:pPr>
            <w:r w:rsidRPr="009C6FA3">
              <w:t>9</w:t>
            </w:r>
          </w:p>
        </w:tc>
        <w:tc>
          <w:tcPr>
            <w:tcW w:w="2127" w:type="dxa"/>
            <w:vAlign w:val="top"/>
          </w:tcPr>
          <w:p w14:paraId="226C9415" w14:textId="77777777" w:rsidR="00C856B0" w:rsidRPr="009C6FA3" w:rsidRDefault="00C856B0" w:rsidP="000C3841">
            <w:pPr>
              <w:pStyle w:val="TableBodyTextsmall"/>
              <w:keepNext w:val="0"/>
              <w:keepLines w:val="0"/>
            </w:pPr>
            <w:r w:rsidRPr="009C6FA3">
              <w:t>Use of grid electricity for operation</w:t>
            </w:r>
          </w:p>
        </w:tc>
        <w:tc>
          <w:tcPr>
            <w:tcW w:w="4819" w:type="dxa"/>
            <w:vAlign w:val="top"/>
          </w:tcPr>
          <w:p w14:paraId="3A79B130" w14:textId="77777777" w:rsidR="00C856B0" w:rsidRDefault="00C856B0" w:rsidP="000C3841">
            <w:pPr>
              <w:pStyle w:val="TableBodyTextsmall"/>
              <w:keepNext w:val="0"/>
              <w:keepLines w:val="0"/>
              <w:numPr>
                <w:ilvl w:val="0"/>
                <w:numId w:val="19"/>
              </w:numPr>
            </w:pPr>
            <w:r w:rsidRPr="009C6FA3">
              <w:t>The emissions factor for all purchased electricity for operational activities is sourced from the Queensland grid using the most recent NGA publication available at the time of developing the Base Case. The grid is assumed to decarbonise in accordance with Queensland renewable energy commitments.</w:t>
            </w:r>
          </w:p>
          <w:p w14:paraId="698F43D2" w14:textId="77777777" w:rsidR="00C856B0" w:rsidRDefault="00C856B0" w:rsidP="000C3841">
            <w:pPr>
              <w:pStyle w:val="TableBodyTextsmall"/>
              <w:keepNext w:val="0"/>
              <w:keepLines w:val="0"/>
              <w:numPr>
                <w:ilvl w:val="0"/>
                <w:numId w:val="19"/>
              </w:numPr>
            </w:pPr>
            <w:r w:rsidRPr="009C6FA3">
              <w:t>The design does not include energy efficiency measures, application of renewable energy sources, or other emissions offsets.</w:t>
            </w:r>
          </w:p>
          <w:p w14:paraId="3829B0C6" w14:textId="77777777" w:rsidR="00C856B0" w:rsidRPr="00761A1D" w:rsidRDefault="00C856B0" w:rsidP="000C3841">
            <w:pPr>
              <w:pStyle w:val="TableBodyTextsmall"/>
              <w:keepNext w:val="0"/>
              <w:keepLines w:val="0"/>
              <w:numPr>
                <w:ilvl w:val="0"/>
                <w:numId w:val="19"/>
              </w:numPr>
            </w:pPr>
            <w:r w:rsidRPr="009C6FA3">
              <w:t>LED fittings will be used for all new operation lighting installations.</w:t>
            </w:r>
          </w:p>
        </w:tc>
        <w:tc>
          <w:tcPr>
            <w:tcW w:w="3827" w:type="dxa"/>
            <w:vAlign w:val="top"/>
          </w:tcPr>
          <w:p w14:paraId="326F5B78" w14:textId="77777777" w:rsidR="00C856B0" w:rsidRDefault="00C856B0" w:rsidP="000C3841">
            <w:pPr>
              <w:pStyle w:val="TableBodyTextsmall"/>
              <w:keepNext w:val="0"/>
              <w:keepLines w:val="0"/>
              <w:numPr>
                <w:ilvl w:val="0"/>
                <w:numId w:val="19"/>
              </w:numPr>
            </w:pPr>
            <w:r w:rsidRPr="009C6FA3">
              <w:t>This is the government approved emission factor for calculation of Scope 2 GHGs for electricity.</w:t>
            </w:r>
          </w:p>
          <w:p w14:paraId="7514E5A1" w14:textId="2659CCA4" w:rsidR="00C856B0" w:rsidRDefault="00C856B0" w:rsidP="000C3841">
            <w:pPr>
              <w:pStyle w:val="TableBodyTextsmall"/>
              <w:keepNext w:val="0"/>
              <w:keepLines w:val="0"/>
              <w:numPr>
                <w:ilvl w:val="0"/>
                <w:numId w:val="19"/>
              </w:numPr>
            </w:pPr>
            <w:r w:rsidRPr="009C6FA3">
              <w:t>Lighting to meet MRTS94</w:t>
            </w:r>
            <w:r w:rsidR="00AA47C7">
              <w:t> </w:t>
            </w:r>
            <w:r w:rsidRPr="00AA47C7">
              <w:rPr>
                <w:rStyle w:val="BodyTextitalic"/>
              </w:rPr>
              <w:t>Road Lighting</w:t>
            </w:r>
            <w:r w:rsidRPr="009C6FA3">
              <w:t xml:space="preserve"> LED fittings are standard for new installations.</w:t>
            </w:r>
          </w:p>
          <w:p w14:paraId="3DBA45ED" w14:textId="77777777" w:rsidR="00C856B0" w:rsidRDefault="00C856B0" w:rsidP="000C3841">
            <w:pPr>
              <w:pStyle w:val="TableBodyTextsmall"/>
              <w:keepNext w:val="0"/>
              <w:keepLines w:val="0"/>
              <w:numPr>
                <w:ilvl w:val="0"/>
                <w:numId w:val="19"/>
              </w:numPr>
            </w:pPr>
            <w:r w:rsidRPr="009C6FA3">
              <w:t>Operational renewable energy and offsets are not yet BAU due to high costs.</w:t>
            </w:r>
          </w:p>
          <w:p w14:paraId="2E19796E" w14:textId="4CC52B1F" w:rsidR="00C856B0" w:rsidRPr="009C6FA3" w:rsidRDefault="00C856B0" w:rsidP="000C3841">
            <w:pPr>
              <w:pStyle w:val="TableBodyTextsmall"/>
              <w:keepNext w:val="0"/>
              <w:keepLines w:val="0"/>
              <w:numPr>
                <w:ilvl w:val="0"/>
                <w:numId w:val="19"/>
              </w:numPr>
            </w:pPr>
            <w:r w:rsidRPr="009C6FA3">
              <w:t>Where real (current or past project data) is unavailable to assist with benchmarking energy use for buildings (</w:t>
            </w:r>
            <w:r w:rsidR="00AA47C7" w:rsidRPr="009C6FA3">
              <w:t>e.g.,</w:t>
            </w:r>
            <w:r w:rsidRPr="009C6FA3">
              <w:t xml:space="preserve"> site sheds, stations), projects may refer to minimum energy efficiency requirements in the most recent version of the National Construction Code, Section J.</w:t>
            </w:r>
          </w:p>
        </w:tc>
        <w:tc>
          <w:tcPr>
            <w:tcW w:w="2657" w:type="dxa"/>
            <w:vAlign w:val="top"/>
          </w:tcPr>
          <w:p w14:paraId="22542CC1" w14:textId="77777777" w:rsidR="00C856B0" w:rsidRPr="009C6FA3" w:rsidRDefault="00C856B0" w:rsidP="000C3841">
            <w:pPr>
              <w:pStyle w:val="TableBodyTextsmall"/>
              <w:keepNext w:val="0"/>
              <w:keepLines w:val="0"/>
              <w:numPr>
                <w:ilvl w:val="0"/>
                <w:numId w:val="19"/>
              </w:numPr>
              <w:suppressLineNumbers/>
              <w:suppressAutoHyphens/>
            </w:pPr>
            <w:r w:rsidRPr="009C6FA3">
              <w:t>Estimate of electricity requirements for operation activities (kWh).</w:t>
            </w:r>
          </w:p>
        </w:tc>
      </w:tr>
      <w:tr w:rsidR="00C856B0" w:rsidRPr="009C6FA3" w14:paraId="74B0384B" w14:textId="77777777" w:rsidTr="000C3841">
        <w:tc>
          <w:tcPr>
            <w:tcW w:w="13992" w:type="dxa"/>
            <w:gridSpan w:val="5"/>
            <w:vAlign w:val="top"/>
          </w:tcPr>
          <w:p w14:paraId="18E3C2AD" w14:textId="77777777" w:rsidR="00C856B0" w:rsidRPr="0096534D" w:rsidRDefault="00C856B0" w:rsidP="00A70D5F">
            <w:pPr>
              <w:pStyle w:val="TableBodyText"/>
              <w:keepNext w:val="0"/>
              <w:rPr>
                <w:rStyle w:val="BodyTextitalic"/>
              </w:rPr>
            </w:pPr>
            <w:r w:rsidRPr="0096534D">
              <w:rPr>
                <w:rStyle w:val="BodyTextitalic"/>
              </w:rPr>
              <w:t>Land use change / clearing</w:t>
            </w:r>
          </w:p>
        </w:tc>
      </w:tr>
      <w:tr w:rsidR="009458EC" w:rsidRPr="009C6FA3" w14:paraId="0093142A" w14:textId="77777777" w:rsidTr="00A70D5F">
        <w:tc>
          <w:tcPr>
            <w:tcW w:w="562" w:type="dxa"/>
            <w:vAlign w:val="top"/>
          </w:tcPr>
          <w:p w14:paraId="276C8018" w14:textId="77777777" w:rsidR="00C856B0" w:rsidRPr="009C6FA3" w:rsidRDefault="00C856B0" w:rsidP="000C3841">
            <w:pPr>
              <w:pStyle w:val="TableBodyTextsmall"/>
              <w:keepNext w:val="0"/>
              <w:jc w:val="center"/>
            </w:pPr>
            <w:r w:rsidRPr="009C6FA3">
              <w:t>10</w:t>
            </w:r>
          </w:p>
        </w:tc>
        <w:tc>
          <w:tcPr>
            <w:tcW w:w="2127" w:type="dxa"/>
            <w:vAlign w:val="top"/>
          </w:tcPr>
          <w:p w14:paraId="087AF376" w14:textId="77777777" w:rsidR="00C856B0" w:rsidRPr="009C6FA3" w:rsidRDefault="00C856B0" w:rsidP="000C3841">
            <w:pPr>
              <w:pStyle w:val="TableBodyTextsmall"/>
              <w:keepNext w:val="0"/>
              <w:keepLines w:val="0"/>
              <w:suppressLineNumbers/>
              <w:suppressAutoHyphens/>
            </w:pPr>
            <w:r w:rsidRPr="009C6FA3">
              <w:t>Land / vegetation clearing</w:t>
            </w:r>
          </w:p>
        </w:tc>
        <w:tc>
          <w:tcPr>
            <w:tcW w:w="4819" w:type="dxa"/>
            <w:vAlign w:val="top"/>
          </w:tcPr>
          <w:p w14:paraId="6FDAA811" w14:textId="77777777" w:rsidR="00C856B0" w:rsidRDefault="00C856B0" w:rsidP="000C3841">
            <w:pPr>
              <w:pStyle w:val="TableBodyTextsmall"/>
              <w:keepNext w:val="0"/>
              <w:keepLines w:val="0"/>
              <w:numPr>
                <w:ilvl w:val="0"/>
                <w:numId w:val="20"/>
              </w:numPr>
              <w:suppressLineNumbers/>
              <w:suppressAutoHyphens/>
            </w:pPr>
            <w:r w:rsidRPr="009C6FA3">
              <w:t>As size and location vary this needs to be determined individually for each project.</w:t>
            </w:r>
          </w:p>
          <w:p w14:paraId="326E88D7" w14:textId="77777777" w:rsidR="00C856B0" w:rsidRPr="009C6FA3" w:rsidRDefault="00C856B0" w:rsidP="000C3841">
            <w:pPr>
              <w:pStyle w:val="TableBodyTextsmall"/>
              <w:keepNext w:val="0"/>
              <w:keepLines w:val="0"/>
              <w:numPr>
                <w:ilvl w:val="0"/>
                <w:numId w:val="20"/>
              </w:numPr>
              <w:suppressLineNumbers/>
              <w:suppressAutoHyphens/>
            </w:pPr>
            <w:r w:rsidRPr="009C6FA3">
              <w:t>BAU for waste disposal vs reuse of cleared vegetation should be considered with respect to waste transport (Item #7).</w:t>
            </w:r>
          </w:p>
        </w:tc>
        <w:tc>
          <w:tcPr>
            <w:tcW w:w="3827" w:type="dxa"/>
            <w:vAlign w:val="top"/>
          </w:tcPr>
          <w:p w14:paraId="558472E6" w14:textId="77777777" w:rsidR="00C856B0" w:rsidRPr="009C6FA3" w:rsidRDefault="00C856B0" w:rsidP="000C3841">
            <w:pPr>
              <w:pStyle w:val="TableBodyTextsmall"/>
              <w:keepNext w:val="0"/>
              <w:keepLines w:val="0"/>
              <w:numPr>
                <w:ilvl w:val="0"/>
                <w:numId w:val="20"/>
              </w:numPr>
              <w:suppressLineNumbers/>
              <w:suppressAutoHyphens/>
            </w:pPr>
            <w:r w:rsidRPr="009C6FA3">
              <w:t xml:space="preserve">The </w:t>
            </w:r>
            <w:hyperlink r:id="rId27" w:history="1">
              <w:r w:rsidRPr="00F422C8">
                <w:rPr>
                  <w:rStyle w:val="Hyperlink"/>
                  <w:sz w:val="18"/>
                </w:rPr>
                <w:t>TAGG Carbon Gauge</w:t>
              </w:r>
            </w:hyperlink>
            <w:r w:rsidRPr="009C6FA3">
              <w:t xml:space="preserve"> </w:t>
            </w:r>
            <w:r w:rsidRPr="00AA47C7">
              <w:rPr>
                <w:rStyle w:val="BodyTextitalic"/>
              </w:rPr>
              <w:t>GHG Assessment Calculator for Road Projects</w:t>
            </w:r>
            <w:r w:rsidRPr="009C6FA3">
              <w:t xml:space="preserve"> is an acceptable GHG assessment and reporting tool.</w:t>
            </w:r>
          </w:p>
        </w:tc>
        <w:tc>
          <w:tcPr>
            <w:tcW w:w="2657" w:type="dxa"/>
            <w:vAlign w:val="top"/>
          </w:tcPr>
          <w:p w14:paraId="5538D6BE" w14:textId="0FCCB5A1" w:rsidR="00C856B0" w:rsidRPr="009C6FA3" w:rsidRDefault="00C856B0" w:rsidP="000C3841">
            <w:pPr>
              <w:pStyle w:val="TableBodyTextsmall"/>
              <w:keepNext w:val="0"/>
              <w:keepLines w:val="0"/>
              <w:numPr>
                <w:ilvl w:val="0"/>
                <w:numId w:val="20"/>
              </w:numPr>
              <w:suppressLineNumbers/>
              <w:suppressAutoHyphens/>
            </w:pPr>
            <w:r w:rsidRPr="009C6FA3">
              <w:t>Amount and type of land and vegetation cleared (ha)</w:t>
            </w:r>
            <w:r w:rsidR="00AA47C7">
              <w:t>.</w:t>
            </w:r>
          </w:p>
        </w:tc>
      </w:tr>
      <w:tr w:rsidR="00C856B0" w:rsidRPr="009C6FA3" w14:paraId="36BD2696" w14:textId="77777777" w:rsidTr="00AA47C7">
        <w:tc>
          <w:tcPr>
            <w:tcW w:w="13992" w:type="dxa"/>
            <w:gridSpan w:val="5"/>
            <w:vAlign w:val="top"/>
          </w:tcPr>
          <w:p w14:paraId="25793A45" w14:textId="77777777" w:rsidR="00C856B0" w:rsidRPr="009C6FA3" w:rsidRDefault="00C856B0" w:rsidP="00AA47C7">
            <w:pPr>
              <w:pStyle w:val="TableHeading"/>
              <w:jc w:val="left"/>
            </w:pPr>
            <w:r w:rsidRPr="009C6FA3">
              <w:lastRenderedPageBreak/>
              <w:t>Water</w:t>
            </w:r>
          </w:p>
        </w:tc>
      </w:tr>
      <w:tr w:rsidR="009458EC" w:rsidRPr="009C6FA3" w14:paraId="3C2D2FB6" w14:textId="77777777" w:rsidTr="00A70D5F">
        <w:tc>
          <w:tcPr>
            <w:tcW w:w="562" w:type="dxa"/>
            <w:vAlign w:val="top"/>
          </w:tcPr>
          <w:p w14:paraId="117E0C58" w14:textId="77777777" w:rsidR="00C856B0" w:rsidRPr="009C6FA3" w:rsidRDefault="00C856B0" w:rsidP="000C3841">
            <w:pPr>
              <w:pStyle w:val="TableBodyTextsmall"/>
              <w:keepNext w:val="0"/>
              <w:jc w:val="center"/>
            </w:pPr>
            <w:r w:rsidRPr="009C6FA3">
              <w:t>11</w:t>
            </w:r>
          </w:p>
        </w:tc>
        <w:tc>
          <w:tcPr>
            <w:tcW w:w="2127" w:type="dxa"/>
            <w:vAlign w:val="top"/>
          </w:tcPr>
          <w:p w14:paraId="2BAC3E79" w14:textId="77777777" w:rsidR="00C856B0" w:rsidRPr="009C6FA3" w:rsidRDefault="00C856B0" w:rsidP="000C3841">
            <w:pPr>
              <w:pStyle w:val="TableBodyTextsmall"/>
              <w:pageBreakBefore/>
            </w:pPr>
            <w:r w:rsidRPr="009C6FA3">
              <w:t>Water demand during construction and operation</w:t>
            </w:r>
          </w:p>
        </w:tc>
        <w:tc>
          <w:tcPr>
            <w:tcW w:w="4819" w:type="dxa"/>
            <w:vAlign w:val="top"/>
          </w:tcPr>
          <w:p w14:paraId="09E56BC5" w14:textId="77777777" w:rsidR="00C856B0" w:rsidRDefault="00C856B0" w:rsidP="000C3841">
            <w:pPr>
              <w:pStyle w:val="TableBodyTextsmall"/>
              <w:pageBreakBefore/>
              <w:numPr>
                <w:ilvl w:val="0"/>
                <w:numId w:val="21"/>
              </w:numPr>
            </w:pPr>
            <w:r w:rsidRPr="009C6FA3">
              <w:t>Only water is used for dust suppression.</w:t>
            </w:r>
          </w:p>
          <w:p w14:paraId="416426CE" w14:textId="77777777" w:rsidR="00C856B0" w:rsidRDefault="00C856B0" w:rsidP="000C3841">
            <w:pPr>
              <w:pStyle w:val="TableBodyTextsmall"/>
              <w:pageBreakBefore/>
              <w:numPr>
                <w:ilvl w:val="0"/>
                <w:numId w:val="21"/>
              </w:numPr>
            </w:pPr>
            <w:r w:rsidRPr="009C6FA3">
              <w:t>100% potable water is used for construction works in urban areas (for example, compaction and dust suppression).</w:t>
            </w:r>
          </w:p>
          <w:p w14:paraId="3A317631" w14:textId="77777777" w:rsidR="00C856B0" w:rsidRDefault="00C856B0" w:rsidP="000C3841">
            <w:pPr>
              <w:pStyle w:val="TableBodyTextsmall"/>
              <w:pageBreakBefore/>
              <w:numPr>
                <w:ilvl w:val="0"/>
                <w:numId w:val="21"/>
              </w:numPr>
            </w:pPr>
            <w:r w:rsidRPr="009C6FA3">
              <w:t>Rural projects will assume 75% use of non-potable water for construction.</w:t>
            </w:r>
          </w:p>
          <w:p w14:paraId="169008F9" w14:textId="77777777" w:rsidR="00C856B0" w:rsidRDefault="00C856B0" w:rsidP="000C3841">
            <w:pPr>
              <w:pStyle w:val="TableBodyTextsmall"/>
              <w:pageBreakBefore/>
              <w:numPr>
                <w:ilvl w:val="0"/>
                <w:numId w:val="21"/>
              </w:numPr>
            </w:pPr>
            <w:r w:rsidRPr="009C6FA3">
              <w:t>Water fixtures in site offices have standard WELS water efficiency ratings.</w:t>
            </w:r>
          </w:p>
          <w:p w14:paraId="2EB503C3" w14:textId="77777777" w:rsidR="00C856B0" w:rsidRPr="009C6FA3" w:rsidRDefault="00C856B0" w:rsidP="000C3841">
            <w:pPr>
              <w:pStyle w:val="TableBodyTextsmall"/>
              <w:pageBreakBefore/>
              <w:numPr>
                <w:ilvl w:val="0"/>
                <w:numId w:val="21"/>
              </w:numPr>
            </w:pPr>
            <w:r w:rsidRPr="009C6FA3">
              <w:t>There are no operational watering requirements beyond the landscape monitoring period.</w:t>
            </w:r>
          </w:p>
        </w:tc>
        <w:tc>
          <w:tcPr>
            <w:tcW w:w="3827" w:type="dxa"/>
            <w:vAlign w:val="top"/>
          </w:tcPr>
          <w:p w14:paraId="715E185E" w14:textId="77777777" w:rsidR="00C856B0" w:rsidRDefault="00C856B0" w:rsidP="000C3841">
            <w:pPr>
              <w:pStyle w:val="TableBodyTextsmall"/>
              <w:pageBreakBefore/>
              <w:numPr>
                <w:ilvl w:val="0"/>
                <w:numId w:val="21"/>
              </w:numPr>
            </w:pPr>
            <w:r w:rsidRPr="009C6FA3">
              <w:t>Polymer dust suppression is sometimes used but is not always cost-effective / viable and therefore not standard practice.</w:t>
            </w:r>
          </w:p>
          <w:p w14:paraId="41D9C7C2" w14:textId="77777777" w:rsidR="00C856B0" w:rsidRDefault="00C856B0" w:rsidP="000C3841">
            <w:pPr>
              <w:pStyle w:val="TableBodyTextsmall"/>
              <w:pageBreakBefore/>
              <w:numPr>
                <w:ilvl w:val="0"/>
                <w:numId w:val="21"/>
              </w:numPr>
            </w:pPr>
            <w:r w:rsidRPr="009C6FA3">
              <w:t>It is acknowledged that Transport and Main Roads standards approve the use of non-potable water sources during construction however this is not readily available or used in urban areas.</w:t>
            </w:r>
          </w:p>
          <w:p w14:paraId="5AD12FD2" w14:textId="77777777" w:rsidR="00C856B0" w:rsidRDefault="00C856B0" w:rsidP="000C3841">
            <w:pPr>
              <w:pStyle w:val="TableBodyTextsmall"/>
              <w:pageBreakBefore/>
              <w:numPr>
                <w:ilvl w:val="0"/>
                <w:numId w:val="21"/>
              </w:numPr>
            </w:pPr>
            <w:r w:rsidRPr="009C6FA3">
              <w:t>The ability to use non potable water will vary depending on the local conditions of each project.</w:t>
            </w:r>
          </w:p>
          <w:p w14:paraId="26247D08" w14:textId="77777777" w:rsidR="00C856B0" w:rsidRDefault="00C856B0" w:rsidP="000C3841">
            <w:pPr>
              <w:pStyle w:val="TableBodyTextsmall"/>
              <w:pageBreakBefore/>
              <w:numPr>
                <w:ilvl w:val="0"/>
                <w:numId w:val="21"/>
              </w:numPr>
            </w:pPr>
            <w:r w:rsidRPr="009C6FA3">
              <w:t>High efficiency water fixtures are available but not BAU for site offices.</w:t>
            </w:r>
          </w:p>
          <w:p w14:paraId="60DD6B67" w14:textId="77777777" w:rsidR="00C856B0" w:rsidRDefault="00C856B0" w:rsidP="00AA47C7">
            <w:pPr>
              <w:pStyle w:val="TableBodyTextsmall"/>
              <w:pageBreakBefore/>
              <w:numPr>
                <w:ilvl w:val="1"/>
                <w:numId w:val="21"/>
              </w:numPr>
            </w:pPr>
            <w:r w:rsidRPr="00AA47C7">
              <w:rPr>
                <w:rStyle w:val="BodyTextitalic"/>
              </w:rPr>
              <w:t>Queensland Development Code QDC 4.1—Sustainable buildings</w:t>
            </w:r>
            <w:r w:rsidRPr="009C6FA3">
              <w:t xml:space="preserve"> states the minimum WELS rating and requirements for tap ware, toilet cisterns and shower roses for class 1 and class 2 buildings.</w:t>
            </w:r>
          </w:p>
          <w:p w14:paraId="296E43E8" w14:textId="65300238" w:rsidR="00C856B0" w:rsidRDefault="00C856B0" w:rsidP="000C3841">
            <w:pPr>
              <w:pStyle w:val="TableBodyTextsmall"/>
              <w:pageBreakBefore/>
              <w:numPr>
                <w:ilvl w:val="0"/>
                <w:numId w:val="21"/>
              </w:numPr>
            </w:pPr>
            <w:r w:rsidRPr="009C6FA3">
              <w:t>Watering requirements for landscape treatments are defined in MRTS16</w:t>
            </w:r>
            <w:r w:rsidR="00AA47C7">
              <w:t xml:space="preserve"> </w:t>
            </w:r>
            <w:r w:rsidRPr="00AA47C7">
              <w:rPr>
                <w:rStyle w:val="BodyTextitalic"/>
              </w:rPr>
              <w:t>Landscape and Revegetation Works</w:t>
            </w:r>
            <w:r w:rsidRPr="009C6FA3">
              <w:t>.</w:t>
            </w:r>
          </w:p>
          <w:p w14:paraId="062FEDEE" w14:textId="7ED9CA53" w:rsidR="00C856B0" w:rsidRPr="009C6FA3" w:rsidRDefault="00C856B0" w:rsidP="000C3841">
            <w:pPr>
              <w:pStyle w:val="TableBodyTextsmall"/>
              <w:pageBreakBefore/>
              <w:numPr>
                <w:ilvl w:val="0"/>
                <w:numId w:val="21"/>
              </w:numPr>
            </w:pPr>
            <w:r w:rsidRPr="009C6FA3">
              <w:t>Sourcing of non-potable water for construction is defined in MRTS51</w:t>
            </w:r>
            <w:r w:rsidR="00AA47C7">
              <w:t xml:space="preserve"> </w:t>
            </w:r>
            <w:r w:rsidRPr="00AA47C7">
              <w:rPr>
                <w:rStyle w:val="BodyTextitalic"/>
              </w:rPr>
              <w:t>Environmental Management</w:t>
            </w:r>
            <w:r w:rsidRPr="009C6FA3">
              <w:t>.</w:t>
            </w:r>
          </w:p>
        </w:tc>
        <w:tc>
          <w:tcPr>
            <w:tcW w:w="2657" w:type="dxa"/>
            <w:vAlign w:val="top"/>
          </w:tcPr>
          <w:p w14:paraId="77C78459" w14:textId="2474303C" w:rsidR="00C856B0" w:rsidRPr="009C6FA3" w:rsidRDefault="00C856B0" w:rsidP="000C3841">
            <w:pPr>
              <w:pStyle w:val="TableBodyTextsmall"/>
              <w:pageBreakBefore/>
              <w:numPr>
                <w:ilvl w:val="0"/>
                <w:numId w:val="21"/>
              </w:numPr>
              <w:suppressLineNumbers/>
              <w:suppressAutoHyphens/>
            </w:pPr>
            <w:r w:rsidRPr="009C6FA3">
              <w:t>Estimate of water use (</w:t>
            </w:r>
            <w:proofErr w:type="spellStart"/>
            <w:r w:rsidRPr="009C6FA3">
              <w:t>kL</w:t>
            </w:r>
            <w:proofErr w:type="spellEnd"/>
            <w:r w:rsidRPr="009C6FA3">
              <w:t>/day or for entire project) for construction activities and site office use.</w:t>
            </w:r>
          </w:p>
        </w:tc>
      </w:tr>
      <w:tr w:rsidR="00C856B0" w:rsidRPr="009C6FA3" w14:paraId="490C4C40" w14:textId="77777777" w:rsidTr="00AA47C7">
        <w:tc>
          <w:tcPr>
            <w:tcW w:w="13992" w:type="dxa"/>
            <w:gridSpan w:val="5"/>
            <w:vAlign w:val="top"/>
          </w:tcPr>
          <w:p w14:paraId="24576D64" w14:textId="77777777" w:rsidR="00C856B0" w:rsidRPr="009C6FA3" w:rsidRDefault="00C856B0" w:rsidP="00AA47C7">
            <w:pPr>
              <w:pStyle w:val="TableHeading"/>
              <w:jc w:val="left"/>
            </w:pPr>
            <w:r w:rsidRPr="009C6FA3">
              <w:lastRenderedPageBreak/>
              <w:t>Materials</w:t>
            </w:r>
          </w:p>
        </w:tc>
      </w:tr>
      <w:tr w:rsidR="009458EC" w:rsidRPr="009C6FA3" w14:paraId="653A5BAB" w14:textId="77777777" w:rsidTr="00A70D5F">
        <w:tc>
          <w:tcPr>
            <w:tcW w:w="562" w:type="dxa"/>
            <w:vAlign w:val="top"/>
          </w:tcPr>
          <w:p w14:paraId="77D6128E" w14:textId="77777777" w:rsidR="0035459E" w:rsidRPr="009C6FA3" w:rsidRDefault="0035459E" w:rsidP="000C3841">
            <w:pPr>
              <w:pStyle w:val="TableBodyTextsmall"/>
              <w:keepNext w:val="0"/>
              <w:suppressLineNumbers/>
              <w:suppressAutoHyphens/>
              <w:jc w:val="center"/>
            </w:pPr>
            <w:r w:rsidRPr="009C6FA3">
              <w:t>12</w:t>
            </w:r>
          </w:p>
        </w:tc>
        <w:tc>
          <w:tcPr>
            <w:tcW w:w="2127" w:type="dxa"/>
            <w:vAlign w:val="top"/>
          </w:tcPr>
          <w:p w14:paraId="6A92D396" w14:textId="77777777" w:rsidR="0035459E" w:rsidRPr="009C6FA3" w:rsidRDefault="0035459E" w:rsidP="000C3841">
            <w:pPr>
              <w:pStyle w:val="TableBodyTextsmall"/>
              <w:suppressLineNumbers/>
              <w:suppressAutoHyphens/>
            </w:pPr>
            <w:r w:rsidRPr="009C6FA3">
              <w:t>All materials listed below</w:t>
            </w:r>
          </w:p>
        </w:tc>
        <w:tc>
          <w:tcPr>
            <w:tcW w:w="4819" w:type="dxa"/>
            <w:vAlign w:val="top"/>
          </w:tcPr>
          <w:p w14:paraId="7A7EABE0" w14:textId="77777777" w:rsidR="0035459E" w:rsidRDefault="0035459E" w:rsidP="000C3841">
            <w:pPr>
              <w:pStyle w:val="TableBodyTextsmall"/>
              <w:numPr>
                <w:ilvl w:val="0"/>
                <w:numId w:val="22"/>
              </w:numPr>
              <w:suppressLineNumbers/>
              <w:suppressAutoHyphens/>
            </w:pPr>
            <w:r w:rsidRPr="009C6FA3">
              <w:t>The current version of the IS Materials Calculator at the time of calculating the base will be used to estimate the carbon emissions from the use of materials for the project.</w:t>
            </w:r>
          </w:p>
          <w:p w14:paraId="00155355" w14:textId="77777777" w:rsidR="0035459E" w:rsidRDefault="0035459E" w:rsidP="000C3841">
            <w:pPr>
              <w:pStyle w:val="TableBodyTextsmall"/>
              <w:numPr>
                <w:ilvl w:val="0"/>
                <w:numId w:val="22"/>
              </w:numPr>
              <w:suppressLineNumbers/>
              <w:suppressAutoHyphens/>
            </w:pPr>
            <w:r w:rsidRPr="009C6FA3">
              <w:t>Also refer to assumptions for the transportation of materials to site (Item #4).</w:t>
            </w:r>
          </w:p>
          <w:p w14:paraId="1DCC0107" w14:textId="4D2A982E" w:rsidR="0035459E" w:rsidRPr="009C6FA3" w:rsidRDefault="0035459E" w:rsidP="000C3841">
            <w:pPr>
              <w:pStyle w:val="TableBodyTextsmall"/>
              <w:numPr>
                <w:ilvl w:val="0"/>
                <w:numId w:val="22"/>
              </w:numPr>
              <w:suppressLineNumbers/>
              <w:suppressAutoHyphens/>
            </w:pPr>
            <w:r w:rsidRPr="009C6FA3">
              <w:t>For most materials and material applications, BAU is 0% recycled content.</w:t>
            </w:r>
          </w:p>
        </w:tc>
        <w:tc>
          <w:tcPr>
            <w:tcW w:w="3827" w:type="dxa"/>
            <w:vAlign w:val="top"/>
          </w:tcPr>
          <w:p w14:paraId="4BB45D86" w14:textId="77777777" w:rsidR="0035459E" w:rsidRDefault="0035459E" w:rsidP="000C3841">
            <w:pPr>
              <w:pStyle w:val="TableBodyTextsmall"/>
              <w:numPr>
                <w:ilvl w:val="0"/>
                <w:numId w:val="22"/>
              </w:numPr>
              <w:suppressLineNumbers/>
              <w:suppressAutoHyphens/>
            </w:pPr>
            <w:r w:rsidRPr="009C6FA3">
              <w:t>The IS Materials Calculator is an ISC developed and approved tool for benchmarking.</w:t>
            </w:r>
          </w:p>
          <w:p w14:paraId="365033B9" w14:textId="368DD111" w:rsidR="0035459E" w:rsidRPr="009C6FA3" w:rsidRDefault="0035459E" w:rsidP="000C3841">
            <w:pPr>
              <w:pStyle w:val="TableBodyTextsmall"/>
              <w:numPr>
                <w:ilvl w:val="0"/>
                <w:numId w:val="22"/>
              </w:numPr>
              <w:suppressLineNumbers/>
              <w:suppressAutoHyphens/>
            </w:pPr>
            <w:r w:rsidRPr="009C6FA3">
              <w:t xml:space="preserve">Transport and Main Roads approves, but generally does not mandate, the use of recycled materials at varying levels depending on the requirements of the project and material available. See Tender Schedule </w:t>
            </w:r>
            <w:r w:rsidRPr="00AA47C7">
              <w:rPr>
                <w:rStyle w:val="BodyTextitalic"/>
              </w:rPr>
              <w:t>S12 – Waste to Resource Plan</w:t>
            </w:r>
            <w:r w:rsidRPr="009C6FA3">
              <w:t xml:space="preserve"> which lists recycled content allowances for various materials with references to relevant </w:t>
            </w:r>
            <w:r w:rsidR="008E44C4">
              <w:t>Transport and Main Roads Technical</w:t>
            </w:r>
            <w:r w:rsidR="0013313D">
              <w:t xml:space="preserve"> S</w:t>
            </w:r>
            <w:r w:rsidRPr="009C6FA3">
              <w:t>pecifications.</w:t>
            </w:r>
          </w:p>
        </w:tc>
        <w:tc>
          <w:tcPr>
            <w:tcW w:w="2657" w:type="dxa"/>
            <w:vAlign w:val="top"/>
          </w:tcPr>
          <w:p w14:paraId="3DDD134E" w14:textId="68118D46" w:rsidR="0035459E" w:rsidRPr="009C6FA3" w:rsidRDefault="0035459E" w:rsidP="000C3841">
            <w:pPr>
              <w:pStyle w:val="TableBodyTextsmall"/>
              <w:numPr>
                <w:ilvl w:val="0"/>
                <w:numId w:val="22"/>
              </w:numPr>
              <w:suppressLineNumbers/>
              <w:suppressAutoHyphens/>
            </w:pPr>
            <w:r w:rsidRPr="009C6FA3">
              <w:t>As noted below.</w:t>
            </w:r>
          </w:p>
        </w:tc>
      </w:tr>
      <w:tr w:rsidR="009458EC" w:rsidRPr="009C6FA3" w14:paraId="2B877347" w14:textId="77777777" w:rsidTr="00A70D5F">
        <w:tc>
          <w:tcPr>
            <w:tcW w:w="562" w:type="dxa"/>
            <w:vAlign w:val="top"/>
          </w:tcPr>
          <w:p w14:paraId="1443F880" w14:textId="77777777" w:rsidR="0035459E" w:rsidRPr="009C6FA3" w:rsidRDefault="0035459E" w:rsidP="000C3841">
            <w:pPr>
              <w:pStyle w:val="TableBodyTextsmall"/>
              <w:keepNext w:val="0"/>
              <w:suppressLineNumbers/>
              <w:suppressAutoHyphens/>
              <w:jc w:val="center"/>
            </w:pPr>
            <w:r w:rsidRPr="009C6FA3">
              <w:t>13</w:t>
            </w:r>
          </w:p>
        </w:tc>
        <w:tc>
          <w:tcPr>
            <w:tcW w:w="2127" w:type="dxa"/>
            <w:vAlign w:val="top"/>
          </w:tcPr>
          <w:p w14:paraId="0EA0F050" w14:textId="77777777" w:rsidR="0035459E" w:rsidRPr="009C6FA3" w:rsidRDefault="0035459E" w:rsidP="000C3841">
            <w:pPr>
              <w:pStyle w:val="TableBodyTextsmall"/>
              <w:suppressLineNumbers/>
              <w:suppressAutoHyphens/>
            </w:pPr>
            <w:r w:rsidRPr="009C6FA3">
              <w:t>Pavement Type</w:t>
            </w:r>
          </w:p>
        </w:tc>
        <w:tc>
          <w:tcPr>
            <w:tcW w:w="4819" w:type="dxa"/>
            <w:vAlign w:val="top"/>
          </w:tcPr>
          <w:p w14:paraId="55B2ECD6" w14:textId="0CFED0E7" w:rsidR="0035459E" w:rsidRDefault="0035459E" w:rsidP="000C3841">
            <w:pPr>
              <w:pStyle w:val="TableBodyTextsmall"/>
              <w:numPr>
                <w:ilvl w:val="0"/>
                <w:numId w:val="22"/>
              </w:numPr>
              <w:suppressLineNumbers/>
              <w:suppressAutoHyphens/>
            </w:pPr>
            <w:r w:rsidRPr="009C6FA3">
              <w:t>Heavy Duty Pavements</w:t>
            </w:r>
            <w:r w:rsidR="00AA47C7">
              <w:t>:</w:t>
            </w:r>
          </w:p>
          <w:p w14:paraId="3BB996E1" w14:textId="06E21B1F" w:rsidR="0035459E" w:rsidRDefault="0035459E" w:rsidP="00AA47C7">
            <w:pPr>
              <w:pStyle w:val="TableBodyTextsmall"/>
              <w:numPr>
                <w:ilvl w:val="1"/>
                <w:numId w:val="22"/>
              </w:numPr>
              <w:suppressLineNumbers/>
              <w:suppressAutoHyphens/>
            </w:pPr>
            <w:r w:rsidRPr="009C6FA3">
              <w:t>Use of Full Depth Asphalt (FDA) pavements</w:t>
            </w:r>
            <w:r w:rsidR="00AA47C7">
              <w:t>.</w:t>
            </w:r>
          </w:p>
          <w:p w14:paraId="7B56D4BD" w14:textId="26A0EE49" w:rsidR="0035459E" w:rsidRDefault="0035459E" w:rsidP="000C3841">
            <w:pPr>
              <w:pStyle w:val="TableBodyTextsmall"/>
              <w:numPr>
                <w:ilvl w:val="0"/>
                <w:numId w:val="22"/>
              </w:numPr>
              <w:suppressLineNumbers/>
              <w:suppressAutoHyphens/>
            </w:pPr>
            <w:r w:rsidRPr="009C6FA3">
              <w:t>Other Pavements</w:t>
            </w:r>
            <w:r w:rsidR="00AA47C7">
              <w:t>:</w:t>
            </w:r>
          </w:p>
          <w:p w14:paraId="02B8FA0A" w14:textId="2B373B5F" w:rsidR="0035459E" w:rsidRDefault="00AA47C7" w:rsidP="00AA47C7">
            <w:pPr>
              <w:pStyle w:val="TableBodyTextsmall"/>
              <w:numPr>
                <w:ilvl w:val="1"/>
                <w:numId w:val="22"/>
              </w:numPr>
              <w:suppressLineNumbers/>
              <w:suppressAutoHyphens/>
            </w:pPr>
            <w:r>
              <w:t>L</w:t>
            </w:r>
            <w:r w:rsidR="0035459E" w:rsidRPr="009C6FA3">
              <w:t>ower trafficked – Unbound Granular (UG) pavements</w:t>
            </w:r>
            <w:r>
              <w:t>.</w:t>
            </w:r>
          </w:p>
          <w:p w14:paraId="5DBB70B0" w14:textId="00ED6D74" w:rsidR="0035459E" w:rsidRDefault="00AA47C7" w:rsidP="00AA47C7">
            <w:pPr>
              <w:pStyle w:val="TableBodyTextsmall"/>
              <w:numPr>
                <w:ilvl w:val="1"/>
                <w:numId w:val="22"/>
              </w:numPr>
              <w:suppressLineNumbers/>
              <w:suppressAutoHyphens/>
            </w:pPr>
            <w:r>
              <w:t>M</w:t>
            </w:r>
            <w:r w:rsidR="0035459E" w:rsidRPr="009C6FA3">
              <w:t>oderately trafficked – Lightly Bound (LB) or Foamed Bitumen Stabilised (FBS) pavements</w:t>
            </w:r>
            <w:r>
              <w:t>.</w:t>
            </w:r>
          </w:p>
          <w:p w14:paraId="4CA68B00" w14:textId="2F8CA8A0" w:rsidR="0035459E" w:rsidRDefault="0035459E" w:rsidP="000C3841">
            <w:pPr>
              <w:pStyle w:val="TableBodyTextsmall"/>
              <w:numPr>
                <w:ilvl w:val="0"/>
                <w:numId w:val="22"/>
              </w:numPr>
              <w:suppressLineNumbers/>
              <w:suppressAutoHyphens/>
            </w:pPr>
            <w:r w:rsidRPr="009C6FA3">
              <w:t>Surfacing</w:t>
            </w:r>
            <w:r w:rsidR="00AA47C7">
              <w:t>:</w:t>
            </w:r>
          </w:p>
          <w:p w14:paraId="1545DE77" w14:textId="7A56584E" w:rsidR="0035459E" w:rsidRDefault="0035459E" w:rsidP="00AA47C7">
            <w:pPr>
              <w:pStyle w:val="TableBodyTextsmall"/>
              <w:numPr>
                <w:ilvl w:val="1"/>
                <w:numId w:val="22"/>
              </w:numPr>
              <w:suppressLineNumbers/>
              <w:suppressAutoHyphens/>
            </w:pPr>
            <w:r w:rsidRPr="009C6FA3">
              <w:t>Single</w:t>
            </w:r>
            <w:r w:rsidR="00F7547C">
              <w:t>/</w:t>
            </w:r>
            <w:r w:rsidRPr="009C6FA3">
              <w:t>Single (SS) in rural areas over UG/LB/FBS</w:t>
            </w:r>
            <w:r w:rsidR="00AA47C7">
              <w:t>.</w:t>
            </w:r>
          </w:p>
          <w:p w14:paraId="4F2FEE2D" w14:textId="7015412D" w:rsidR="0035459E" w:rsidRPr="009C6FA3" w:rsidRDefault="0035459E" w:rsidP="000C3841">
            <w:pPr>
              <w:pStyle w:val="TableBodyTextsmall"/>
              <w:numPr>
                <w:ilvl w:val="0"/>
                <w:numId w:val="22"/>
              </w:numPr>
              <w:suppressLineNumbers/>
              <w:suppressAutoHyphens/>
            </w:pPr>
            <w:r w:rsidRPr="009C6FA3">
              <w:t>Asphalt in urban roads, intersections and higher trafficked rural roads</w:t>
            </w:r>
            <w:r w:rsidR="00AA47C7">
              <w:t>.</w:t>
            </w:r>
          </w:p>
        </w:tc>
        <w:tc>
          <w:tcPr>
            <w:tcW w:w="3827" w:type="dxa"/>
            <w:vAlign w:val="top"/>
          </w:tcPr>
          <w:p w14:paraId="305B000B" w14:textId="77777777" w:rsidR="0035459E" w:rsidRDefault="0035459E" w:rsidP="000C3841">
            <w:pPr>
              <w:pStyle w:val="TableBodyTextsmall"/>
              <w:numPr>
                <w:ilvl w:val="0"/>
                <w:numId w:val="22"/>
              </w:numPr>
              <w:suppressLineNumbers/>
              <w:suppressAutoHyphens/>
            </w:pPr>
            <w:r w:rsidRPr="009C6FA3">
              <w:t>Deep Strength Asphalt (DSA), Flexible Composite (FC), Foamed Bitumen Stabilised (FBS) or Rigid pavements are not BAU. More suitable pavement types exist as BAU for expected traffic loads and construction constraints.</w:t>
            </w:r>
          </w:p>
          <w:p w14:paraId="7CD10844" w14:textId="06933FAC" w:rsidR="0035459E" w:rsidRPr="009C6FA3" w:rsidRDefault="00B35529" w:rsidP="000C3841">
            <w:pPr>
              <w:pStyle w:val="TableBodyTextsmall"/>
              <w:numPr>
                <w:ilvl w:val="0"/>
                <w:numId w:val="22"/>
              </w:numPr>
              <w:suppressLineNumbers/>
              <w:suppressAutoHyphens/>
            </w:pPr>
            <w:r>
              <w:t>Transport and Main Roads</w:t>
            </w:r>
            <w:r w:rsidR="0035459E" w:rsidRPr="009C6FA3">
              <w:t xml:space="preserve"> </w:t>
            </w:r>
            <w:r w:rsidR="0035459E" w:rsidRPr="00C50D4D">
              <w:rPr>
                <w:rStyle w:val="BodyTextitalic"/>
              </w:rPr>
              <w:t>Pavement Design Supplement – Supplement to ‘Part 2: Pavement Structural Design’ of the Austroads Guide to Pavement Technology</w:t>
            </w:r>
            <w:r w:rsidR="0035459E" w:rsidRPr="009C6FA3">
              <w:t>.</w:t>
            </w:r>
          </w:p>
        </w:tc>
        <w:tc>
          <w:tcPr>
            <w:tcW w:w="2657" w:type="dxa"/>
            <w:vAlign w:val="top"/>
          </w:tcPr>
          <w:p w14:paraId="7A370353" w14:textId="5CE13019" w:rsidR="0035459E" w:rsidRPr="009C6FA3" w:rsidRDefault="0035459E" w:rsidP="000C3841">
            <w:pPr>
              <w:pStyle w:val="TableBodyTextsmall"/>
              <w:numPr>
                <w:ilvl w:val="0"/>
                <w:numId w:val="22"/>
              </w:numPr>
              <w:suppressLineNumbers/>
              <w:suppressAutoHyphens/>
            </w:pPr>
            <w:r w:rsidRPr="009C6FA3">
              <w:t>Total amount (t) and types of pavement used for entire project.</w:t>
            </w:r>
          </w:p>
        </w:tc>
      </w:tr>
      <w:tr w:rsidR="009458EC" w:rsidRPr="009C6FA3" w14:paraId="554C9878" w14:textId="77777777" w:rsidTr="00A70D5F">
        <w:tc>
          <w:tcPr>
            <w:tcW w:w="562" w:type="dxa"/>
            <w:vAlign w:val="top"/>
          </w:tcPr>
          <w:p w14:paraId="1836B38F" w14:textId="77777777" w:rsidR="0035459E" w:rsidRPr="009C6FA3" w:rsidRDefault="0035459E" w:rsidP="00B87FDD">
            <w:pPr>
              <w:pStyle w:val="TableBodyTextsmall"/>
              <w:keepNext w:val="0"/>
              <w:pageBreakBefore/>
              <w:suppressLineNumbers/>
              <w:suppressAutoHyphens/>
              <w:jc w:val="center"/>
            </w:pPr>
            <w:r w:rsidRPr="009C6FA3">
              <w:lastRenderedPageBreak/>
              <w:t>14</w:t>
            </w:r>
          </w:p>
        </w:tc>
        <w:tc>
          <w:tcPr>
            <w:tcW w:w="2127" w:type="dxa"/>
            <w:vAlign w:val="top"/>
          </w:tcPr>
          <w:p w14:paraId="05932116" w14:textId="77777777" w:rsidR="0035459E" w:rsidRPr="009C6FA3" w:rsidRDefault="0035459E" w:rsidP="00B87FDD">
            <w:pPr>
              <w:pStyle w:val="TableBodyTextsmall"/>
              <w:keepNext w:val="0"/>
              <w:pageBreakBefore/>
              <w:suppressLineNumbers/>
              <w:suppressAutoHyphens/>
            </w:pPr>
            <w:r w:rsidRPr="009C6FA3">
              <w:t>Asphalt</w:t>
            </w:r>
          </w:p>
        </w:tc>
        <w:tc>
          <w:tcPr>
            <w:tcW w:w="4819" w:type="dxa"/>
            <w:vAlign w:val="top"/>
          </w:tcPr>
          <w:p w14:paraId="241A97BA" w14:textId="095E1EC1" w:rsidR="0035459E" w:rsidRDefault="0035459E" w:rsidP="00B87FDD">
            <w:pPr>
              <w:pStyle w:val="TableBodyTextsmall"/>
              <w:keepNext w:val="0"/>
              <w:pageBreakBefore/>
              <w:numPr>
                <w:ilvl w:val="0"/>
                <w:numId w:val="22"/>
              </w:numPr>
              <w:suppressLineNumbers/>
              <w:suppressAutoHyphens/>
            </w:pPr>
            <w:r w:rsidRPr="009C6FA3">
              <w:t>Use of Full Depth Asphalt pavements</w:t>
            </w:r>
            <w:r w:rsidR="00B87FDD">
              <w:t>:</w:t>
            </w:r>
          </w:p>
          <w:p w14:paraId="4FD4E2A0" w14:textId="7ACE8D61" w:rsidR="0035459E" w:rsidRDefault="0035459E" w:rsidP="00B87FDD">
            <w:pPr>
              <w:pStyle w:val="TableBodyTextsmall"/>
              <w:keepNext w:val="0"/>
              <w:pageBreakBefore/>
              <w:numPr>
                <w:ilvl w:val="1"/>
                <w:numId w:val="22"/>
              </w:numPr>
              <w:suppressLineNumbers/>
              <w:suppressAutoHyphens/>
            </w:pPr>
            <w:r w:rsidRPr="009C6FA3">
              <w:t>SEQ: Base layers are EME2</w:t>
            </w:r>
            <w:r w:rsidR="00B87FDD">
              <w:t>.</w:t>
            </w:r>
          </w:p>
          <w:p w14:paraId="2F3F2F91" w14:textId="6112B613" w:rsidR="0035459E" w:rsidRDefault="0035459E" w:rsidP="00B87FDD">
            <w:pPr>
              <w:pStyle w:val="TableBodyTextsmall"/>
              <w:keepNext w:val="0"/>
              <w:pageBreakBefore/>
              <w:numPr>
                <w:ilvl w:val="1"/>
                <w:numId w:val="22"/>
              </w:numPr>
              <w:suppressLineNumbers/>
              <w:suppressAutoHyphens/>
            </w:pPr>
            <w:r w:rsidRPr="009C6FA3">
              <w:t>Outside of SEQ: Base layers are AC20</w:t>
            </w:r>
            <w:r w:rsidR="00B87FDD">
              <w:t>.</w:t>
            </w:r>
          </w:p>
          <w:p w14:paraId="7868FBF1" w14:textId="25DFF037" w:rsidR="0035459E" w:rsidRPr="009C6FA3" w:rsidRDefault="0035459E" w:rsidP="00B87FDD">
            <w:pPr>
              <w:pStyle w:val="TableBodyTextsmall"/>
              <w:keepNext w:val="0"/>
              <w:pageBreakBefore/>
              <w:numPr>
                <w:ilvl w:val="0"/>
                <w:numId w:val="22"/>
              </w:numPr>
              <w:suppressLineNumbers/>
              <w:suppressAutoHyphens/>
            </w:pPr>
            <w:r w:rsidRPr="009C6FA3">
              <w:t>Hot Mix Asphalt with bitumen binder</w:t>
            </w:r>
            <w:r w:rsidR="00B87FDD">
              <w:t>.</w:t>
            </w:r>
          </w:p>
        </w:tc>
        <w:tc>
          <w:tcPr>
            <w:tcW w:w="3827" w:type="dxa"/>
            <w:vAlign w:val="top"/>
          </w:tcPr>
          <w:p w14:paraId="400FDB3C" w14:textId="1B0F2462" w:rsidR="0035459E" w:rsidRDefault="0035459E" w:rsidP="00B87FDD">
            <w:pPr>
              <w:pStyle w:val="TableBodyTextsmall"/>
              <w:keepNext w:val="0"/>
              <w:pageBreakBefore/>
              <w:numPr>
                <w:ilvl w:val="0"/>
                <w:numId w:val="22"/>
              </w:numPr>
              <w:suppressLineNumbers/>
              <w:suppressAutoHyphens/>
            </w:pPr>
            <w:r w:rsidRPr="009C6FA3">
              <w:t>DSA, FC, FBS or Rigid pavements are not BAU</w:t>
            </w:r>
            <w:r w:rsidR="00B87FDD">
              <w:t>.</w:t>
            </w:r>
          </w:p>
          <w:p w14:paraId="7827F183" w14:textId="77777777" w:rsidR="0035459E" w:rsidRDefault="0035459E" w:rsidP="00B87FDD">
            <w:pPr>
              <w:pStyle w:val="TableBodyTextsmall"/>
              <w:keepNext w:val="0"/>
              <w:pageBreakBefore/>
              <w:numPr>
                <w:ilvl w:val="0"/>
                <w:numId w:val="22"/>
              </w:numPr>
              <w:suppressLineNumbers/>
              <w:suppressAutoHyphens/>
            </w:pPr>
            <w:r w:rsidRPr="009C6FA3">
              <w:t>No RAP is used for asphalt.</w:t>
            </w:r>
          </w:p>
          <w:p w14:paraId="7446A9DB" w14:textId="77777777" w:rsidR="0035459E" w:rsidRDefault="0035459E" w:rsidP="00B87FDD">
            <w:pPr>
              <w:pStyle w:val="TableBodyTextsmall"/>
              <w:keepNext w:val="0"/>
              <w:pageBreakBefore/>
              <w:numPr>
                <w:ilvl w:val="0"/>
                <w:numId w:val="22"/>
              </w:numPr>
              <w:suppressLineNumbers/>
              <w:suppressAutoHyphens/>
            </w:pPr>
            <w:r w:rsidRPr="009C6FA3">
              <w:t>Transport and Main Roads has trialled and Type Approved RAP in a number of pavement types however as yet not mandated its use in any projects other than trial projects.</w:t>
            </w:r>
          </w:p>
          <w:p w14:paraId="11888D8C" w14:textId="77777777" w:rsidR="0035459E" w:rsidRDefault="0035459E" w:rsidP="00B87FDD">
            <w:pPr>
              <w:pStyle w:val="TableBodyTextsmall"/>
              <w:keepNext w:val="0"/>
              <w:pageBreakBefore/>
              <w:numPr>
                <w:ilvl w:val="0"/>
                <w:numId w:val="22"/>
              </w:numPr>
              <w:suppressLineNumbers/>
              <w:suppressAutoHyphens/>
            </w:pPr>
            <w:r w:rsidRPr="009C6FA3">
              <w:t>There is limited data available relating to the total volume and percentage of projects across Queensland that have used RAP in the past 5 years.</w:t>
            </w:r>
          </w:p>
          <w:p w14:paraId="68670807" w14:textId="77777777" w:rsidR="0035459E" w:rsidRDefault="0035459E" w:rsidP="00B87FDD">
            <w:pPr>
              <w:pStyle w:val="TableBodyTextsmall"/>
              <w:keepNext w:val="0"/>
              <w:pageBreakBefore/>
              <w:numPr>
                <w:ilvl w:val="0"/>
                <w:numId w:val="22"/>
              </w:numPr>
              <w:suppressLineNumbers/>
              <w:suppressAutoHyphens/>
            </w:pPr>
            <w:r w:rsidRPr="009C6FA3">
              <w:t>Functional requirements of specific projects and the geographic location are considered to be the two largest constraints in the broader adoption of RAP across Queensland.</w:t>
            </w:r>
          </w:p>
          <w:p w14:paraId="6E963A2B" w14:textId="53ABE7DB" w:rsidR="0035459E" w:rsidRPr="009C6FA3" w:rsidRDefault="0035459E" w:rsidP="00B87FDD">
            <w:pPr>
              <w:pStyle w:val="TableBodyTextsmall"/>
              <w:keepNext w:val="0"/>
              <w:pageBreakBefore/>
              <w:numPr>
                <w:ilvl w:val="0"/>
                <w:numId w:val="22"/>
              </w:numPr>
              <w:suppressLineNumbers/>
              <w:suppressAutoHyphens/>
            </w:pPr>
            <w:r w:rsidRPr="009C6FA3">
              <w:t xml:space="preserve">Transport and Main Roads approves the use of recycled materials at varying levels depending on the requirements of the project and material available. See MRTS102 </w:t>
            </w:r>
            <w:r w:rsidRPr="00B87FDD">
              <w:rPr>
                <w:rStyle w:val="BodyTextitalic"/>
              </w:rPr>
              <w:t>Reclaimed Asphalt Pavement Material</w:t>
            </w:r>
            <w:r w:rsidRPr="009C6FA3">
              <w:t>.</w:t>
            </w:r>
          </w:p>
        </w:tc>
        <w:tc>
          <w:tcPr>
            <w:tcW w:w="2657" w:type="dxa"/>
            <w:vAlign w:val="top"/>
          </w:tcPr>
          <w:p w14:paraId="144279F0" w14:textId="0A7F442B" w:rsidR="0035459E" w:rsidRPr="009C6FA3" w:rsidRDefault="0035459E" w:rsidP="00B87FDD">
            <w:pPr>
              <w:pStyle w:val="TableBodyTextsmall"/>
              <w:keepNext w:val="0"/>
              <w:pageBreakBefore/>
              <w:numPr>
                <w:ilvl w:val="0"/>
                <w:numId w:val="22"/>
              </w:numPr>
              <w:suppressLineNumbers/>
              <w:suppressAutoHyphens/>
            </w:pPr>
            <w:r w:rsidRPr="009C6FA3">
              <w:t>Total amount (t) and types of asphalt used for entire project.</w:t>
            </w:r>
          </w:p>
        </w:tc>
      </w:tr>
      <w:tr w:rsidR="009458EC" w:rsidRPr="009C6FA3" w14:paraId="745CD1C9" w14:textId="77777777" w:rsidTr="00A70D5F">
        <w:tc>
          <w:tcPr>
            <w:tcW w:w="562" w:type="dxa"/>
            <w:vAlign w:val="top"/>
          </w:tcPr>
          <w:p w14:paraId="317E8547" w14:textId="77777777" w:rsidR="00283E17" w:rsidRPr="009C6FA3" w:rsidRDefault="00283E17" w:rsidP="000C3841">
            <w:pPr>
              <w:pStyle w:val="TableBodyTextsmall"/>
              <w:keepNext w:val="0"/>
              <w:suppressLineNumbers/>
              <w:suppressAutoHyphens/>
              <w:jc w:val="center"/>
            </w:pPr>
            <w:r w:rsidRPr="009C6FA3">
              <w:t>15</w:t>
            </w:r>
          </w:p>
        </w:tc>
        <w:tc>
          <w:tcPr>
            <w:tcW w:w="2127" w:type="dxa"/>
            <w:vAlign w:val="top"/>
          </w:tcPr>
          <w:p w14:paraId="5DCBC5B7" w14:textId="77777777" w:rsidR="00283E17" w:rsidRPr="009C6FA3" w:rsidRDefault="00283E17" w:rsidP="000C3841">
            <w:pPr>
              <w:pStyle w:val="TableBodyTextsmall"/>
              <w:keepNext w:val="0"/>
              <w:suppressLineNumbers/>
              <w:suppressAutoHyphens/>
            </w:pPr>
            <w:r w:rsidRPr="009C6FA3">
              <w:t>Recycled Asphalt Pavement (RAP)</w:t>
            </w:r>
          </w:p>
        </w:tc>
        <w:tc>
          <w:tcPr>
            <w:tcW w:w="4819" w:type="dxa"/>
            <w:vAlign w:val="top"/>
          </w:tcPr>
          <w:p w14:paraId="473185E8" w14:textId="2EF37222" w:rsidR="00283E17" w:rsidRDefault="00283E17" w:rsidP="000C3841">
            <w:pPr>
              <w:pStyle w:val="TableBodyTextsmall"/>
              <w:keepNext w:val="0"/>
              <w:numPr>
                <w:ilvl w:val="0"/>
                <w:numId w:val="22"/>
              </w:numPr>
              <w:suppressLineNumbers/>
              <w:suppressAutoHyphens/>
            </w:pPr>
            <w:r w:rsidRPr="009C6FA3">
              <w:t>Surfacing: 0% RAP</w:t>
            </w:r>
            <w:r w:rsidR="00B87FDD">
              <w:t>.</w:t>
            </w:r>
          </w:p>
          <w:p w14:paraId="3D06C862" w14:textId="4C6E5479" w:rsidR="00283E17" w:rsidRDefault="00283E17" w:rsidP="000C3841">
            <w:pPr>
              <w:pStyle w:val="TableBodyTextsmall"/>
              <w:keepNext w:val="0"/>
              <w:numPr>
                <w:ilvl w:val="0"/>
                <w:numId w:val="22"/>
              </w:numPr>
              <w:suppressLineNumbers/>
              <w:suppressAutoHyphens/>
            </w:pPr>
            <w:r w:rsidRPr="009C6FA3">
              <w:t>Other layers: 0% RAP</w:t>
            </w:r>
            <w:r w:rsidR="00B87FDD">
              <w:t>.</w:t>
            </w:r>
          </w:p>
          <w:p w14:paraId="6D6CDDE9" w14:textId="3FAB82CB" w:rsidR="00283E17" w:rsidRPr="009C6FA3" w:rsidRDefault="00283E17" w:rsidP="000C3841">
            <w:pPr>
              <w:pStyle w:val="TableBodyTextsmall"/>
              <w:keepNext w:val="0"/>
              <w:numPr>
                <w:ilvl w:val="0"/>
                <w:numId w:val="22"/>
              </w:numPr>
              <w:suppressLineNumbers/>
              <w:suppressAutoHyphens/>
            </w:pPr>
            <w:r w:rsidRPr="009C6FA3">
              <w:t>EME2: 0% RAP</w:t>
            </w:r>
            <w:r w:rsidR="00B87FDD">
              <w:t>.</w:t>
            </w:r>
          </w:p>
        </w:tc>
        <w:tc>
          <w:tcPr>
            <w:tcW w:w="3827" w:type="dxa"/>
            <w:vAlign w:val="top"/>
          </w:tcPr>
          <w:p w14:paraId="1712F9AD" w14:textId="31C5819C" w:rsidR="00283E17" w:rsidRDefault="00283E17" w:rsidP="000C3841">
            <w:pPr>
              <w:pStyle w:val="TableBodyTextsmall"/>
              <w:keepNext w:val="0"/>
              <w:numPr>
                <w:ilvl w:val="0"/>
                <w:numId w:val="22"/>
              </w:numPr>
              <w:suppressLineNumbers/>
              <w:suppressAutoHyphens/>
            </w:pPr>
            <w:r w:rsidRPr="009C6FA3">
              <w:t>Transport and Main Roads has trialled and Type Approved RAP in a number of pavement types</w:t>
            </w:r>
            <w:r w:rsidR="00B87FDD">
              <w:t>.</w:t>
            </w:r>
          </w:p>
          <w:p w14:paraId="048A2B16" w14:textId="010A0BAD" w:rsidR="00283E17" w:rsidRPr="009C6FA3" w:rsidRDefault="00283E17" w:rsidP="000C3841">
            <w:pPr>
              <w:pStyle w:val="TableBodyTextsmall"/>
              <w:keepNext w:val="0"/>
              <w:numPr>
                <w:ilvl w:val="0"/>
                <w:numId w:val="22"/>
              </w:numPr>
              <w:suppressLineNumbers/>
              <w:suppressAutoHyphens/>
            </w:pPr>
            <w:r w:rsidRPr="009C6FA3">
              <w:t xml:space="preserve">See Technical Specification MRTS102 </w:t>
            </w:r>
            <w:r w:rsidRPr="00B87FDD">
              <w:rPr>
                <w:rStyle w:val="BodyTextitalic"/>
              </w:rPr>
              <w:t>Reclaimed Asphalt Pavement Material</w:t>
            </w:r>
            <w:r w:rsidR="00B87FDD">
              <w:t>.</w:t>
            </w:r>
          </w:p>
        </w:tc>
        <w:tc>
          <w:tcPr>
            <w:tcW w:w="2657" w:type="dxa"/>
            <w:vAlign w:val="top"/>
          </w:tcPr>
          <w:p w14:paraId="43A38CC9" w14:textId="43D6FB8F" w:rsidR="00283E17" w:rsidRPr="009C6FA3" w:rsidRDefault="00283E17" w:rsidP="000C3841">
            <w:pPr>
              <w:pStyle w:val="TableBodyTextsmall"/>
              <w:keepNext w:val="0"/>
              <w:numPr>
                <w:ilvl w:val="0"/>
                <w:numId w:val="22"/>
              </w:numPr>
              <w:suppressLineNumbers/>
              <w:suppressAutoHyphens/>
            </w:pPr>
            <w:r w:rsidRPr="009C6FA3">
              <w:t>Total amount (t) and types of RAP used for entire project.</w:t>
            </w:r>
          </w:p>
        </w:tc>
      </w:tr>
      <w:tr w:rsidR="009458EC" w:rsidRPr="009C6FA3" w14:paraId="2218A550" w14:textId="77777777" w:rsidTr="00A70D5F">
        <w:tc>
          <w:tcPr>
            <w:tcW w:w="562" w:type="dxa"/>
            <w:vAlign w:val="top"/>
          </w:tcPr>
          <w:p w14:paraId="1113F7EE" w14:textId="77777777" w:rsidR="00283E17" w:rsidRPr="009C6FA3" w:rsidRDefault="00283E17" w:rsidP="000C3841">
            <w:pPr>
              <w:pStyle w:val="TableBodyTextsmall"/>
              <w:pageBreakBefore/>
              <w:suppressLineNumbers/>
              <w:suppressAutoHyphens/>
              <w:jc w:val="center"/>
            </w:pPr>
            <w:r w:rsidRPr="009C6FA3">
              <w:lastRenderedPageBreak/>
              <w:t>16</w:t>
            </w:r>
          </w:p>
        </w:tc>
        <w:tc>
          <w:tcPr>
            <w:tcW w:w="2127" w:type="dxa"/>
            <w:vAlign w:val="top"/>
          </w:tcPr>
          <w:p w14:paraId="461B2C91" w14:textId="77777777" w:rsidR="00283E17" w:rsidRPr="009C6FA3" w:rsidRDefault="00283E17" w:rsidP="000C3841">
            <w:pPr>
              <w:pStyle w:val="TableBodyTextsmall"/>
              <w:pageBreakBefore/>
              <w:suppressLineNumbers/>
              <w:suppressAutoHyphens/>
            </w:pPr>
            <w:r w:rsidRPr="009C6FA3">
              <w:t>Unbound Pavement (Gravel)</w:t>
            </w:r>
          </w:p>
        </w:tc>
        <w:tc>
          <w:tcPr>
            <w:tcW w:w="4819" w:type="dxa"/>
            <w:vAlign w:val="top"/>
          </w:tcPr>
          <w:p w14:paraId="08524179" w14:textId="77777777" w:rsidR="00283E17" w:rsidRDefault="00283E17" w:rsidP="000C3841">
            <w:pPr>
              <w:pStyle w:val="TableBodyTextsmall"/>
              <w:pageBreakBefore/>
              <w:numPr>
                <w:ilvl w:val="0"/>
                <w:numId w:val="22"/>
              </w:numPr>
              <w:suppressLineNumbers/>
              <w:suppressAutoHyphens/>
            </w:pPr>
            <w:r w:rsidRPr="009C6FA3">
              <w:t>BAU is for unbound pavement to contain 0% recycled aggregate.</w:t>
            </w:r>
          </w:p>
          <w:p w14:paraId="3F2B3591" w14:textId="77777777" w:rsidR="00283E17" w:rsidRDefault="00283E17" w:rsidP="000C3841">
            <w:pPr>
              <w:pStyle w:val="TableBodyTextsmall"/>
              <w:pageBreakBefore/>
              <w:numPr>
                <w:ilvl w:val="0"/>
                <w:numId w:val="22"/>
              </w:numPr>
              <w:suppressLineNumbers/>
              <w:suppressAutoHyphens/>
            </w:pPr>
            <w:r w:rsidRPr="009C6FA3">
              <w:t>All aggregates will be virgin/quarried materials and imported to site.</w:t>
            </w:r>
          </w:p>
          <w:p w14:paraId="4CFE1921" w14:textId="6D5FD54C" w:rsidR="00283E17" w:rsidRDefault="00283E17" w:rsidP="000C3841">
            <w:pPr>
              <w:pStyle w:val="TableBodyTextsmall"/>
              <w:pageBreakBefore/>
              <w:numPr>
                <w:ilvl w:val="0"/>
                <w:numId w:val="22"/>
              </w:numPr>
              <w:suppressLineNumbers/>
              <w:suppressAutoHyphens/>
            </w:pPr>
            <w:r w:rsidRPr="009C6FA3">
              <w:t>No processing of rock will be undertaken on site (</w:t>
            </w:r>
            <w:r w:rsidR="00B87FDD" w:rsidRPr="009C6FA3">
              <w:t>e.g.,</w:t>
            </w:r>
            <w:r w:rsidRPr="009C6FA3">
              <w:t xml:space="preserve"> either to enable on-site reuse or to further process quarried materials).</w:t>
            </w:r>
          </w:p>
          <w:p w14:paraId="1B899EFA" w14:textId="4B16DD3B" w:rsidR="00283E17" w:rsidRPr="009C6FA3" w:rsidRDefault="00283E17" w:rsidP="000C3841">
            <w:pPr>
              <w:pStyle w:val="TableBodyTextsmall"/>
              <w:pageBreakBefore/>
              <w:numPr>
                <w:ilvl w:val="0"/>
                <w:numId w:val="22"/>
              </w:numPr>
              <w:suppressLineNumbers/>
              <w:suppressAutoHyphens/>
            </w:pPr>
            <w:r w:rsidRPr="009C6FA3">
              <w:t>Also see waste transportation assumptions (Item #7).</w:t>
            </w:r>
          </w:p>
        </w:tc>
        <w:tc>
          <w:tcPr>
            <w:tcW w:w="3827" w:type="dxa"/>
            <w:vAlign w:val="top"/>
          </w:tcPr>
          <w:p w14:paraId="30ADA55F" w14:textId="77777777" w:rsidR="00283E17" w:rsidRDefault="00283E17" w:rsidP="000C3841">
            <w:pPr>
              <w:pStyle w:val="TableBodyTextsmall"/>
              <w:pageBreakBefore/>
              <w:numPr>
                <w:ilvl w:val="0"/>
                <w:numId w:val="22"/>
              </w:numPr>
              <w:suppressLineNumbers/>
              <w:suppressAutoHyphens/>
            </w:pPr>
            <w:r w:rsidRPr="009C6FA3">
              <w:t>While some re use of insitu materials as fill is common, typically this material is not reprocessed into unbound pavement on site.</w:t>
            </w:r>
          </w:p>
          <w:p w14:paraId="27F430E6" w14:textId="2D75742F" w:rsidR="00283E17" w:rsidRDefault="00283E17" w:rsidP="000C3841">
            <w:pPr>
              <w:pStyle w:val="TableBodyTextsmall"/>
              <w:pageBreakBefore/>
              <w:numPr>
                <w:ilvl w:val="0"/>
                <w:numId w:val="22"/>
              </w:numPr>
              <w:suppressLineNumbers/>
              <w:suppressAutoHyphens/>
            </w:pPr>
            <w:r w:rsidRPr="009C6FA3">
              <w:t>Reused insitu material as unbound pavement material may not meet MRTS05</w:t>
            </w:r>
            <w:r w:rsidR="00A12A71">
              <w:t xml:space="preserve"> s</w:t>
            </w:r>
            <w:r w:rsidRPr="009C6FA3">
              <w:t>pecification</w:t>
            </w:r>
            <w:r w:rsidR="00F7547C">
              <w:t>s</w:t>
            </w:r>
            <w:r w:rsidRPr="009C6FA3">
              <w:t>.</w:t>
            </w:r>
          </w:p>
          <w:p w14:paraId="09A4B0AB" w14:textId="796EA2B1" w:rsidR="00283E17" w:rsidRPr="009C6FA3" w:rsidRDefault="00283E17" w:rsidP="000C3841">
            <w:pPr>
              <w:pStyle w:val="TableBodyTextsmall"/>
              <w:pageBreakBefore/>
              <w:numPr>
                <w:ilvl w:val="0"/>
                <w:numId w:val="22"/>
              </w:numPr>
              <w:suppressLineNumbers/>
              <w:suppressAutoHyphens/>
            </w:pPr>
            <w:r w:rsidRPr="009C6FA3">
              <w:t xml:space="preserve">MRTS05 </w:t>
            </w:r>
            <w:r w:rsidRPr="00B87FDD">
              <w:rPr>
                <w:rStyle w:val="BodyTextitalic"/>
              </w:rPr>
              <w:t>Unbound Pavements</w:t>
            </w:r>
            <w:r w:rsidR="00B87FDD">
              <w:t>.</w:t>
            </w:r>
          </w:p>
        </w:tc>
        <w:tc>
          <w:tcPr>
            <w:tcW w:w="2657" w:type="dxa"/>
            <w:vAlign w:val="top"/>
          </w:tcPr>
          <w:p w14:paraId="0E1A4D6A" w14:textId="5532B6B1" w:rsidR="00283E17" w:rsidRPr="009C6FA3" w:rsidRDefault="00283E17" w:rsidP="000C3841">
            <w:pPr>
              <w:pStyle w:val="TableBodyTextsmall"/>
              <w:pageBreakBefore/>
              <w:numPr>
                <w:ilvl w:val="0"/>
                <w:numId w:val="22"/>
              </w:numPr>
              <w:suppressLineNumbers/>
              <w:suppressAutoHyphens/>
            </w:pPr>
            <w:r w:rsidRPr="009C6FA3">
              <w:t>Amount of unbound pavement used for entire project (t).</w:t>
            </w:r>
          </w:p>
        </w:tc>
      </w:tr>
      <w:tr w:rsidR="009458EC" w:rsidRPr="009C6FA3" w14:paraId="56E4BDD6" w14:textId="77777777" w:rsidTr="00A70D5F">
        <w:tc>
          <w:tcPr>
            <w:tcW w:w="562" w:type="dxa"/>
            <w:vAlign w:val="top"/>
          </w:tcPr>
          <w:p w14:paraId="7F263728" w14:textId="77777777" w:rsidR="00283E17" w:rsidRPr="009C6FA3" w:rsidRDefault="00283E17" w:rsidP="000C3841">
            <w:pPr>
              <w:pStyle w:val="TableBodyTextsmall"/>
              <w:pageBreakBefore/>
              <w:suppressLineNumbers/>
              <w:suppressAutoHyphens/>
              <w:jc w:val="center"/>
            </w:pPr>
            <w:r w:rsidRPr="009C6FA3">
              <w:t>17</w:t>
            </w:r>
          </w:p>
        </w:tc>
        <w:tc>
          <w:tcPr>
            <w:tcW w:w="2127" w:type="dxa"/>
            <w:vAlign w:val="top"/>
          </w:tcPr>
          <w:p w14:paraId="781EE414" w14:textId="77777777" w:rsidR="00283E17" w:rsidRPr="009C6FA3" w:rsidRDefault="00283E17" w:rsidP="000C3841">
            <w:pPr>
              <w:pStyle w:val="TableBodyTextsmall"/>
              <w:pageBreakBefore/>
              <w:suppressLineNumbers/>
              <w:suppressAutoHyphens/>
            </w:pPr>
            <w:r w:rsidRPr="009C6FA3">
              <w:t>Bitumen seals</w:t>
            </w:r>
          </w:p>
        </w:tc>
        <w:tc>
          <w:tcPr>
            <w:tcW w:w="4819" w:type="dxa"/>
            <w:vAlign w:val="top"/>
          </w:tcPr>
          <w:p w14:paraId="2B9F327C" w14:textId="77777777" w:rsidR="00283E17" w:rsidRDefault="00283E17" w:rsidP="000C3841">
            <w:pPr>
              <w:pStyle w:val="TableBodyTextsmall"/>
              <w:pageBreakBefore/>
              <w:numPr>
                <w:ilvl w:val="0"/>
                <w:numId w:val="22"/>
              </w:numPr>
              <w:suppressLineNumbers/>
              <w:suppressAutoHyphens/>
            </w:pPr>
            <w:r w:rsidRPr="009C6FA3">
              <w:t>Bitumen seals are either a single/single reseal or double/double reseal.</w:t>
            </w:r>
          </w:p>
          <w:p w14:paraId="1CC25CF9" w14:textId="77777777" w:rsidR="00283E17" w:rsidRDefault="00283E17" w:rsidP="000C3841">
            <w:pPr>
              <w:pStyle w:val="TableBodyTextsmall"/>
              <w:pageBreakBefore/>
              <w:numPr>
                <w:ilvl w:val="0"/>
                <w:numId w:val="22"/>
              </w:numPr>
              <w:suppressLineNumbers/>
              <w:suppressAutoHyphens/>
            </w:pPr>
            <w:r w:rsidRPr="009C6FA3">
              <w:t>Sprayed bituminous treatments to be either single/single or double/double with either straight bitumen or Polymer Modified Bitumen binders based on design parameters.</w:t>
            </w:r>
          </w:p>
          <w:p w14:paraId="60877E1E" w14:textId="58664382" w:rsidR="00283E17" w:rsidRDefault="00283E17" w:rsidP="000C3841">
            <w:pPr>
              <w:pStyle w:val="TableBodyTextsmall"/>
              <w:pageBreakBefore/>
              <w:numPr>
                <w:ilvl w:val="0"/>
                <w:numId w:val="22"/>
              </w:numPr>
              <w:suppressLineNumbers/>
              <w:suppressAutoHyphens/>
            </w:pPr>
            <w:r w:rsidRPr="009C6FA3">
              <w:t>Polymer modified binder</w:t>
            </w:r>
            <w:r w:rsidR="00B87FDD">
              <w:t>.</w:t>
            </w:r>
          </w:p>
          <w:p w14:paraId="49D9FEB2" w14:textId="77777777" w:rsidR="00283E17" w:rsidRDefault="00283E17" w:rsidP="000C3841">
            <w:pPr>
              <w:pStyle w:val="TableBodyTextsmall"/>
              <w:pageBreakBefore/>
              <w:numPr>
                <w:ilvl w:val="0"/>
                <w:numId w:val="22"/>
              </w:numPr>
              <w:suppressLineNumbers/>
              <w:suppressAutoHyphens/>
            </w:pPr>
            <w:r w:rsidRPr="009C6FA3">
              <w:t>Crumb rubber for trafficked seals, where supply is assured.</w:t>
            </w:r>
          </w:p>
          <w:p w14:paraId="12FA7287" w14:textId="77777777" w:rsidR="00283E17" w:rsidRDefault="00283E17" w:rsidP="000C3841">
            <w:pPr>
              <w:pStyle w:val="TableBodyTextsmall"/>
              <w:pageBreakBefore/>
              <w:numPr>
                <w:ilvl w:val="0"/>
                <w:numId w:val="22"/>
              </w:numPr>
              <w:suppressLineNumbers/>
              <w:suppressAutoHyphens/>
            </w:pPr>
            <w:r w:rsidRPr="009C6FA3">
              <w:t>Use of cutter in cool weather.</w:t>
            </w:r>
          </w:p>
          <w:p w14:paraId="5420B87E" w14:textId="6638B4C1" w:rsidR="00283E17" w:rsidRPr="009C6FA3" w:rsidRDefault="00283E17" w:rsidP="000C3841">
            <w:pPr>
              <w:pStyle w:val="TableBodyTextsmall"/>
              <w:pageBreakBefore/>
              <w:numPr>
                <w:ilvl w:val="0"/>
                <w:numId w:val="22"/>
              </w:numPr>
              <w:suppressLineNumbers/>
              <w:suppressAutoHyphens/>
            </w:pPr>
            <w:r w:rsidRPr="009C6FA3">
              <w:t>Use of AMC0 or AMC00 primes</w:t>
            </w:r>
            <w:r w:rsidR="00B87FDD">
              <w:t>.</w:t>
            </w:r>
          </w:p>
        </w:tc>
        <w:tc>
          <w:tcPr>
            <w:tcW w:w="3827" w:type="dxa"/>
            <w:vAlign w:val="top"/>
          </w:tcPr>
          <w:p w14:paraId="0652A2E7" w14:textId="287B4AD9" w:rsidR="00283E17" w:rsidRPr="009C6FA3" w:rsidRDefault="00283E17" w:rsidP="000C3841">
            <w:pPr>
              <w:pStyle w:val="TableBodyTextsmall"/>
              <w:pageBreakBefore/>
              <w:numPr>
                <w:ilvl w:val="0"/>
                <w:numId w:val="22"/>
              </w:numPr>
              <w:suppressLineNumbers/>
              <w:suppressAutoHyphens/>
            </w:pPr>
            <w:r w:rsidRPr="009C6FA3">
              <w:t xml:space="preserve">Refer to MRTS11 </w:t>
            </w:r>
            <w:r w:rsidRPr="00B87FDD">
              <w:rPr>
                <w:rStyle w:val="BodyTextitalic"/>
              </w:rPr>
              <w:t>Sprayed Bituminous Treatments (Excluding Emulsion)</w:t>
            </w:r>
            <w:r w:rsidRPr="009C6FA3">
              <w:t xml:space="preserve"> and MRTS12 </w:t>
            </w:r>
            <w:r w:rsidRPr="00B87FDD">
              <w:rPr>
                <w:rStyle w:val="BodyTextitalic"/>
              </w:rPr>
              <w:t>Sprayed Bituminous Emulsion Surfacing</w:t>
            </w:r>
            <w:r w:rsidR="00B87FDD">
              <w:rPr>
                <w:rStyle w:val="BodyTextitalic"/>
              </w:rPr>
              <w:t>.</w:t>
            </w:r>
          </w:p>
        </w:tc>
        <w:tc>
          <w:tcPr>
            <w:tcW w:w="2657" w:type="dxa"/>
            <w:vAlign w:val="top"/>
          </w:tcPr>
          <w:p w14:paraId="2B402553" w14:textId="2719A31A" w:rsidR="00283E17" w:rsidRPr="009C6FA3" w:rsidRDefault="00283E17" w:rsidP="000C3841">
            <w:pPr>
              <w:pStyle w:val="TableBodyTextsmall"/>
              <w:pageBreakBefore/>
              <w:numPr>
                <w:ilvl w:val="0"/>
                <w:numId w:val="22"/>
              </w:numPr>
              <w:suppressLineNumbers/>
              <w:suppressAutoHyphens/>
            </w:pPr>
            <w:r w:rsidRPr="009C6FA3">
              <w:t>Amount of bitumen emulsion seals (m</w:t>
            </w:r>
            <w:r w:rsidR="00B87FDD">
              <w:t>²</w:t>
            </w:r>
            <w:r w:rsidRPr="009C6FA3">
              <w:t>).</w:t>
            </w:r>
          </w:p>
        </w:tc>
      </w:tr>
      <w:tr w:rsidR="009458EC" w:rsidRPr="009C6FA3" w14:paraId="67D95C44" w14:textId="77777777" w:rsidTr="00A70D5F">
        <w:tc>
          <w:tcPr>
            <w:tcW w:w="562" w:type="dxa"/>
            <w:vAlign w:val="top"/>
          </w:tcPr>
          <w:p w14:paraId="5C382694" w14:textId="77777777" w:rsidR="00283E17" w:rsidRPr="009C6FA3" w:rsidRDefault="00283E17" w:rsidP="000C3841">
            <w:pPr>
              <w:pStyle w:val="TableBodyTextsmall"/>
              <w:pageBreakBefore/>
              <w:suppressLineNumbers/>
              <w:suppressAutoHyphens/>
              <w:jc w:val="center"/>
            </w:pPr>
            <w:r w:rsidRPr="009C6FA3">
              <w:t>18</w:t>
            </w:r>
          </w:p>
        </w:tc>
        <w:tc>
          <w:tcPr>
            <w:tcW w:w="2127" w:type="dxa"/>
            <w:vAlign w:val="top"/>
          </w:tcPr>
          <w:p w14:paraId="712CD228" w14:textId="77777777" w:rsidR="00283E17" w:rsidRPr="009C6FA3" w:rsidRDefault="00283E17" w:rsidP="000C3841">
            <w:pPr>
              <w:pStyle w:val="TableBodyTextsmall"/>
              <w:pageBreakBefore/>
              <w:suppressLineNumbers/>
              <w:suppressAutoHyphens/>
            </w:pPr>
            <w:r w:rsidRPr="009C6FA3">
              <w:t>Stabilised Pavements</w:t>
            </w:r>
          </w:p>
        </w:tc>
        <w:tc>
          <w:tcPr>
            <w:tcW w:w="4819" w:type="dxa"/>
            <w:vAlign w:val="top"/>
          </w:tcPr>
          <w:p w14:paraId="166310B1" w14:textId="77777777" w:rsidR="00283E17" w:rsidRDefault="00283E17" w:rsidP="000C3841">
            <w:pPr>
              <w:pStyle w:val="TableBodyTextsmall"/>
              <w:pageBreakBefore/>
              <w:numPr>
                <w:ilvl w:val="0"/>
                <w:numId w:val="22"/>
              </w:numPr>
              <w:suppressLineNumbers/>
              <w:suppressAutoHyphens/>
            </w:pPr>
            <w:r w:rsidRPr="009C6FA3">
              <w:t>Granular materials – sourced from quarries.</w:t>
            </w:r>
          </w:p>
          <w:p w14:paraId="2E813C29" w14:textId="1CF32E8A" w:rsidR="00283E17" w:rsidRDefault="00283E17" w:rsidP="000C3841">
            <w:pPr>
              <w:pStyle w:val="TableBodyTextsmall"/>
              <w:pageBreakBefore/>
              <w:numPr>
                <w:ilvl w:val="0"/>
                <w:numId w:val="22"/>
              </w:numPr>
              <w:suppressLineNumbers/>
              <w:suppressAutoHyphens/>
            </w:pPr>
            <w:r w:rsidRPr="009C6FA3">
              <w:t>Cement</w:t>
            </w:r>
            <w:r w:rsidR="00B87FDD">
              <w:t>:</w:t>
            </w:r>
          </w:p>
          <w:p w14:paraId="3A2329EA" w14:textId="5DBA40AE" w:rsidR="00283E17" w:rsidRDefault="00283E17" w:rsidP="00B87FDD">
            <w:pPr>
              <w:pStyle w:val="TableBodyTextsmall"/>
              <w:pageBreakBefore/>
              <w:numPr>
                <w:ilvl w:val="1"/>
                <w:numId w:val="22"/>
              </w:numPr>
              <w:suppressLineNumbers/>
              <w:suppressAutoHyphens/>
            </w:pPr>
            <w:r w:rsidRPr="009C6FA3">
              <w:t>Use of 75% Cement/25% Fly ash in SEQ</w:t>
            </w:r>
            <w:r w:rsidR="00B87FDD">
              <w:t>.</w:t>
            </w:r>
          </w:p>
          <w:p w14:paraId="7FB56830" w14:textId="4D503AC3" w:rsidR="00283E17" w:rsidRDefault="00283E17" w:rsidP="00B87FDD">
            <w:pPr>
              <w:pStyle w:val="TableBodyTextsmall"/>
              <w:pageBreakBefore/>
              <w:numPr>
                <w:ilvl w:val="1"/>
                <w:numId w:val="22"/>
              </w:numPr>
              <w:suppressLineNumbers/>
              <w:suppressAutoHyphens/>
            </w:pPr>
            <w:r w:rsidRPr="009C6FA3">
              <w:t>Use of 60% slag/40% cement in SEQ</w:t>
            </w:r>
            <w:r w:rsidR="00B87FDD">
              <w:t>.</w:t>
            </w:r>
          </w:p>
          <w:p w14:paraId="5F8732EE" w14:textId="19EB25BB" w:rsidR="00283E17" w:rsidRPr="009C6FA3" w:rsidRDefault="00283E17" w:rsidP="00B87FDD">
            <w:pPr>
              <w:pStyle w:val="TableBodyTextsmall"/>
              <w:pageBreakBefore/>
              <w:numPr>
                <w:ilvl w:val="1"/>
                <w:numId w:val="22"/>
              </w:numPr>
              <w:suppressLineNumbers/>
              <w:suppressAutoHyphens/>
            </w:pPr>
            <w:r w:rsidRPr="009C6FA3">
              <w:t>Use of 70% Cement/30% fly ash outside of SEQ</w:t>
            </w:r>
            <w:r w:rsidR="00B87FDD">
              <w:t>.</w:t>
            </w:r>
          </w:p>
        </w:tc>
        <w:tc>
          <w:tcPr>
            <w:tcW w:w="3827" w:type="dxa"/>
            <w:vAlign w:val="top"/>
          </w:tcPr>
          <w:p w14:paraId="60B9AB9A" w14:textId="6D133712" w:rsidR="00283E17" w:rsidRPr="009C6FA3" w:rsidRDefault="00283E17" w:rsidP="000C3841">
            <w:pPr>
              <w:pStyle w:val="TableBodyTextsmall"/>
              <w:pageBreakBefore/>
              <w:numPr>
                <w:ilvl w:val="0"/>
                <w:numId w:val="22"/>
              </w:numPr>
              <w:suppressLineNumbers/>
              <w:suppressAutoHyphens/>
            </w:pPr>
            <w:r w:rsidRPr="009C6FA3">
              <w:t xml:space="preserve">MRTS07B </w:t>
            </w:r>
            <w:r w:rsidRPr="00B87FDD">
              <w:rPr>
                <w:rStyle w:val="BodyTextitalic"/>
              </w:rPr>
              <w:t>Insitu Stabilised Pavement</w:t>
            </w:r>
            <w:r w:rsidR="00B87FDD">
              <w:t>.</w:t>
            </w:r>
          </w:p>
        </w:tc>
        <w:tc>
          <w:tcPr>
            <w:tcW w:w="2657" w:type="dxa"/>
            <w:vAlign w:val="top"/>
          </w:tcPr>
          <w:p w14:paraId="4DF9164D" w14:textId="3A3C3CCD" w:rsidR="00283E17" w:rsidRPr="009C6FA3" w:rsidRDefault="00283E17" w:rsidP="000C3841">
            <w:pPr>
              <w:pStyle w:val="TableBodyTextsmall"/>
              <w:pageBreakBefore/>
              <w:numPr>
                <w:ilvl w:val="0"/>
                <w:numId w:val="22"/>
              </w:numPr>
              <w:suppressLineNumbers/>
              <w:suppressAutoHyphens/>
            </w:pPr>
            <w:r w:rsidRPr="009C6FA3">
              <w:t>Amount of stabilised pavement used for entire project (t).</w:t>
            </w:r>
          </w:p>
        </w:tc>
      </w:tr>
      <w:tr w:rsidR="009458EC" w:rsidRPr="009C6FA3" w14:paraId="2FDCAB46" w14:textId="77777777" w:rsidTr="00A70D5F">
        <w:tc>
          <w:tcPr>
            <w:tcW w:w="562" w:type="dxa"/>
            <w:vAlign w:val="top"/>
          </w:tcPr>
          <w:p w14:paraId="5F9C98BB" w14:textId="77777777" w:rsidR="00283E17" w:rsidRPr="009C6FA3" w:rsidRDefault="00283E17" w:rsidP="000C3841">
            <w:pPr>
              <w:pStyle w:val="TableBodyTextsmall"/>
              <w:pageBreakBefore/>
              <w:suppressLineNumbers/>
              <w:suppressAutoHyphens/>
              <w:jc w:val="center"/>
            </w:pPr>
            <w:r w:rsidRPr="009C6FA3">
              <w:t>19</w:t>
            </w:r>
          </w:p>
        </w:tc>
        <w:tc>
          <w:tcPr>
            <w:tcW w:w="2127" w:type="dxa"/>
            <w:vAlign w:val="top"/>
          </w:tcPr>
          <w:p w14:paraId="159C23EA" w14:textId="77777777" w:rsidR="00283E17" w:rsidRPr="009C6FA3" w:rsidRDefault="00283E17" w:rsidP="000C3841">
            <w:pPr>
              <w:pStyle w:val="TableBodyTextsmall"/>
              <w:pageBreakBefore/>
              <w:suppressLineNumbers/>
              <w:suppressAutoHyphens/>
            </w:pPr>
            <w:r w:rsidRPr="009C6FA3">
              <w:t>Foamed Bitumen</w:t>
            </w:r>
          </w:p>
        </w:tc>
        <w:tc>
          <w:tcPr>
            <w:tcW w:w="4819" w:type="dxa"/>
            <w:vAlign w:val="top"/>
          </w:tcPr>
          <w:p w14:paraId="1C4E967F" w14:textId="056F7574" w:rsidR="00283E17" w:rsidRDefault="00283E17" w:rsidP="000C3841">
            <w:pPr>
              <w:pStyle w:val="TableBodyTextsmall"/>
              <w:pageBreakBefore/>
              <w:numPr>
                <w:ilvl w:val="0"/>
                <w:numId w:val="22"/>
              </w:numPr>
              <w:suppressLineNumbers/>
              <w:suppressAutoHyphens/>
            </w:pPr>
            <w:r w:rsidRPr="009C6FA3">
              <w:t>Bitumen</w:t>
            </w:r>
            <w:r w:rsidR="00B87FDD">
              <w:t>:</w:t>
            </w:r>
          </w:p>
          <w:p w14:paraId="317E5122" w14:textId="1FF99233" w:rsidR="00283E17" w:rsidRDefault="00283E17" w:rsidP="00B87FDD">
            <w:pPr>
              <w:pStyle w:val="TableBodyTextsmall"/>
              <w:pageBreakBefore/>
              <w:numPr>
                <w:ilvl w:val="1"/>
                <w:numId w:val="22"/>
              </w:numPr>
              <w:suppressLineNumbers/>
              <w:suppressAutoHyphens/>
            </w:pPr>
            <w:r w:rsidRPr="009C6FA3">
              <w:t>Use of C170 bitumen</w:t>
            </w:r>
            <w:r w:rsidR="00B87FDD">
              <w:t>.</w:t>
            </w:r>
          </w:p>
          <w:p w14:paraId="14984645" w14:textId="446A64B3" w:rsidR="00283E17" w:rsidRDefault="00283E17" w:rsidP="000C3841">
            <w:pPr>
              <w:pStyle w:val="TableBodyTextsmall"/>
              <w:pageBreakBefore/>
              <w:numPr>
                <w:ilvl w:val="0"/>
                <w:numId w:val="22"/>
              </w:numPr>
              <w:suppressLineNumbers/>
              <w:suppressAutoHyphens/>
            </w:pPr>
            <w:r w:rsidRPr="009C6FA3">
              <w:t>Granular materials</w:t>
            </w:r>
            <w:r w:rsidR="00B87FDD">
              <w:t>:</w:t>
            </w:r>
          </w:p>
          <w:p w14:paraId="4E2A7E58" w14:textId="40A60D61" w:rsidR="00283E17" w:rsidRDefault="00283E17" w:rsidP="00B87FDD">
            <w:pPr>
              <w:pStyle w:val="TableBodyTextsmall"/>
              <w:pageBreakBefore/>
              <w:numPr>
                <w:ilvl w:val="1"/>
                <w:numId w:val="22"/>
              </w:numPr>
              <w:suppressLineNumbers/>
              <w:suppressAutoHyphens/>
            </w:pPr>
            <w:r w:rsidRPr="009C6FA3">
              <w:t>Sourced from quarries</w:t>
            </w:r>
            <w:r w:rsidR="00B87FDD">
              <w:t>.</w:t>
            </w:r>
          </w:p>
          <w:p w14:paraId="230EB84A" w14:textId="3D5C20B9" w:rsidR="00283E17" w:rsidRDefault="00283E17" w:rsidP="000C3841">
            <w:pPr>
              <w:pStyle w:val="TableBodyTextsmall"/>
              <w:pageBreakBefore/>
              <w:numPr>
                <w:ilvl w:val="0"/>
                <w:numId w:val="22"/>
              </w:numPr>
              <w:suppressLineNumbers/>
              <w:suppressAutoHyphens/>
            </w:pPr>
            <w:r w:rsidRPr="009C6FA3">
              <w:t>Secondary stabilising agents</w:t>
            </w:r>
            <w:r w:rsidR="00B87FDD">
              <w:t>:</w:t>
            </w:r>
          </w:p>
          <w:p w14:paraId="221A83A7" w14:textId="126034EC" w:rsidR="00283E17" w:rsidRPr="009C6FA3" w:rsidRDefault="00283E17" w:rsidP="00B87FDD">
            <w:pPr>
              <w:pStyle w:val="TableBodyTextsmall"/>
              <w:pageBreakBefore/>
              <w:numPr>
                <w:ilvl w:val="1"/>
                <w:numId w:val="22"/>
              </w:numPr>
              <w:suppressLineNumbers/>
              <w:suppressAutoHyphens/>
            </w:pPr>
            <w:r w:rsidRPr="009C6FA3">
              <w:t>Hydrated lime</w:t>
            </w:r>
            <w:r w:rsidR="00B87FDD">
              <w:t>.</w:t>
            </w:r>
          </w:p>
        </w:tc>
        <w:tc>
          <w:tcPr>
            <w:tcW w:w="3827" w:type="dxa"/>
            <w:vAlign w:val="top"/>
          </w:tcPr>
          <w:p w14:paraId="6E39679F" w14:textId="2701A6F9" w:rsidR="00283E17" w:rsidRPr="009C6FA3" w:rsidRDefault="00283E17" w:rsidP="000C3841">
            <w:pPr>
              <w:pStyle w:val="TableBodyTextsmall"/>
              <w:pageBreakBefore/>
              <w:numPr>
                <w:ilvl w:val="0"/>
                <w:numId w:val="22"/>
              </w:numPr>
              <w:suppressLineNumbers/>
              <w:suppressAutoHyphens/>
            </w:pPr>
            <w:r w:rsidRPr="009C6FA3">
              <w:t xml:space="preserve">MRTS09 </w:t>
            </w:r>
            <w:r w:rsidRPr="00B87FDD">
              <w:rPr>
                <w:rStyle w:val="BodyTextitalic"/>
              </w:rPr>
              <w:t>Plant-Mixed Foamed Bitumen Stabilised Pavements</w:t>
            </w:r>
            <w:r w:rsidR="00B87FDD">
              <w:rPr>
                <w:rStyle w:val="BodyTextitalic"/>
              </w:rPr>
              <w:t>.</w:t>
            </w:r>
          </w:p>
        </w:tc>
        <w:tc>
          <w:tcPr>
            <w:tcW w:w="2657" w:type="dxa"/>
            <w:vAlign w:val="top"/>
          </w:tcPr>
          <w:p w14:paraId="2B492351" w14:textId="61FC7971" w:rsidR="00283E17" w:rsidRPr="009C6FA3" w:rsidRDefault="00283E17" w:rsidP="000C3841">
            <w:pPr>
              <w:pStyle w:val="TableBodyTextsmall"/>
              <w:pageBreakBefore/>
              <w:numPr>
                <w:ilvl w:val="0"/>
                <w:numId w:val="22"/>
              </w:numPr>
              <w:suppressLineNumbers/>
              <w:suppressAutoHyphens/>
            </w:pPr>
            <w:r w:rsidRPr="009C6FA3">
              <w:t>Amount of foamed bitumen used for entire project (t).</w:t>
            </w:r>
          </w:p>
        </w:tc>
      </w:tr>
      <w:tr w:rsidR="009458EC" w:rsidRPr="009C6FA3" w14:paraId="3D0B3F68" w14:textId="77777777" w:rsidTr="00A70D5F">
        <w:tc>
          <w:tcPr>
            <w:tcW w:w="562" w:type="dxa"/>
            <w:vAlign w:val="top"/>
          </w:tcPr>
          <w:p w14:paraId="25FE4216" w14:textId="77777777" w:rsidR="00F05366" w:rsidRPr="009C6FA3" w:rsidRDefault="00F05366" w:rsidP="000C3841">
            <w:pPr>
              <w:pStyle w:val="TableBodyTextsmall"/>
              <w:pageBreakBefore/>
              <w:suppressLineNumbers/>
              <w:suppressAutoHyphens/>
              <w:jc w:val="center"/>
            </w:pPr>
            <w:r w:rsidRPr="009C6FA3">
              <w:lastRenderedPageBreak/>
              <w:t>20</w:t>
            </w:r>
          </w:p>
        </w:tc>
        <w:tc>
          <w:tcPr>
            <w:tcW w:w="2127" w:type="dxa"/>
            <w:vAlign w:val="top"/>
          </w:tcPr>
          <w:p w14:paraId="263A1BF0" w14:textId="77777777" w:rsidR="00F05366" w:rsidRPr="009C6FA3" w:rsidRDefault="00F05366" w:rsidP="000C3841">
            <w:pPr>
              <w:pStyle w:val="TableBodyTextsmall"/>
              <w:pageBreakBefore/>
              <w:suppressLineNumbers/>
              <w:suppressAutoHyphens/>
            </w:pPr>
            <w:r w:rsidRPr="009C6FA3">
              <w:t>Cement and concrete</w:t>
            </w:r>
          </w:p>
        </w:tc>
        <w:tc>
          <w:tcPr>
            <w:tcW w:w="4819" w:type="dxa"/>
            <w:vAlign w:val="top"/>
          </w:tcPr>
          <w:p w14:paraId="2B2B8884" w14:textId="77777777" w:rsidR="00F05366" w:rsidRDefault="00F05366" w:rsidP="000C3841">
            <w:pPr>
              <w:pStyle w:val="TableBodyTextsmall"/>
              <w:pageBreakBefore/>
              <w:numPr>
                <w:ilvl w:val="0"/>
                <w:numId w:val="22"/>
              </w:numPr>
              <w:suppressLineNumbers/>
              <w:suppressAutoHyphens/>
            </w:pPr>
            <w:r w:rsidRPr="009C6FA3">
              <w:t>All concrete use will be in accordance with relevant Transport and Main Roads Technical Specifications.</w:t>
            </w:r>
          </w:p>
          <w:p w14:paraId="607250D8" w14:textId="77777777" w:rsidR="00F05366" w:rsidRDefault="00F05366" w:rsidP="000C3841">
            <w:pPr>
              <w:pStyle w:val="TableBodyTextsmall"/>
              <w:pageBreakBefore/>
              <w:numPr>
                <w:ilvl w:val="0"/>
                <w:numId w:val="22"/>
              </w:numPr>
              <w:suppressLineNumbers/>
              <w:suppressAutoHyphens/>
            </w:pPr>
            <w:r w:rsidRPr="009C6FA3">
              <w:t>All ready mix and precast concrete contain no recycled aggregate.</w:t>
            </w:r>
          </w:p>
          <w:p w14:paraId="107CE680" w14:textId="77777777" w:rsidR="00F05366" w:rsidRDefault="00F05366" w:rsidP="000C3841">
            <w:pPr>
              <w:pStyle w:val="TableBodyTextsmall"/>
              <w:pageBreakBefore/>
              <w:numPr>
                <w:ilvl w:val="0"/>
                <w:numId w:val="22"/>
              </w:numPr>
              <w:suppressLineNumbers/>
              <w:suppressAutoHyphens/>
            </w:pPr>
            <w:r w:rsidRPr="009C6FA3">
              <w:t>All ready mix and precast concrete contain minimum cement replacement of 25% fly ash only.</w:t>
            </w:r>
          </w:p>
          <w:p w14:paraId="745B75D1" w14:textId="0FDB01CD" w:rsidR="00F05366" w:rsidRDefault="00F05366" w:rsidP="000C3841">
            <w:pPr>
              <w:pStyle w:val="TableBodyTextsmall"/>
              <w:pageBreakBefore/>
              <w:numPr>
                <w:ilvl w:val="0"/>
                <w:numId w:val="22"/>
              </w:numPr>
              <w:suppressLineNumbers/>
              <w:suppressAutoHyphens/>
            </w:pPr>
            <w:r w:rsidRPr="009C6FA3">
              <w:t>Use of concrete pavements in bus pavements (Translink bus stops and busways)</w:t>
            </w:r>
            <w:r w:rsidR="00B87FDD">
              <w:t>.</w:t>
            </w:r>
          </w:p>
          <w:p w14:paraId="70F77196" w14:textId="02D0B510" w:rsidR="00F05366" w:rsidRDefault="00F05366" w:rsidP="000C3841">
            <w:pPr>
              <w:pStyle w:val="TableBodyTextsmall"/>
              <w:pageBreakBefore/>
              <w:numPr>
                <w:ilvl w:val="0"/>
                <w:numId w:val="22"/>
              </w:numPr>
              <w:suppressLineNumbers/>
              <w:suppressAutoHyphens/>
            </w:pPr>
            <w:r w:rsidRPr="009C6FA3">
              <w:t>Use of supplementary cementitious materials</w:t>
            </w:r>
            <w:r w:rsidR="00955C51">
              <w:t>:</w:t>
            </w:r>
          </w:p>
          <w:p w14:paraId="56DDA4FA" w14:textId="5FE0D490" w:rsidR="00F05366" w:rsidRDefault="00F05366" w:rsidP="00955C51">
            <w:pPr>
              <w:pStyle w:val="TableBodyTextsmall"/>
              <w:pageBreakBefore/>
              <w:numPr>
                <w:ilvl w:val="1"/>
                <w:numId w:val="22"/>
              </w:numPr>
              <w:suppressLineNumbers/>
              <w:suppressAutoHyphens/>
            </w:pPr>
            <w:r w:rsidRPr="009C6FA3">
              <w:t>25% fly ash in concrete bases</w:t>
            </w:r>
            <w:r w:rsidR="00B87FDD">
              <w:t>.</w:t>
            </w:r>
          </w:p>
          <w:p w14:paraId="1E4E86C7" w14:textId="4F476FE7" w:rsidR="00F05366" w:rsidRPr="009C6FA3" w:rsidRDefault="00F05366" w:rsidP="00955C51">
            <w:pPr>
              <w:pStyle w:val="TableBodyTextsmall"/>
              <w:pageBreakBefore/>
              <w:numPr>
                <w:ilvl w:val="1"/>
                <w:numId w:val="22"/>
              </w:numPr>
              <w:suppressLineNumbers/>
              <w:suppressAutoHyphens/>
            </w:pPr>
            <w:r w:rsidRPr="009C6FA3">
              <w:t>40% fly ash in lean mix concrete sub base</w:t>
            </w:r>
            <w:r w:rsidR="00B87FDD">
              <w:t>.</w:t>
            </w:r>
          </w:p>
        </w:tc>
        <w:tc>
          <w:tcPr>
            <w:tcW w:w="3827" w:type="dxa"/>
            <w:vAlign w:val="top"/>
          </w:tcPr>
          <w:p w14:paraId="6030BB0C" w14:textId="77777777" w:rsidR="00F05366" w:rsidRDefault="00F05366" w:rsidP="000C3841">
            <w:pPr>
              <w:pStyle w:val="TableBodyTextsmall"/>
              <w:pageBreakBefore/>
              <w:numPr>
                <w:ilvl w:val="0"/>
                <w:numId w:val="22"/>
              </w:numPr>
              <w:suppressLineNumbers/>
              <w:suppressAutoHyphens/>
            </w:pPr>
            <w:r w:rsidRPr="009C6FA3">
              <w:t>Consultation with structural and civil engineers.</w:t>
            </w:r>
          </w:p>
          <w:p w14:paraId="3B444E86" w14:textId="77777777" w:rsidR="00F05366" w:rsidRDefault="00F05366" w:rsidP="000C3841">
            <w:pPr>
              <w:pStyle w:val="TableBodyTextsmall"/>
              <w:pageBreakBefore/>
              <w:numPr>
                <w:ilvl w:val="0"/>
                <w:numId w:val="22"/>
              </w:numPr>
              <w:suppressLineNumbers/>
              <w:suppressAutoHyphens/>
            </w:pPr>
            <w:r w:rsidRPr="009C6FA3">
              <w:t>Transport and Main Roads standard specifications vary depending on requirements, for example, MRTS24, 25, 26, 39, 40, 65, 70.</w:t>
            </w:r>
          </w:p>
          <w:p w14:paraId="7FDB70F1" w14:textId="77777777" w:rsidR="00F05366" w:rsidRDefault="00F05366" w:rsidP="000C3841">
            <w:pPr>
              <w:pStyle w:val="TableBodyTextsmall"/>
              <w:pageBreakBefore/>
              <w:numPr>
                <w:ilvl w:val="0"/>
                <w:numId w:val="22"/>
              </w:numPr>
              <w:suppressLineNumbers/>
              <w:suppressAutoHyphens/>
            </w:pPr>
            <w:r w:rsidRPr="009C6FA3">
              <w:t xml:space="preserve">MRTS70 </w:t>
            </w:r>
            <w:r w:rsidRPr="0013313D">
              <w:rPr>
                <w:rStyle w:val="BodyTextitalic"/>
              </w:rPr>
              <w:t>Concrete</w:t>
            </w:r>
            <w:r w:rsidRPr="009C6FA3">
              <w:t xml:space="preserve"> states a minimum 25% replacement of cementitious material with </w:t>
            </w:r>
            <w:proofErr w:type="spellStart"/>
            <w:r w:rsidRPr="009C6FA3">
              <w:t>flyash</w:t>
            </w:r>
            <w:proofErr w:type="spellEnd"/>
            <w:r w:rsidRPr="009C6FA3">
              <w:t xml:space="preserve"> currently considered viable due to inherent variability of such materials.</w:t>
            </w:r>
          </w:p>
          <w:p w14:paraId="459549CC" w14:textId="2088D207" w:rsidR="00F05366" w:rsidRPr="009C6FA3" w:rsidRDefault="00F05366" w:rsidP="000C3841">
            <w:pPr>
              <w:pStyle w:val="TableBodyTextsmall"/>
              <w:pageBreakBefore/>
              <w:numPr>
                <w:ilvl w:val="0"/>
                <w:numId w:val="22"/>
              </w:numPr>
              <w:suppressLineNumbers/>
              <w:suppressAutoHyphens/>
            </w:pPr>
            <w:r w:rsidRPr="009C6FA3">
              <w:t>Use of synthetic or recycled concrete aggregates is not BAU.</w:t>
            </w:r>
          </w:p>
        </w:tc>
        <w:tc>
          <w:tcPr>
            <w:tcW w:w="2657" w:type="dxa"/>
            <w:vAlign w:val="top"/>
          </w:tcPr>
          <w:p w14:paraId="0B3CF838" w14:textId="653CE44C" w:rsidR="00F05366" w:rsidRPr="009C6FA3" w:rsidRDefault="00F05366" w:rsidP="000C3841">
            <w:pPr>
              <w:pStyle w:val="TableBodyTextsmall"/>
              <w:pageBreakBefore/>
              <w:numPr>
                <w:ilvl w:val="0"/>
                <w:numId w:val="22"/>
              </w:numPr>
              <w:suppressLineNumbers/>
              <w:suppressAutoHyphens/>
            </w:pPr>
            <w:r w:rsidRPr="009C6FA3">
              <w:t>Amount of concrete used for entire project (all types) (t and/or m³).</w:t>
            </w:r>
          </w:p>
        </w:tc>
      </w:tr>
      <w:tr w:rsidR="009458EC" w:rsidRPr="009C6FA3" w14:paraId="2302E08D" w14:textId="77777777" w:rsidTr="00A70D5F">
        <w:tc>
          <w:tcPr>
            <w:tcW w:w="562" w:type="dxa"/>
            <w:vAlign w:val="top"/>
          </w:tcPr>
          <w:p w14:paraId="46ED88D6" w14:textId="77777777" w:rsidR="00F05366" w:rsidRPr="009C6FA3" w:rsidRDefault="00F05366" w:rsidP="000C3841">
            <w:pPr>
              <w:pStyle w:val="TableBodyTextsmall"/>
              <w:pageBreakBefore/>
              <w:suppressLineNumbers/>
              <w:suppressAutoHyphens/>
              <w:jc w:val="center"/>
            </w:pPr>
            <w:r w:rsidRPr="009C6FA3">
              <w:t>21</w:t>
            </w:r>
          </w:p>
        </w:tc>
        <w:tc>
          <w:tcPr>
            <w:tcW w:w="2127" w:type="dxa"/>
            <w:vAlign w:val="top"/>
          </w:tcPr>
          <w:p w14:paraId="21A7609F" w14:textId="77777777" w:rsidR="00F05366" w:rsidRPr="009C6FA3" w:rsidRDefault="00F05366" w:rsidP="000C3841">
            <w:pPr>
              <w:pStyle w:val="TableBodyTextsmall"/>
              <w:pageBreakBefore/>
              <w:suppressLineNumbers/>
              <w:suppressAutoHyphens/>
            </w:pPr>
            <w:r w:rsidRPr="009C6FA3">
              <w:t>Steel</w:t>
            </w:r>
          </w:p>
        </w:tc>
        <w:tc>
          <w:tcPr>
            <w:tcW w:w="4819" w:type="dxa"/>
            <w:vAlign w:val="top"/>
          </w:tcPr>
          <w:p w14:paraId="724CA9AF" w14:textId="77777777" w:rsidR="00F05366" w:rsidRDefault="00F05366" w:rsidP="000C3841">
            <w:pPr>
              <w:pStyle w:val="TableBodyTextsmall"/>
              <w:pageBreakBefore/>
              <w:numPr>
                <w:ilvl w:val="0"/>
                <w:numId w:val="22"/>
              </w:numPr>
              <w:suppressLineNumbers/>
              <w:suppressAutoHyphens/>
            </w:pPr>
            <w:r w:rsidRPr="009C6FA3">
              <w:t>All reinforced and structural steel used is new (virgin) for all steel works and in accordance with relevant AS/NZS.</w:t>
            </w:r>
          </w:p>
          <w:p w14:paraId="7F8A36F0" w14:textId="77777777" w:rsidR="00F05366" w:rsidRDefault="00F05366" w:rsidP="000C3841">
            <w:pPr>
              <w:pStyle w:val="TableBodyTextsmall"/>
              <w:pageBreakBefore/>
              <w:numPr>
                <w:ilvl w:val="0"/>
                <w:numId w:val="22"/>
              </w:numPr>
              <w:suppressLineNumbers/>
              <w:suppressAutoHyphens/>
            </w:pPr>
            <w:r w:rsidRPr="009C6FA3">
              <w:t>0% recycled steel is considered BAU.</w:t>
            </w:r>
          </w:p>
          <w:p w14:paraId="2D32764D" w14:textId="746A83EE" w:rsidR="00F05366" w:rsidRPr="009C6FA3" w:rsidRDefault="00F05366" w:rsidP="000C3841">
            <w:pPr>
              <w:pStyle w:val="TableBodyTextsmall"/>
              <w:pageBreakBefore/>
              <w:numPr>
                <w:ilvl w:val="0"/>
                <w:numId w:val="22"/>
              </w:numPr>
              <w:suppressLineNumbers/>
              <w:suppressAutoHyphens/>
            </w:pPr>
            <w:r w:rsidRPr="009C6FA3">
              <w:t>Steel used for rail and pipes is in accordance with relevant Australian Standards, Transport and Main Roads Technical Specifications. Additional standards from other local jurisdictions may apply for specialised applications such as cane rail.</w:t>
            </w:r>
          </w:p>
        </w:tc>
        <w:tc>
          <w:tcPr>
            <w:tcW w:w="3827" w:type="dxa"/>
            <w:vAlign w:val="top"/>
          </w:tcPr>
          <w:p w14:paraId="76240282" w14:textId="77777777" w:rsidR="00F05366" w:rsidRDefault="00F05366" w:rsidP="000C3841">
            <w:pPr>
              <w:pStyle w:val="TableBodyTextsmall"/>
              <w:pageBreakBefore/>
              <w:numPr>
                <w:ilvl w:val="0"/>
                <w:numId w:val="22"/>
              </w:numPr>
              <w:suppressLineNumbers/>
              <w:suppressAutoHyphens/>
            </w:pPr>
            <w:r w:rsidRPr="009C6FA3">
              <w:t>Transport and Main Roads requirements vary based on where the steel will be used. Technical Specifications for Steel Piles (MRTS64, MRTS66), Reinforcing Steel (MRTS71, MRTS71A), Steel Girders (MRTS76), Fabrication of Structural Steelwork (MRTS78).</w:t>
            </w:r>
          </w:p>
          <w:p w14:paraId="636FAB4C" w14:textId="77777777" w:rsidR="00F05366" w:rsidRDefault="00F05366" w:rsidP="000C3841">
            <w:pPr>
              <w:pStyle w:val="TableBodyTextsmall"/>
              <w:pageBreakBefore/>
              <w:numPr>
                <w:ilvl w:val="0"/>
                <w:numId w:val="22"/>
              </w:numPr>
              <w:suppressLineNumbers/>
              <w:suppressAutoHyphens/>
            </w:pPr>
            <w:r w:rsidRPr="009C6FA3">
              <w:t>Strength and quality testing make recycled components difficult to use.</w:t>
            </w:r>
          </w:p>
          <w:p w14:paraId="03F126D7" w14:textId="1BBED01A" w:rsidR="00F05366" w:rsidRPr="009C6FA3" w:rsidRDefault="00F05366" w:rsidP="000C3841">
            <w:pPr>
              <w:pStyle w:val="TableBodyTextsmall"/>
              <w:pageBreakBefore/>
              <w:numPr>
                <w:ilvl w:val="0"/>
                <w:numId w:val="22"/>
              </w:numPr>
              <w:suppressLineNumbers/>
              <w:suppressAutoHyphens/>
            </w:pPr>
            <w:r w:rsidRPr="009C6FA3">
              <w:t>While recycling of steel is maximised, the proportion of recycled content in products is not well documented</w:t>
            </w:r>
            <w:r w:rsidR="00955C51">
              <w:t>.</w:t>
            </w:r>
          </w:p>
        </w:tc>
        <w:tc>
          <w:tcPr>
            <w:tcW w:w="2657" w:type="dxa"/>
            <w:vAlign w:val="top"/>
          </w:tcPr>
          <w:p w14:paraId="556BC8CA" w14:textId="509BEACF" w:rsidR="00F05366" w:rsidRPr="009C6FA3" w:rsidRDefault="00F05366" w:rsidP="000C3841">
            <w:pPr>
              <w:pStyle w:val="TableBodyTextsmall"/>
              <w:pageBreakBefore/>
              <w:numPr>
                <w:ilvl w:val="0"/>
                <w:numId w:val="22"/>
              </w:numPr>
              <w:suppressLineNumbers/>
              <w:suppressAutoHyphens/>
            </w:pPr>
            <w:r w:rsidRPr="009C6FA3">
              <w:t>Amount of steel used for entire project (t).</w:t>
            </w:r>
          </w:p>
        </w:tc>
      </w:tr>
      <w:tr w:rsidR="009458EC" w:rsidRPr="009C6FA3" w14:paraId="15CEE729" w14:textId="77777777" w:rsidTr="00A70D5F">
        <w:tc>
          <w:tcPr>
            <w:tcW w:w="562" w:type="dxa"/>
            <w:vAlign w:val="top"/>
          </w:tcPr>
          <w:p w14:paraId="302FE40A" w14:textId="77777777" w:rsidR="00F05366" w:rsidRPr="009C6FA3" w:rsidRDefault="00F05366" w:rsidP="000C3841">
            <w:pPr>
              <w:pStyle w:val="TableBodyTextsmall"/>
              <w:pageBreakBefore/>
              <w:suppressLineNumbers/>
              <w:suppressAutoHyphens/>
              <w:jc w:val="center"/>
            </w:pPr>
            <w:r w:rsidRPr="009C6FA3">
              <w:t>22</w:t>
            </w:r>
          </w:p>
        </w:tc>
        <w:tc>
          <w:tcPr>
            <w:tcW w:w="2127" w:type="dxa"/>
            <w:vAlign w:val="top"/>
          </w:tcPr>
          <w:p w14:paraId="384C10C6" w14:textId="77777777" w:rsidR="00F05366" w:rsidRPr="009C6FA3" w:rsidRDefault="00F05366" w:rsidP="000C3841">
            <w:pPr>
              <w:pStyle w:val="TableBodyTextsmall"/>
              <w:pageBreakBefore/>
              <w:suppressLineNumbers/>
              <w:suppressAutoHyphens/>
            </w:pPr>
            <w:r w:rsidRPr="009C6FA3">
              <w:t>Aluminium</w:t>
            </w:r>
          </w:p>
        </w:tc>
        <w:tc>
          <w:tcPr>
            <w:tcW w:w="4819" w:type="dxa"/>
            <w:vAlign w:val="top"/>
          </w:tcPr>
          <w:p w14:paraId="592C5E29" w14:textId="3CEC42B2" w:rsidR="00F05366" w:rsidRPr="009C6FA3" w:rsidRDefault="00F05366" w:rsidP="000C3841">
            <w:pPr>
              <w:pStyle w:val="TableBodyTextsmall"/>
              <w:pageBreakBefore/>
              <w:numPr>
                <w:ilvl w:val="0"/>
                <w:numId w:val="22"/>
              </w:numPr>
              <w:suppressLineNumbers/>
              <w:suppressAutoHyphens/>
            </w:pPr>
            <w:r w:rsidRPr="009C6FA3">
              <w:t>All aluminium used for the project will be primary (new) and in accordance with relevant AS/NZS.</w:t>
            </w:r>
          </w:p>
        </w:tc>
        <w:tc>
          <w:tcPr>
            <w:tcW w:w="3827" w:type="dxa"/>
            <w:vAlign w:val="top"/>
          </w:tcPr>
          <w:p w14:paraId="0FF40E13" w14:textId="2F284FAD" w:rsidR="00F05366" w:rsidRDefault="00F05366" w:rsidP="000C3841">
            <w:pPr>
              <w:pStyle w:val="TableBodyTextsmall"/>
              <w:pageBreakBefore/>
              <w:numPr>
                <w:ilvl w:val="0"/>
                <w:numId w:val="22"/>
              </w:numPr>
              <w:suppressLineNumbers/>
              <w:suppressAutoHyphens/>
            </w:pPr>
            <w:r w:rsidRPr="009C6FA3">
              <w:t xml:space="preserve">MRTS79 </w:t>
            </w:r>
            <w:r w:rsidRPr="00484EA1">
              <w:rPr>
                <w:rStyle w:val="BodyTextitalic"/>
              </w:rPr>
              <w:t>Fabrication of Aluminium Components</w:t>
            </w:r>
            <w:r w:rsidR="00484EA1">
              <w:rPr>
                <w:rStyle w:val="BodyTextitalic"/>
              </w:rPr>
              <w:t>.</w:t>
            </w:r>
          </w:p>
          <w:p w14:paraId="162529C2" w14:textId="20CCA8F9" w:rsidR="00F05366" w:rsidRPr="009C6FA3" w:rsidRDefault="00F05366" w:rsidP="000C3841">
            <w:pPr>
              <w:pStyle w:val="TableBodyTextsmall"/>
              <w:pageBreakBefore/>
              <w:numPr>
                <w:ilvl w:val="0"/>
                <w:numId w:val="22"/>
              </w:numPr>
              <w:suppressLineNumbers/>
              <w:suppressAutoHyphens/>
            </w:pPr>
            <w:r w:rsidRPr="009C6FA3">
              <w:t>Strength and quality testing make recycled components difficult to use.</w:t>
            </w:r>
          </w:p>
        </w:tc>
        <w:tc>
          <w:tcPr>
            <w:tcW w:w="2657" w:type="dxa"/>
            <w:vAlign w:val="top"/>
          </w:tcPr>
          <w:p w14:paraId="2ABFA94E" w14:textId="64228492" w:rsidR="00F05366" w:rsidRPr="009C6FA3" w:rsidRDefault="00F05366" w:rsidP="000C3841">
            <w:pPr>
              <w:pStyle w:val="TableBodyTextsmall"/>
              <w:pageBreakBefore/>
              <w:numPr>
                <w:ilvl w:val="0"/>
                <w:numId w:val="22"/>
              </w:numPr>
              <w:suppressLineNumbers/>
              <w:suppressAutoHyphens/>
            </w:pPr>
            <w:r w:rsidRPr="009C6FA3">
              <w:t>Amount of aluminium used for entire project (t).</w:t>
            </w:r>
          </w:p>
        </w:tc>
      </w:tr>
      <w:tr w:rsidR="009458EC" w:rsidRPr="009C6FA3" w14:paraId="7DDCF48B" w14:textId="77777777" w:rsidTr="00A70D5F">
        <w:tc>
          <w:tcPr>
            <w:tcW w:w="562" w:type="dxa"/>
            <w:vAlign w:val="top"/>
          </w:tcPr>
          <w:p w14:paraId="23688B4F" w14:textId="77777777" w:rsidR="00F05366" w:rsidRPr="009C6FA3" w:rsidRDefault="00F05366" w:rsidP="000C3841">
            <w:pPr>
              <w:pStyle w:val="TableBodyTextsmall"/>
              <w:pageBreakBefore/>
              <w:suppressLineNumbers/>
              <w:suppressAutoHyphens/>
              <w:jc w:val="center"/>
            </w:pPr>
            <w:r w:rsidRPr="009C6FA3">
              <w:t>23</w:t>
            </w:r>
          </w:p>
        </w:tc>
        <w:tc>
          <w:tcPr>
            <w:tcW w:w="2127" w:type="dxa"/>
            <w:vAlign w:val="top"/>
          </w:tcPr>
          <w:p w14:paraId="7CB51190" w14:textId="77777777" w:rsidR="00F05366" w:rsidRPr="009C6FA3" w:rsidRDefault="00F05366" w:rsidP="000C3841">
            <w:pPr>
              <w:pStyle w:val="TableBodyTextsmall"/>
              <w:pageBreakBefore/>
              <w:suppressLineNumbers/>
              <w:suppressAutoHyphens/>
            </w:pPr>
            <w:r w:rsidRPr="009C6FA3">
              <w:t>Glass</w:t>
            </w:r>
          </w:p>
        </w:tc>
        <w:tc>
          <w:tcPr>
            <w:tcW w:w="4819" w:type="dxa"/>
            <w:vAlign w:val="top"/>
          </w:tcPr>
          <w:p w14:paraId="6136CCB5" w14:textId="77777777" w:rsidR="00F05366" w:rsidRDefault="00F05366" w:rsidP="000C3841">
            <w:pPr>
              <w:pStyle w:val="TableBodyTextsmall"/>
              <w:pageBreakBefore/>
              <w:numPr>
                <w:ilvl w:val="0"/>
                <w:numId w:val="22"/>
              </w:numPr>
              <w:suppressLineNumbers/>
              <w:suppressAutoHyphens/>
            </w:pPr>
            <w:r w:rsidRPr="009C6FA3">
              <w:t>All glass for the purpose of buildings and structures will be new and in accordance with relevant AS/NZS.</w:t>
            </w:r>
          </w:p>
          <w:p w14:paraId="496FC689" w14:textId="0E5814B2" w:rsidR="00F05366" w:rsidRPr="009C6FA3" w:rsidRDefault="00F05366" w:rsidP="000C3841">
            <w:pPr>
              <w:pStyle w:val="TableBodyTextsmall"/>
              <w:pageBreakBefore/>
              <w:numPr>
                <w:ilvl w:val="0"/>
                <w:numId w:val="22"/>
              </w:numPr>
              <w:suppressLineNumbers/>
              <w:suppressAutoHyphens/>
            </w:pPr>
            <w:r w:rsidRPr="009C6FA3">
              <w:t>Transparent noise barriers built to AS/NZS will be made from new materials.</w:t>
            </w:r>
          </w:p>
        </w:tc>
        <w:tc>
          <w:tcPr>
            <w:tcW w:w="3827" w:type="dxa"/>
            <w:vAlign w:val="top"/>
          </w:tcPr>
          <w:p w14:paraId="7BC5B73D" w14:textId="77777777" w:rsidR="00F05366" w:rsidRDefault="00F05366" w:rsidP="000C3841">
            <w:pPr>
              <w:pStyle w:val="TableBodyTextsmall"/>
              <w:pageBreakBefore/>
              <w:numPr>
                <w:ilvl w:val="0"/>
                <w:numId w:val="22"/>
              </w:numPr>
              <w:suppressLineNumbers/>
              <w:suppressAutoHyphens/>
            </w:pPr>
            <w:r w:rsidRPr="009C6FA3">
              <w:t xml:space="preserve">MRTS15 </w:t>
            </w:r>
            <w:r w:rsidRPr="00A70D5F">
              <w:rPr>
                <w:rStyle w:val="BodyTextitalic"/>
              </w:rPr>
              <w:t>Noise Barriers</w:t>
            </w:r>
          </w:p>
          <w:p w14:paraId="7140A3C1" w14:textId="7AEE4F40" w:rsidR="00F05366" w:rsidRDefault="00F05366" w:rsidP="000C3841">
            <w:pPr>
              <w:pStyle w:val="TableBodyTextsmall"/>
              <w:pageBreakBefore/>
              <w:numPr>
                <w:ilvl w:val="0"/>
                <w:numId w:val="22"/>
              </w:numPr>
              <w:suppressLineNumbers/>
              <w:suppressAutoHyphens/>
            </w:pPr>
            <w:r w:rsidRPr="009C6FA3">
              <w:t>AS/NZS</w:t>
            </w:r>
            <w:r w:rsidR="00A70D5F">
              <w:t> </w:t>
            </w:r>
            <w:r w:rsidRPr="009C6FA3">
              <w:t>2208.</w:t>
            </w:r>
          </w:p>
          <w:p w14:paraId="60204E1C" w14:textId="57D72975" w:rsidR="00F05366" w:rsidRPr="009C6FA3" w:rsidRDefault="00F05366" w:rsidP="000C3841">
            <w:pPr>
              <w:pStyle w:val="TableBodyTextsmall"/>
              <w:pageBreakBefore/>
              <w:numPr>
                <w:ilvl w:val="0"/>
                <w:numId w:val="22"/>
              </w:numPr>
              <w:suppressLineNumbers/>
              <w:suppressAutoHyphens/>
            </w:pPr>
            <w:r w:rsidRPr="009C6FA3">
              <w:t>Strength and quality testing make recycled materials difficult to use.</w:t>
            </w:r>
          </w:p>
        </w:tc>
        <w:tc>
          <w:tcPr>
            <w:tcW w:w="2657" w:type="dxa"/>
            <w:vAlign w:val="top"/>
          </w:tcPr>
          <w:p w14:paraId="526167EE" w14:textId="2BCCF90A" w:rsidR="00F05366" w:rsidRPr="009C6FA3" w:rsidRDefault="00F05366" w:rsidP="000C3841">
            <w:pPr>
              <w:pStyle w:val="TableBodyTextsmall"/>
              <w:pageBreakBefore/>
              <w:numPr>
                <w:ilvl w:val="0"/>
                <w:numId w:val="22"/>
              </w:numPr>
              <w:suppressLineNumbers/>
              <w:suppressAutoHyphens/>
            </w:pPr>
            <w:r w:rsidRPr="009C6FA3">
              <w:t>Amount of glass used for entire project (t).</w:t>
            </w:r>
          </w:p>
        </w:tc>
      </w:tr>
      <w:tr w:rsidR="009458EC" w:rsidRPr="009C6FA3" w14:paraId="70C74A31" w14:textId="77777777" w:rsidTr="00A70D5F">
        <w:tc>
          <w:tcPr>
            <w:tcW w:w="562" w:type="dxa"/>
            <w:vAlign w:val="top"/>
          </w:tcPr>
          <w:p w14:paraId="5057007B" w14:textId="77777777" w:rsidR="00F05366" w:rsidRPr="009C6FA3" w:rsidRDefault="00F05366" w:rsidP="000C3841">
            <w:pPr>
              <w:pStyle w:val="TableBodyTextsmall"/>
              <w:pageBreakBefore/>
              <w:suppressLineNumbers/>
              <w:suppressAutoHyphens/>
              <w:jc w:val="center"/>
            </w:pPr>
            <w:r w:rsidRPr="009C6FA3">
              <w:lastRenderedPageBreak/>
              <w:t>24</w:t>
            </w:r>
          </w:p>
        </w:tc>
        <w:tc>
          <w:tcPr>
            <w:tcW w:w="2127" w:type="dxa"/>
            <w:vAlign w:val="top"/>
          </w:tcPr>
          <w:p w14:paraId="34BA5556" w14:textId="77777777" w:rsidR="00F05366" w:rsidRPr="009C6FA3" w:rsidRDefault="00F05366" w:rsidP="000C3841">
            <w:pPr>
              <w:pStyle w:val="TableBodyTextsmall"/>
              <w:pageBreakBefore/>
              <w:suppressLineNumbers/>
              <w:suppressAutoHyphens/>
            </w:pPr>
            <w:r w:rsidRPr="009C6FA3">
              <w:t>Timber</w:t>
            </w:r>
          </w:p>
        </w:tc>
        <w:tc>
          <w:tcPr>
            <w:tcW w:w="4819" w:type="dxa"/>
            <w:vAlign w:val="top"/>
          </w:tcPr>
          <w:p w14:paraId="6B68983C" w14:textId="7321C60B" w:rsidR="00F05366" w:rsidRPr="009C6FA3" w:rsidRDefault="00F05366" w:rsidP="000C3841">
            <w:pPr>
              <w:pStyle w:val="TableBodyTextsmall"/>
              <w:pageBreakBefore/>
              <w:numPr>
                <w:ilvl w:val="0"/>
                <w:numId w:val="22"/>
              </w:numPr>
              <w:suppressLineNumbers/>
              <w:suppressAutoHyphens/>
            </w:pPr>
            <w:r w:rsidRPr="009C6FA3">
              <w:t>All timber is assumed to be made from virgin materials. Type of timber will vary based on application.</w:t>
            </w:r>
          </w:p>
        </w:tc>
        <w:tc>
          <w:tcPr>
            <w:tcW w:w="3827" w:type="dxa"/>
            <w:vAlign w:val="top"/>
          </w:tcPr>
          <w:p w14:paraId="2FF4826A" w14:textId="77777777" w:rsidR="00F05366" w:rsidRDefault="00F05366" w:rsidP="000C3841">
            <w:pPr>
              <w:pStyle w:val="TableBodyTextsmall"/>
              <w:pageBreakBefore/>
              <w:numPr>
                <w:ilvl w:val="0"/>
                <w:numId w:val="22"/>
              </w:numPr>
              <w:suppressLineNumbers/>
              <w:suppressAutoHyphens/>
            </w:pPr>
            <w:r w:rsidRPr="009C6FA3">
              <w:t xml:space="preserve">MRTS15 </w:t>
            </w:r>
            <w:r w:rsidRPr="00A70D5F">
              <w:rPr>
                <w:rStyle w:val="BodyTextitalic"/>
              </w:rPr>
              <w:t>Noise Barriers</w:t>
            </w:r>
            <w:r w:rsidRPr="009C6FA3">
              <w:t>. Posts, panels, planks. Treatment, strength and consistency requirements make recycled materials difficult to use.</w:t>
            </w:r>
          </w:p>
          <w:p w14:paraId="26A52764" w14:textId="523BF080" w:rsidR="00F05366" w:rsidRPr="009C6FA3" w:rsidRDefault="00F05366" w:rsidP="000C3841">
            <w:pPr>
              <w:pStyle w:val="TableBodyTextsmall"/>
              <w:pageBreakBefore/>
              <w:numPr>
                <w:ilvl w:val="0"/>
                <w:numId w:val="22"/>
              </w:numPr>
              <w:suppressLineNumbers/>
              <w:suppressAutoHyphens/>
            </w:pPr>
            <w:r w:rsidRPr="009C6FA3">
              <w:t xml:space="preserve">MRTS87 </w:t>
            </w:r>
            <w:r w:rsidRPr="00A70D5F">
              <w:rPr>
                <w:rStyle w:val="BodyTextitalic"/>
              </w:rPr>
              <w:t>Supply of Timber Bridge Materials and Components</w:t>
            </w:r>
            <w:r w:rsidRPr="009C6FA3">
              <w:t>. Testing for strength and quality requirements makes recycled timber difficult to use for this purpose.</w:t>
            </w:r>
          </w:p>
        </w:tc>
        <w:tc>
          <w:tcPr>
            <w:tcW w:w="2657" w:type="dxa"/>
            <w:vAlign w:val="top"/>
          </w:tcPr>
          <w:p w14:paraId="28E4E8E4" w14:textId="3E49C79E" w:rsidR="00F05366" w:rsidRPr="009C6FA3" w:rsidRDefault="00F05366" w:rsidP="000C3841">
            <w:pPr>
              <w:pStyle w:val="TableBodyTextsmall"/>
              <w:pageBreakBefore/>
              <w:numPr>
                <w:ilvl w:val="0"/>
                <w:numId w:val="22"/>
              </w:numPr>
              <w:suppressLineNumbers/>
              <w:suppressAutoHyphens/>
            </w:pPr>
            <w:r w:rsidRPr="009C6FA3">
              <w:t>Amount of timber used for entire project (t or m</w:t>
            </w:r>
            <w:r w:rsidR="00A70D5F">
              <w:t>³</w:t>
            </w:r>
            <w:r w:rsidRPr="009C6FA3">
              <w:t>).</w:t>
            </w:r>
          </w:p>
        </w:tc>
      </w:tr>
      <w:tr w:rsidR="009458EC" w:rsidRPr="009C6FA3" w14:paraId="6FDCEBA3" w14:textId="77777777" w:rsidTr="00A70D5F">
        <w:tc>
          <w:tcPr>
            <w:tcW w:w="562" w:type="dxa"/>
            <w:vAlign w:val="top"/>
          </w:tcPr>
          <w:p w14:paraId="5EFFCB58" w14:textId="77777777" w:rsidR="00565822" w:rsidRPr="009C6FA3" w:rsidRDefault="00565822" w:rsidP="000C3841">
            <w:pPr>
              <w:pStyle w:val="TableBodyTextsmall"/>
              <w:pageBreakBefore/>
              <w:suppressLineNumbers/>
              <w:suppressAutoHyphens/>
              <w:jc w:val="center"/>
            </w:pPr>
            <w:r w:rsidRPr="009C6FA3">
              <w:t>25</w:t>
            </w:r>
          </w:p>
        </w:tc>
        <w:tc>
          <w:tcPr>
            <w:tcW w:w="2127" w:type="dxa"/>
            <w:vAlign w:val="top"/>
          </w:tcPr>
          <w:p w14:paraId="1628E402" w14:textId="77777777" w:rsidR="00565822" w:rsidRPr="009C6FA3" w:rsidRDefault="00565822" w:rsidP="000C3841">
            <w:pPr>
              <w:pStyle w:val="TableBodyTextsmall"/>
              <w:pageBreakBefore/>
              <w:suppressLineNumbers/>
              <w:suppressAutoHyphens/>
            </w:pPr>
            <w:r w:rsidRPr="009C6FA3">
              <w:t>Plastic sheet and film</w:t>
            </w:r>
          </w:p>
        </w:tc>
        <w:tc>
          <w:tcPr>
            <w:tcW w:w="4819" w:type="dxa"/>
            <w:vAlign w:val="top"/>
          </w:tcPr>
          <w:p w14:paraId="39BFEFED" w14:textId="60B781D9" w:rsidR="00565822" w:rsidRPr="009C6FA3" w:rsidRDefault="00565822" w:rsidP="000C3841">
            <w:pPr>
              <w:pStyle w:val="TableBodyTextsmall"/>
              <w:pageBreakBefore/>
              <w:numPr>
                <w:ilvl w:val="0"/>
                <w:numId w:val="22"/>
              </w:numPr>
              <w:suppressLineNumbers/>
              <w:suppressAutoHyphens/>
            </w:pPr>
            <w:r w:rsidRPr="009C6FA3">
              <w:t>No general BAU assumptions apply. If plastic sheet and film are used, project to determine if BAU assumption needs to be specified.</w:t>
            </w:r>
          </w:p>
        </w:tc>
        <w:tc>
          <w:tcPr>
            <w:tcW w:w="3827" w:type="dxa"/>
            <w:vAlign w:val="top"/>
          </w:tcPr>
          <w:p w14:paraId="136430B7" w14:textId="36D94274" w:rsidR="00565822" w:rsidRPr="009C6FA3" w:rsidRDefault="00565822" w:rsidP="000C3841">
            <w:pPr>
              <w:pStyle w:val="TableBodyTextsmall"/>
              <w:pageBreakBefore/>
              <w:numPr>
                <w:ilvl w:val="0"/>
                <w:numId w:val="22"/>
              </w:numPr>
              <w:suppressLineNumbers/>
              <w:suppressAutoHyphens/>
            </w:pPr>
            <w:r w:rsidRPr="009C6FA3">
              <w:t>Plastic sheet and film are excluded because they are predominantly used in the packing industry and unlikely to apply to Transport and Main Roads projects in significant quantities.</w:t>
            </w:r>
          </w:p>
        </w:tc>
        <w:tc>
          <w:tcPr>
            <w:tcW w:w="2657" w:type="dxa"/>
            <w:vAlign w:val="top"/>
          </w:tcPr>
          <w:p w14:paraId="05AD9940" w14:textId="1B102C06" w:rsidR="00565822" w:rsidRPr="009C6FA3" w:rsidRDefault="00565822" w:rsidP="000C3841">
            <w:pPr>
              <w:pStyle w:val="TableBodyTextsmall"/>
              <w:pageBreakBefore/>
              <w:numPr>
                <w:ilvl w:val="0"/>
                <w:numId w:val="22"/>
              </w:numPr>
              <w:suppressLineNumbers/>
              <w:suppressAutoHyphens/>
            </w:pPr>
            <w:r w:rsidRPr="009C6FA3">
              <w:t>N/A</w:t>
            </w:r>
            <w:r w:rsidR="00A70D5F">
              <w:t>.</w:t>
            </w:r>
          </w:p>
        </w:tc>
      </w:tr>
      <w:tr w:rsidR="009458EC" w:rsidRPr="009C6FA3" w14:paraId="71DC78E2" w14:textId="77777777" w:rsidTr="00A70D5F">
        <w:tc>
          <w:tcPr>
            <w:tcW w:w="562" w:type="dxa"/>
            <w:vAlign w:val="top"/>
          </w:tcPr>
          <w:p w14:paraId="3E3B9758" w14:textId="77777777" w:rsidR="00565822" w:rsidRPr="009C6FA3" w:rsidRDefault="00565822" w:rsidP="000C3841">
            <w:pPr>
              <w:pStyle w:val="TableBodyTextsmall"/>
              <w:pageBreakBefore/>
              <w:suppressLineNumbers/>
              <w:suppressAutoHyphens/>
              <w:jc w:val="center"/>
            </w:pPr>
            <w:r w:rsidRPr="009C6FA3">
              <w:t>26</w:t>
            </w:r>
          </w:p>
        </w:tc>
        <w:tc>
          <w:tcPr>
            <w:tcW w:w="2127" w:type="dxa"/>
            <w:vAlign w:val="top"/>
          </w:tcPr>
          <w:p w14:paraId="0F29E26A" w14:textId="77777777" w:rsidR="00565822" w:rsidRPr="009C6FA3" w:rsidRDefault="00565822" w:rsidP="000C3841">
            <w:pPr>
              <w:pStyle w:val="TableBodyTextsmall"/>
              <w:pageBreakBefore/>
              <w:suppressLineNumbers/>
              <w:suppressAutoHyphens/>
            </w:pPr>
            <w:r w:rsidRPr="009C6FA3">
              <w:t>Composites</w:t>
            </w:r>
          </w:p>
        </w:tc>
        <w:tc>
          <w:tcPr>
            <w:tcW w:w="4819" w:type="dxa"/>
            <w:vAlign w:val="top"/>
          </w:tcPr>
          <w:p w14:paraId="54DFAF02" w14:textId="5AD9F402" w:rsidR="00565822" w:rsidRPr="009C6FA3" w:rsidRDefault="00565822" w:rsidP="000C3841">
            <w:pPr>
              <w:pStyle w:val="TableBodyTextsmall"/>
              <w:pageBreakBefore/>
              <w:numPr>
                <w:ilvl w:val="0"/>
                <w:numId w:val="22"/>
              </w:numPr>
              <w:suppressLineNumbers/>
              <w:suppressAutoHyphens/>
            </w:pPr>
            <w:r w:rsidRPr="009C6FA3">
              <w:t>No general BAU assumptions apply. If composites are used, project to determine if BAU assumption needs to be specified.</w:t>
            </w:r>
          </w:p>
        </w:tc>
        <w:tc>
          <w:tcPr>
            <w:tcW w:w="3827" w:type="dxa"/>
            <w:vAlign w:val="top"/>
          </w:tcPr>
          <w:p w14:paraId="4759951E" w14:textId="77777777" w:rsidR="00565822" w:rsidRDefault="00565822" w:rsidP="000C3841">
            <w:pPr>
              <w:pStyle w:val="TableBodyTextsmall"/>
              <w:pageBreakBefore/>
              <w:numPr>
                <w:ilvl w:val="0"/>
                <w:numId w:val="22"/>
              </w:numPr>
              <w:suppressLineNumbers/>
              <w:suppressAutoHyphens/>
            </w:pPr>
            <w:r w:rsidRPr="009C6FA3">
              <w:t>Glass fibre reinforced plastic (FRP) is typically used as an insulating material and unlikely to apply to departmental projects in significant quantities.</w:t>
            </w:r>
          </w:p>
          <w:p w14:paraId="2449C9E7" w14:textId="52BA7FA8" w:rsidR="00565822" w:rsidRPr="009C6FA3" w:rsidRDefault="00565822" w:rsidP="000C3841">
            <w:pPr>
              <w:pStyle w:val="TableBodyTextsmall"/>
              <w:pageBreakBefore/>
              <w:numPr>
                <w:ilvl w:val="0"/>
                <w:numId w:val="22"/>
              </w:numPr>
              <w:suppressLineNumbers/>
              <w:suppressAutoHyphens/>
            </w:pPr>
            <w:r w:rsidRPr="009C6FA3">
              <w:t>Cement fibreboard is typically used for external cladding and unlikely to apply to departmental projects in significant quantities.</w:t>
            </w:r>
          </w:p>
        </w:tc>
        <w:tc>
          <w:tcPr>
            <w:tcW w:w="2657" w:type="dxa"/>
            <w:vAlign w:val="top"/>
          </w:tcPr>
          <w:p w14:paraId="3DD36528" w14:textId="72ED778C" w:rsidR="00565822" w:rsidRPr="009C6FA3" w:rsidRDefault="00565822" w:rsidP="000C3841">
            <w:pPr>
              <w:pStyle w:val="TableBodyTextsmall"/>
              <w:pageBreakBefore/>
              <w:numPr>
                <w:ilvl w:val="0"/>
                <w:numId w:val="22"/>
              </w:numPr>
              <w:suppressLineNumbers/>
              <w:suppressAutoHyphens/>
            </w:pPr>
            <w:r w:rsidRPr="009C6FA3">
              <w:t>N/A</w:t>
            </w:r>
            <w:r w:rsidR="00A70D5F">
              <w:t>.</w:t>
            </w:r>
          </w:p>
        </w:tc>
      </w:tr>
      <w:tr w:rsidR="009458EC" w:rsidRPr="009C6FA3" w14:paraId="636993D1" w14:textId="77777777" w:rsidTr="00A70D5F">
        <w:tc>
          <w:tcPr>
            <w:tcW w:w="562" w:type="dxa"/>
            <w:vAlign w:val="top"/>
          </w:tcPr>
          <w:p w14:paraId="3D674476" w14:textId="77777777" w:rsidR="00565822" w:rsidRPr="009C6FA3" w:rsidRDefault="00565822" w:rsidP="000C3841">
            <w:pPr>
              <w:pStyle w:val="TableBodyTextsmall"/>
              <w:pageBreakBefore/>
              <w:suppressLineNumbers/>
              <w:suppressAutoHyphens/>
              <w:jc w:val="center"/>
            </w:pPr>
            <w:r w:rsidRPr="009C6FA3">
              <w:t>27</w:t>
            </w:r>
          </w:p>
        </w:tc>
        <w:tc>
          <w:tcPr>
            <w:tcW w:w="2127" w:type="dxa"/>
            <w:vAlign w:val="top"/>
          </w:tcPr>
          <w:p w14:paraId="3DBA25A1" w14:textId="77777777" w:rsidR="00565822" w:rsidRPr="009C6FA3" w:rsidRDefault="00565822" w:rsidP="000C3841">
            <w:pPr>
              <w:pStyle w:val="TableBodyTextsmall"/>
              <w:pageBreakBefore/>
              <w:suppressLineNumbers/>
              <w:suppressAutoHyphens/>
            </w:pPr>
            <w:r w:rsidRPr="009C6FA3">
              <w:t>Coatings and finishes</w:t>
            </w:r>
          </w:p>
        </w:tc>
        <w:tc>
          <w:tcPr>
            <w:tcW w:w="4819" w:type="dxa"/>
            <w:vAlign w:val="top"/>
          </w:tcPr>
          <w:p w14:paraId="29426543" w14:textId="4888633C" w:rsidR="00565822" w:rsidRPr="009C6FA3" w:rsidRDefault="00565822" w:rsidP="000C3841">
            <w:pPr>
              <w:pStyle w:val="TableBodyTextsmall"/>
              <w:pageBreakBefore/>
              <w:numPr>
                <w:ilvl w:val="0"/>
                <w:numId w:val="22"/>
              </w:numPr>
              <w:suppressLineNumbers/>
              <w:suppressAutoHyphens/>
            </w:pPr>
            <w:r w:rsidRPr="009C6FA3">
              <w:t>No general BAU assumptions apply. Paint can be water or solvent-based depending on application, project to determine if BAU assumptions need to be specified.</w:t>
            </w:r>
          </w:p>
        </w:tc>
        <w:tc>
          <w:tcPr>
            <w:tcW w:w="3827" w:type="dxa"/>
            <w:vAlign w:val="top"/>
          </w:tcPr>
          <w:p w14:paraId="733371A9" w14:textId="3353C5F2" w:rsidR="00565822" w:rsidRPr="009C6FA3" w:rsidRDefault="00565822" w:rsidP="000C3841">
            <w:pPr>
              <w:pStyle w:val="TableBodyTextsmall"/>
              <w:pageBreakBefore/>
              <w:numPr>
                <w:ilvl w:val="0"/>
                <w:numId w:val="22"/>
              </w:numPr>
              <w:suppressLineNumbers/>
              <w:suppressAutoHyphens/>
            </w:pPr>
            <w:r w:rsidRPr="009C6FA3">
              <w:t xml:space="preserve">Coatings and finishes applied to standard (MRTS88 </w:t>
            </w:r>
            <w:r w:rsidRPr="00A70D5F">
              <w:rPr>
                <w:rStyle w:val="BodyTextitalic"/>
              </w:rPr>
              <w:t>Protective Coating for New Work</w:t>
            </w:r>
            <w:r w:rsidRPr="009C6FA3">
              <w:t>).</w:t>
            </w:r>
          </w:p>
        </w:tc>
        <w:tc>
          <w:tcPr>
            <w:tcW w:w="2657" w:type="dxa"/>
            <w:vAlign w:val="top"/>
          </w:tcPr>
          <w:p w14:paraId="179C54B0" w14:textId="55FA12C5" w:rsidR="00565822" w:rsidRPr="009C6FA3" w:rsidRDefault="00565822" w:rsidP="000C3841">
            <w:pPr>
              <w:pStyle w:val="TableBodyTextsmall"/>
              <w:pageBreakBefore/>
              <w:numPr>
                <w:ilvl w:val="0"/>
                <w:numId w:val="22"/>
              </w:numPr>
              <w:suppressLineNumbers/>
              <w:suppressAutoHyphens/>
            </w:pPr>
            <w:r w:rsidRPr="009C6FA3">
              <w:t>Total amount of tonnes (t) of paint required for the project.</w:t>
            </w:r>
          </w:p>
        </w:tc>
      </w:tr>
      <w:tr w:rsidR="009458EC" w:rsidRPr="009C6FA3" w14:paraId="19E94AC0" w14:textId="77777777" w:rsidTr="00A70D5F">
        <w:tc>
          <w:tcPr>
            <w:tcW w:w="562" w:type="dxa"/>
            <w:vAlign w:val="top"/>
          </w:tcPr>
          <w:p w14:paraId="21A94CAF" w14:textId="77777777" w:rsidR="00565822" w:rsidRPr="009C6FA3" w:rsidRDefault="00565822" w:rsidP="000C3841">
            <w:pPr>
              <w:pStyle w:val="TableBodyTextsmall"/>
              <w:pageBreakBefore/>
              <w:suppressLineNumbers/>
              <w:suppressAutoHyphens/>
              <w:jc w:val="center"/>
            </w:pPr>
            <w:r w:rsidRPr="009C6FA3">
              <w:t>28</w:t>
            </w:r>
          </w:p>
        </w:tc>
        <w:tc>
          <w:tcPr>
            <w:tcW w:w="2127" w:type="dxa"/>
            <w:vAlign w:val="top"/>
          </w:tcPr>
          <w:p w14:paraId="76EFA7FE" w14:textId="77777777" w:rsidR="00565822" w:rsidRPr="009C6FA3" w:rsidRDefault="00565822" w:rsidP="000C3841">
            <w:pPr>
              <w:pStyle w:val="TableBodyTextsmall"/>
              <w:pageBreakBefore/>
              <w:suppressLineNumbers/>
              <w:suppressAutoHyphens/>
            </w:pPr>
            <w:r w:rsidRPr="009C6FA3">
              <w:t>Water treatment chemicals</w:t>
            </w:r>
          </w:p>
        </w:tc>
        <w:tc>
          <w:tcPr>
            <w:tcW w:w="4819" w:type="dxa"/>
            <w:vAlign w:val="top"/>
          </w:tcPr>
          <w:p w14:paraId="630CB3FB" w14:textId="100EF347" w:rsidR="00565822" w:rsidRPr="009C6FA3" w:rsidRDefault="00565822" w:rsidP="000C3841">
            <w:pPr>
              <w:pStyle w:val="TableBodyTextsmall"/>
              <w:pageBreakBefore/>
              <w:numPr>
                <w:ilvl w:val="0"/>
                <w:numId w:val="22"/>
              </w:numPr>
              <w:suppressLineNumbers/>
              <w:suppressAutoHyphens/>
            </w:pPr>
            <w:r w:rsidRPr="009C6FA3">
              <w:t>No general BAU assumptions apply. If water treatment chemicals are used and captured, project to determine if BAU assumption needs to be specified.</w:t>
            </w:r>
          </w:p>
        </w:tc>
        <w:tc>
          <w:tcPr>
            <w:tcW w:w="3827" w:type="dxa"/>
            <w:vAlign w:val="top"/>
          </w:tcPr>
          <w:p w14:paraId="796195FF" w14:textId="40A5D704" w:rsidR="00565822" w:rsidRPr="009C6FA3" w:rsidRDefault="00565822" w:rsidP="000C3841">
            <w:pPr>
              <w:pStyle w:val="TableBodyTextsmall"/>
              <w:pageBreakBefore/>
              <w:numPr>
                <w:ilvl w:val="0"/>
                <w:numId w:val="22"/>
              </w:numPr>
              <w:suppressLineNumbers/>
              <w:suppressAutoHyphens/>
            </w:pPr>
            <w:r w:rsidRPr="009C6FA3">
              <w:t>Transport and Main Roads projects rarely use water treatment facilities.</w:t>
            </w:r>
          </w:p>
        </w:tc>
        <w:tc>
          <w:tcPr>
            <w:tcW w:w="2657" w:type="dxa"/>
            <w:vAlign w:val="top"/>
          </w:tcPr>
          <w:p w14:paraId="2FC45478" w14:textId="31FA85D8" w:rsidR="00565822" w:rsidRPr="009C6FA3" w:rsidRDefault="00565822" w:rsidP="000C3841">
            <w:pPr>
              <w:pStyle w:val="TableBodyTextsmall"/>
              <w:pageBreakBefore/>
              <w:numPr>
                <w:ilvl w:val="0"/>
                <w:numId w:val="22"/>
              </w:numPr>
              <w:suppressLineNumbers/>
              <w:suppressAutoHyphens/>
            </w:pPr>
            <w:r w:rsidRPr="009C6FA3">
              <w:t>N/A</w:t>
            </w:r>
            <w:r w:rsidR="00A70D5F">
              <w:t>.</w:t>
            </w:r>
          </w:p>
        </w:tc>
      </w:tr>
      <w:tr w:rsidR="009458EC" w:rsidRPr="009C6FA3" w14:paraId="56F70432" w14:textId="77777777" w:rsidTr="00A70D5F">
        <w:tc>
          <w:tcPr>
            <w:tcW w:w="562" w:type="dxa"/>
            <w:vAlign w:val="top"/>
          </w:tcPr>
          <w:p w14:paraId="032D5F96" w14:textId="77777777" w:rsidR="00565822" w:rsidRPr="009C6FA3" w:rsidRDefault="00565822" w:rsidP="000C3841">
            <w:pPr>
              <w:pStyle w:val="TableBodyTextsmall"/>
              <w:pageBreakBefore/>
              <w:suppressLineNumbers/>
              <w:suppressAutoHyphens/>
              <w:jc w:val="center"/>
            </w:pPr>
            <w:r w:rsidRPr="009C6FA3">
              <w:t>29</w:t>
            </w:r>
          </w:p>
        </w:tc>
        <w:tc>
          <w:tcPr>
            <w:tcW w:w="2127" w:type="dxa"/>
            <w:vAlign w:val="top"/>
          </w:tcPr>
          <w:p w14:paraId="7EB8BADB" w14:textId="77777777" w:rsidR="00565822" w:rsidRPr="009C6FA3" w:rsidRDefault="00565822" w:rsidP="000C3841">
            <w:pPr>
              <w:pStyle w:val="TableBodyTextsmall"/>
              <w:pageBreakBefore/>
              <w:suppressLineNumbers/>
              <w:suppressAutoHyphens/>
            </w:pPr>
            <w:r w:rsidRPr="009C6FA3">
              <w:t>Embankment</w:t>
            </w:r>
          </w:p>
        </w:tc>
        <w:tc>
          <w:tcPr>
            <w:tcW w:w="4819" w:type="dxa"/>
            <w:vAlign w:val="top"/>
          </w:tcPr>
          <w:p w14:paraId="5FBBDB10" w14:textId="77777777" w:rsidR="00565822" w:rsidRDefault="00565822" w:rsidP="000C3841">
            <w:pPr>
              <w:pStyle w:val="TableBodyTextsmall"/>
              <w:pageBreakBefore/>
              <w:numPr>
                <w:ilvl w:val="0"/>
                <w:numId w:val="22"/>
              </w:numPr>
              <w:suppressLineNumbers/>
              <w:suppressAutoHyphens/>
            </w:pPr>
            <w:r w:rsidRPr="009C6FA3">
              <w:t>Embankment will be sourced from cut to fill earthworks where available (from both a quality and quantity perspective).</w:t>
            </w:r>
          </w:p>
          <w:p w14:paraId="52F8B12A" w14:textId="77777777" w:rsidR="00565822" w:rsidRDefault="00565822" w:rsidP="000C3841">
            <w:pPr>
              <w:pStyle w:val="TableBodyTextsmall"/>
              <w:pageBreakBefore/>
              <w:numPr>
                <w:ilvl w:val="0"/>
                <w:numId w:val="22"/>
              </w:numPr>
              <w:suppressLineNumbers/>
              <w:suppressAutoHyphens/>
            </w:pPr>
            <w:r w:rsidRPr="009C6FA3">
              <w:t>Where additional embankment material is required, all imported embankment material will be virgin materials and imported to site.</w:t>
            </w:r>
          </w:p>
          <w:p w14:paraId="0FE55AB3" w14:textId="29B16AFB" w:rsidR="00565822" w:rsidRPr="009C6FA3" w:rsidRDefault="00565822" w:rsidP="000C3841">
            <w:pPr>
              <w:pStyle w:val="TableBodyTextsmall"/>
              <w:pageBreakBefore/>
              <w:numPr>
                <w:ilvl w:val="0"/>
                <w:numId w:val="22"/>
              </w:numPr>
              <w:suppressLineNumbers/>
              <w:suppressAutoHyphens/>
            </w:pPr>
            <w:r w:rsidRPr="009C6FA3">
              <w:t>Also see waste transportation assumptions (Item #7).</w:t>
            </w:r>
          </w:p>
        </w:tc>
        <w:tc>
          <w:tcPr>
            <w:tcW w:w="3827" w:type="dxa"/>
            <w:vAlign w:val="top"/>
          </w:tcPr>
          <w:p w14:paraId="6CD5483C" w14:textId="410A980E" w:rsidR="00565822" w:rsidRPr="009C6FA3" w:rsidRDefault="00565822" w:rsidP="000C3841">
            <w:pPr>
              <w:pStyle w:val="TableBodyTextsmall"/>
              <w:pageBreakBefore/>
              <w:numPr>
                <w:ilvl w:val="0"/>
                <w:numId w:val="22"/>
              </w:numPr>
              <w:suppressLineNumbers/>
              <w:suppressAutoHyphens/>
            </w:pPr>
            <w:r w:rsidRPr="009C6FA3">
              <w:t xml:space="preserve">Material requirements are generally governed by MRTS04 </w:t>
            </w:r>
            <w:r w:rsidRPr="00A70D5F">
              <w:rPr>
                <w:rStyle w:val="BodyTextitalic"/>
              </w:rPr>
              <w:t>General Earthworks</w:t>
            </w:r>
            <w:r w:rsidRPr="009C6FA3">
              <w:t>.</w:t>
            </w:r>
          </w:p>
        </w:tc>
        <w:tc>
          <w:tcPr>
            <w:tcW w:w="2657" w:type="dxa"/>
            <w:vAlign w:val="top"/>
          </w:tcPr>
          <w:p w14:paraId="3536993B" w14:textId="77777777" w:rsidR="00565822" w:rsidRDefault="00565822" w:rsidP="000C3841">
            <w:pPr>
              <w:pStyle w:val="TableBodyTextsmall"/>
              <w:pageBreakBefore/>
              <w:numPr>
                <w:ilvl w:val="0"/>
                <w:numId w:val="22"/>
              </w:numPr>
              <w:suppressLineNumbers/>
              <w:suppressAutoHyphens/>
            </w:pPr>
            <w:r w:rsidRPr="009C6FA3">
              <w:t>Amount of excavated earthworks and type of cuttings (t).</w:t>
            </w:r>
          </w:p>
          <w:p w14:paraId="4D412360" w14:textId="0AA140A8" w:rsidR="00565822" w:rsidRPr="009C6FA3" w:rsidRDefault="00565822" w:rsidP="000C3841">
            <w:pPr>
              <w:pStyle w:val="TableBodyTextsmall"/>
              <w:pageBreakBefore/>
              <w:numPr>
                <w:ilvl w:val="0"/>
                <w:numId w:val="22"/>
              </w:numPr>
              <w:suppressLineNumbers/>
              <w:suppressAutoHyphens/>
            </w:pPr>
            <w:r w:rsidRPr="009C6FA3">
              <w:t>Amount of imported embankment material.</w:t>
            </w:r>
          </w:p>
        </w:tc>
      </w:tr>
      <w:tr w:rsidR="009458EC" w:rsidRPr="009C6FA3" w14:paraId="2186B3AF" w14:textId="77777777" w:rsidTr="00A70D5F">
        <w:tc>
          <w:tcPr>
            <w:tcW w:w="562" w:type="dxa"/>
            <w:vAlign w:val="top"/>
          </w:tcPr>
          <w:p w14:paraId="2D44AA6F" w14:textId="77777777" w:rsidR="00565822" w:rsidRPr="009C6FA3" w:rsidRDefault="00565822" w:rsidP="000C3841">
            <w:pPr>
              <w:pStyle w:val="TableBodyTextsmall"/>
              <w:pageBreakBefore/>
              <w:suppressLineNumbers/>
              <w:suppressAutoHyphens/>
              <w:jc w:val="center"/>
            </w:pPr>
            <w:r w:rsidRPr="009C6FA3">
              <w:lastRenderedPageBreak/>
              <w:t>30</w:t>
            </w:r>
          </w:p>
        </w:tc>
        <w:tc>
          <w:tcPr>
            <w:tcW w:w="2127" w:type="dxa"/>
            <w:vAlign w:val="top"/>
          </w:tcPr>
          <w:p w14:paraId="3E4B389E" w14:textId="77777777" w:rsidR="00565822" w:rsidRPr="009C6FA3" w:rsidRDefault="00565822" w:rsidP="000C3841">
            <w:pPr>
              <w:pStyle w:val="TableBodyTextsmall"/>
              <w:pageBreakBefore/>
              <w:suppressLineNumbers/>
              <w:suppressAutoHyphens/>
            </w:pPr>
            <w:r w:rsidRPr="009C6FA3">
              <w:t>Aggregates (including gravel, rock, sand, etc)</w:t>
            </w:r>
          </w:p>
        </w:tc>
        <w:tc>
          <w:tcPr>
            <w:tcW w:w="4819" w:type="dxa"/>
            <w:vAlign w:val="top"/>
          </w:tcPr>
          <w:p w14:paraId="66C7EC7F" w14:textId="6411AADA" w:rsidR="00565822" w:rsidRPr="009C6FA3" w:rsidRDefault="00565822" w:rsidP="000C3841">
            <w:pPr>
              <w:pStyle w:val="TableBodyTextsmall"/>
              <w:pageBreakBefore/>
              <w:numPr>
                <w:ilvl w:val="0"/>
                <w:numId w:val="22"/>
              </w:numPr>
              <w:suppressLineNumbers/>
              <w:suppressAutoHyphens/>
            </w:pPr>
            <w:r w:rsidRPr="009C6FA3">
              <w:t>All aggregate is virgin material with no recycled glass, crushed concrete or other alternative materials.</w:t>
            </w:r>
          </w:p>
        </w:tc>
        <w:tc>
          <w:tcPr>
            <w:tcW w:w="3827" w:type="dxa"/>
            <w:vAlign w:val="top"/>
          </w:tcPr>
          <w:p w14:paraId="2C920E4E" w14:textId="77777777" w:rsidR="00565822" w:rsidRDefault="00565822" w:rsidP="000C3841">
            <w:pPr>
              <w:pStyle w:val="TableBodyTextsmall"/>
              <w:pageBreakBefore/>
              <w:numPr>
                <w:ilvl w:val="0"/>
                <w:numId w:val="22"/>
              </w:numPr>
              <w:suppressLineNumbers/>
              <w:suppressAutoHyphens/>
            </w:pPr>
            <w:r w:rsidRPr="009C6FA3">
              <w:t>Use of virgin aggregates is generally BAU.</w:t>
            </w:r>
          </w:p>
          <w:p w14:paraId="6FC4E7BA" w14:textId="77777777" w:rsidR="00565822" w:rsidRDefault="00565822" w:rsidP="000C3841">
            <w:pPr>
              <w:pStyle w:val="TableBodyTextsmall"/>
              <w:pageBreakBefore/>
              <w:numPr>
                <w:ilvl w:val="0"/>
                <w:numId w:val="22"/>
              </w:numPr>
              <w:suppressLineNumbers/>
              <w:suppressAutoHyphens/>
            </w:pPr>
            <w:r w:rsidRPr="009C6FA3">
              <w:t xml:space="preserve">Transport and Main Roads approves the use of crushed glass as aggregate (refer to MRTS05 </w:t>
            </w:r>
            <w:r w:rsidRPr="00A70D5F">
              <w:rPr>
                <w:rStyle w:val="BodyTextitalic"/>
              </w:rPr>
              <w:t>Unbound Pavements</w:t>
            </w:r>
            <w:r w:rsidRPr="009C6FA3">
              <w:t xml:space="preserve"> and MRTS30 </w:t>
            </w:r>
            <w:r w:rsidRPr="00A70D5F">
              <w:rPr>
                <w:rStyle w:val="BodyTextitalic"/>
              </w:rPr>
              <w:t>Asphalt Pavements</w:t>
            </w:r>
            <w:r w:rsidRPr="009C6FA3">
              <w:t xml:space="preserve"> but its use is not mandated and is not standard practice at this stage).</w:t>
            </w:r>
          </w:p>
          <w:p w14:paraId="1EC8C1F2" w14:textId="6FFABE2F" w:rsidR="00565822" w:rsidRPr="009C6FA3" w:rsidRDefault="00565822" w:rsidP="000C3841">
            <w:pPr>
              <w:pStyle w:val="TableBodyTextsmall"/>
              <w:pageBreakBefore/>
              <w:numPr>
                <w:ilvl w:val="0"/>
                <w:numId w:val="22"/>
              </w:numPr>
              <w:suppressLineNumbers/>
              <w:suppressAutoHyphens/>
            </w:pPr>
            <w:r w:rsidRPr="009C6FA3">
              <w:t xml:space="preserve">Transport and Main Roads approves use of recycled crushed concrete (refer to MRTS05 </w:t>
            </w:r>
            <w:r w:rsidRPr="00A70D5F">
              <w:rPr>
                <w:rStyle w:val="BodyTextitalic"/>
              </w:rPr>
              <w:t>Unbound Pavements</w:t>
            </w:r>
            <w:r w:rsidRPr="009C6FA3">
              <w:t>), but this is not standard practice at this stage.</w:t>
            </w:r>
          </w:p>
        </w:tc>
        <w:tc>
          <w:tcPr>
            <w:tcW w:w="2657" w:type="dxa"/>
            <w:vAlign w:val="top"/>
          </w:tcPr>
          <w:p w14:paraId="16C5136B" w14:textId="78242A42" w:rsidR="00565822" w:rsidRPr="009C6FA3" w:rsidRDefault="00565822" w:rsidP="000C3841">
            <w:pPr>
              <w:pStyle w:val="TableBodyTextsmall"/>
              <w:pageBreakBefore/>
              <w:numPr>
                <w:ilvl w:val="0"/>
                <w:numId w:val="22"/>
              </w:numPr>
              <w:suppressLineNumbers/>
              <w:suppressAutoHyphens/>
            </w:pPr>
            <w:r w:rsidRPr="009C6FA3">
              <w:t>Amount of sand used for entire project (t).</w:t>
            </w:r>
          </w:p>
        </w:tc>
      </w:tr>
      <w:tr w:rsidR="009458EC" w:rsidRPr="009C6FA3" w14:paraId="06231202" w14:textId="77777777" w:rsidTr="00A70D5F">
        <w:tc>
          <w:tcPr>
            <w:tcW w:w="562" w:type="dxa"/>
            <w:vAlign w:val="top"/>
          </w:tcPr>
          <w:p w14:paraId="40FD0DA6" w14:textId="77777777" w:rsidR="00565822" w:rsidRPr="009C6FA3" w:rsidRDefault="00565822" w:rsidP="000C3841">
            <w:pPr>
              <w:pStyle w:val="TableBodyTextsmall"/>
              <w:pageBreakBefore/>
              <w:suppressLineNumbers/>
              <w:suppressAutoHyphens/>
              <w:jc w:val="center"/>
            </w:pPr>
            <w:r w:rsidRPr="009C6FA3">
              <w:t>31</w:t>
            </w:r>
          </w:p>
        </w:tc>
        <w:tc>
          <w:tcPr>
            <w:tcW w:w="2127" w:type="dxa"/>
            <w:vAlign w:val="top"/>
          </w:tcPr>
          <w:p w14:paraId="47016BA7" w14:textId="77777777" w:rsidR="00565822" w:rsidRPr="009C6FA3" w:rsidRDefault="00565822" w:rsidP="000C3841">
            <w:pPr>
              <w:pStyle w:val="TableBodyTextsmall"/>
              <w:pageBreakBefore/>
              <w:suppressLineNumbers/>
              <w:suppressAutoHyphens/>
            </w:pPr>
            <w:r w:rsidRPr="009C6FA3">
              <w:t>Pipes</w:t>
            </w:r>
          </w:p>
        </w:tc>
        <w:tc>
          <w:tcPr>
            <w:tcW w:w="4819" w:type="dxa"/>
            <w:vAlign w:val="top"/>
          </w:tcPr>
          <w:p w14:paraId="58A0E811" w14:textId="77777777" w:rsidR="00565822" w:rsidRDefault="00565822" w:rsidP="000C3841">
            <w:pPr>
              <w:pStyle w:val="TableBodyTextsmall"/>
              <w:pageBreakBefore/>
              <w:numPr>
                <w:ilvl w:val="0"/>
                <w:numId w:val="22"/>
              </w:numPr>
              <w:suppressLineNumbers/>
              <w:suppressAutoHyphens/>
            </w:pPr>
            <w:r w:rsidRPr="009C6FA3">
              <w:t>Pipe material is generally as per the design material and is typically polyvinyl chloride (PVC), polyethylene (PE), or reinforced concrete depending on application.</w:t>
            </w:r>
          </w:p>
          <w:p w14:paraId="1C8BB10C" w14:textId="2FF3BF40" w:rsidR="00565822" w:rsidRPr="009C6FA3" w:rsidRDefault="00565822" w:rsidP="000C3841">
            <w:pPr>
              <w:pStyle w:val="TableBodyTextsmall"/>
              <w:pageBreakBefore/>
              <w:numPr>
                <w:ilvl w:val="0"/>
                <w:numId w:val="22"/>
              </w:numPr>
              <w:suppressLineNumbers/>
              <w:suppressAutoHyphens/>
            </w:pPr>
            <w:r w:rsidRPr="009C6FA3">
              <w:t>BAU is 0% recycled content.</w:t>
            </w:r>
          </w:p>
        </w:tc>
        <w:tc>
          <w:tcPr>
            <w:tcW w:w="3827" w:type="dxa"/>
            <w:vAlign w:val="top"/>
          </w:tcPr>
          <w:p w14:paraId="601261F9" w14:textId="2BA82566" w:rsidR="00565822" w:rsidRDefault="00565822" w:rsidP="000C3841">
            <w:pPr>
              <w:pStyle w:val="TableBodyTextsmall"/>
              <w:pageBreakBefore/>
              <w:numPr>
                <w:ilvl w:val="0"/>
                <w:numId w:val="22"/>
              </w:numPr>
              <w:suppressLineNumbers/>
              <w:suppressAutoHyphens/>
            </w:pPr>
            <w:r w:rsidRPr="009C6FA3">
              <w:t xml:space="preserve">Transport and Main Roads </w:t>
            </w:r>
            <w:r w:rsidR="0013313D">
              <w:t xml:space="preserve">Technical </w:t>
            </w:r>
            <w:r w:rsidRPr="009C6FA3">
              <w:t>Specifications indicate that precast reinforced concrete pipes and box culverts are standard practice.</w:t>
            </w:r>
          </w:p>
          <w:p w14:paraId="3613E8DC" w14:textId="3C456DE4" w:rsidR="00565822" w:rsidRPr="009C6FA3" w:rsidRDefault="00565822" w:rsidP="000C3841">
            <w:pPr>
              <w:pStyle w:val="TableBodyTextsmall"/>
              <w:pageBreakBefore/>
              <w:numPr>
                <w:ilvl w:val="0"/>
                <w:numId w:val="22"/>
              </w:numPr>
              <w:suppressLineNumbers/>
              <w:suppressAutoHyphens/>
            </w:pPr>
            <w:r w:rsidRPr="009C6FA3">
              <w:t xml:space="preserve">ISO 1452.2009: </w:t>
            </w:r>
            <w:r w:rsidRPr="00A70D5F">
              <w:rPr>
                <w:rStyle w:val="BodyTextitalic"/>
              </w:rPr>
              <w:t>Plastic piping systems for water supply and for buried and above ground drainage and sewerage under pressure – Unplasticized poly (vinyl Chloride) (PVC U)</w:t>
            </w:r>
            <w:r w:rsidRPr="009C6FA3">
              <w:t>.</w:t>
            </w:r>
          </w:p>
        </w:tc>
        <w:tc>
          <w:tcPr>
            <w:tcW w:w="2657" w:type="dxa"/>
            <w:vAlign w:val="top"/>
          </w:tcPr>
          <w:p w14:paraId="7A292E9E" w14:textId="77777777" w:rsidR="00565822" w:rsidRDefault="00565822" w:rsidP="000C3841">
            <w:pPr>
              <w:pStyle w:val="TableBodyTextsmall"/>
              <w:pageBreakBefore/>
              <w:numPr>
                <w:ilvl w:val="0"/>
                <w:numId w:val="22"/>
              </w:numPr>
              <w:suppressLineNumbers/>
              <w:suppressAutoHyphens/>
            </w:pPr>
            <w:r w:rsidRPr="009C6FA3">
              <w:t>Amount of piping (t) used for entire project (t).</w:t>
            </w:r>
          </w:p>
          <w:p w14:paraId="34D90F0C" w14:textId="18EE658D" w:rsidR="00565822" w:rsidRPr="009C6FA3" w:rsidRDefault="00565822" w:rsidP="000C3841">
            <w:pPr>
              <w:pStyle w:val="TableBodyTextsmall"/>
              <w:pageBreakBefore/>
              <w:numPr>
                <w:ilvl w:val="0"/>
                <w:numId w:val="22"/>
              </w:numPr>
              <w:suppressLineNumbers/>
              <w:suppressAutoHyphens/>
            </w:pPr>
            <w:r w:rsidRPr="009C6FA3">
              <w:t>Transport distance (km).</w:t>
            </w:r>
          </w:p>
        </w:tc>
      </w:tr>
    </w:tbl>
    <w:p w14:paraId="611BB05A" w14:textId="77777777" w:rsidR="00BF2221" w:rsidRPr="00CE6618" w:rsidRDefault="00BF2221" w:rsidP="00B8333F">
      <w:pPr>
        <w:pStyle w:val="BodyText"/>
      </w:pPr>
    </w:p>
    <w:p w14:paraId="7B3D5445" w14:textId="77777777" w:rsidR="0061185E" w:rsidRPr="00CE6618" w:rsidRDefault="0061185E" w:rsidP="004525EA">
      <w:pPr>
        <w:pStyle w:val="BodyText"/>
        <w:sectPr w:rsidR="0061185E" w:rsidRPr="00CE6618" w:rsidSect="00415486">
          <w:footerReference w:type="default" r:id="rId28"/>
          <w:pgSz w:w="16838" w:h="11906" w:orient="landscape" w:code="9"/>
          <w:pgMar w:top="1134" w:right="1418" w:bottom="1276" w:left="1418" w:header="454" w:footer="454" w:gutter="0"/>
          <w:cols w:space="708"/>
          <w:docGrid w:linePitch="360"/>
        </w:sectPr>
      </w:pPr>
    </w:p>
    <w:p w14:paraId="7B3D5446" w14:textId="77777777" w:rsidR="00BC68B8" w:rsidRPr="00CE6618" w:rsidRDefault="00BC68B8" w:rsidP="0061185E">
      <w:pPr>
        <w:pStyle w:val="BodyText"/>
      </w:pPr>
    </w:p>
    <w:p w14:paraId="7B3D5447" w14:textId="77777777" w:rsidR="0061185E" w:rsidRPr="00CE6618" w:rsidRDefault="0061185E" w:rsidP="0061185E">
      <w:pPr>
        <w:pStyle w:val="BodyText"/>
      </w:pPr>
    </w:p>
    <w:p w14:paraId="7B3D5448" w14:textId="77777777" w:rsidR="0061185E" w:rsidRPr="00CE6618" w:rsidRDefault="0061185E" w:rsidP="0061185E">
      <w:pPr>
        <w:pStyle w:val="BodyText"/>
      </w:pPr>
    </w:p>
    <w:p w14:paraId="7B3D5449" w14:textId="77777777" w:rsidR="0061185E" w:rsidRPr="00CE6618" w:rsidRDefault="0061185E" w:rsidP="0061185E">
      <w:pPr>
        <w:pStyle w:val="BodyText"/>
      </w:pPr>
    </w:p>
    <w:p w14:paraId="7B3D544A" w14:textId="77777777" w:rsidR="0061185E" w:rsidRPr="00CE6618" w:rsidRDefault="0061185E" w:rsidP="0061185E">
      <w:pPr>
        <w:pStyle w:val="BodyText"/>
      </w:pPr>
    </w:p>
    <w:p w14:paraId="7B3D544B" w14:textId="77777777" w:rsidR="0061185E" w:rsidRPr="00CE6618" w:rsidRDefault="0061185E" w:rsidP="0061185E">
      <w:pPr>
        <w:pStyle w:val="BodyText"/>
      </w:pPr>
    </w:p>
    <w:p w14:paraId="7B3D544C" w14:textId="77777777" w:rsidR="0061185E" w:rsidRPr="00CE6618" w:rsidRDefault="0061185E" w:rsidP="0061185E">
      <w:pPr>
        <w:pStyle w:val="BodyText"/>
      </w:pPr>
    </w:p>
    <w:p w14:paraId="7B3D544D" w14:textId="77777777" w:rsidR="0061185E" w:rsidRPr="00CE6618" w:rsidRDefault="0061185E" w:rsidP="0061185E">
      <w:pPr>
        <w:pStyle w:val="BodyText"/>
      </w:pPr>
    </w:p>
    <w:p w14:paraId="7B3D544E" w14:textId="77777777" w:rsidR="0061185E" w:rsidRPr="00CE6618" w:rsidRDefault="0061185E" w:rsidP="0061185E">
      <w:pPr>
        <w:pStyle w:val="BodyText"/>
      </w:pPr>
    </w:p>
    <w:p w14:paraId="7B3D544F" w14:textId="77777777" w:rsidR="0061185E" w:rsidRPr="00CE6618" w:rsidRDefault="0061185E" w:rsidP="0061185E">
      <w:pPr>
        <w:pStyle w:val="BodyText"/>
      </w:pPr>
    </w:p>
    <w:p w14:paraId="7B3D5450" w14:textId="77777777" w:rsidR="0061185E" w:rsidRPr="00CE6618" w:rsidRDefault="0061185E" w:rsidP="0061185E">
      <w:pPr>
        <w:pStyle w:val="BodyText"/>
      </w:pPr>
    </w:p>
    <w:sectPr w:rsidR="0061185E" w:rsidRPr="00CE6618" w:rsidSect="0061185E">
      <w:headerReference w:type="even" r:id="rId29"/>
      <w:headerReference w:type="default" r:id="rId30"/>
      <w:footerReference w:type="default" r:id="rId31"/>
      <w:pgSz w:w="11906" w:h="16838" w:code="9"/>
      <w:pgMar w:top="1418" w:right="1418" w:bottom="1418" w:left="1418" w:header="454" w:footer="45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C1EC0B3" w14:textId="77777777" w:rsidR="004622FB" w:rsidRDefault="004622FB">
      <w:r>
        <w:separator/>
      </w:r>
    </w:p>
    <w:p w14:paraId="42D381B2" w14:textId="77777777" w:rsidR="004622FB" w:rsidRDefault="004622FB"/>
  </w:endnote>
  <w:endnote w:type="continuationSeparator" w:id="0">
    <w:p w14:paraId="3550CAA8" w14:textId="77777777" w:rsidR="004622FB" w:rsidRDefault="004622FB">
      <w:r>
        <w:continuationSeparator/>
      </w:r>
    </w:p>
    <w:p w14:paraId="777B4E31" w14:textId="77777777" w:rsidR="004622FB" w:rsidRDefault="004622F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5C" w14:textId="77777777" w:rsidR="004622FB" w:rsidRDefault="004622FB" w:rsidP="00176CC5">
    <w:pPr>
      <w:pStyle w:val="Footer"/>
      <w:rPr>
        <w:rStyle w:val="PageNumber"/>
      </w:rPr>
    </w:pPr>
    <w:r>
      <w:rPr>
        <w:rStyle w:val="PageNumber"/>
      </w:rPr>
      <w:fldChar w:fldCharType="begin"/>
    </w:r>
    <w:r>
      <w:rPr>
        <w:rStyle w:val="PageNumber"/>
      </w:rPr>
      <w:instrText xml:space="preserve">PAGE  </w:instrText>
    </w:r>
    <w:r>
      <w:rPr>
        <w:rStyle w:val="PageNumber"/>
      </w:rPr>
      <w:fldChar w:fldCharType="end"/>
    </w:r>
  </w:p>
  <w:p w14:paraId="7B3D545D" w14:textId="77777777" w:rsidR="004622FB" w:rsidRDefault="004622FB" w:rsidP="00176CC5">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5E" w14:textId="77777777" w:rsidR="004622FB" w:rsidRPr="00391457" w:rsidRDefault="004622FB" w:rsidP="00176CC5">
    <w:pPr>
      <w:pStyle w:val="Footer"/>
      <w:rPr>
        <w:rStyle w:val="PageNumber"/>
      </w:rPr>
    </w:pPr>
    <w:r w:rsidRPr="00391457">
      <w:rPr>
        <w:rStyle w:val="PageNumber"/>
      </w:rPr>
      <w:fldChar w:fldCharType="begin"/>
    </w:r>
    <w:r w:rsidRPr="00391457">
      <w:rPr>
        <w:rStyle w:val="PageNumber"/>
      </w:rPr>
      <w:instrText xml:space="preserve">PAGE  </w:instrText>
    </w:r>
    <w:r w:rsidRPr="00391457">
      <w:rPr>
        <w:rStyle w:val="PageNumber"/>
      </w:rPr>
      <w:fldChar w:fldCharType="separate"/>
    </w:r>
    <w:r>
      <w:rPr>
        <w:rStyle w:val="PageNumber"/>
        <w:noProof/>
      </w:rPr>
      <w:t>2</w:t>
    </w:r>
    <w:r w:rsidRPr="00391457">
      <w:rPr>
        <w:rStyle w:val="PageNumber"/>
      </w:rPr>
      <w:fldChar w:fldCharType="end"/>
    </w:r>
  </w:p>
  <w:p w14:paraId="7B3D545F" w14:textId="77777777" w:rsidR="004622FB" w:rsidRPr="00391457" w:rsidRDefault="004622FB" w:rsidP="00176CC5">
    <w:pPr>
      <w:pStyle w:val="Footer"/>
      <w:rPr>
        <w:b/>
      </w:rPr>
    </w:pPr>
    <w:r w:rsidRPr="00391457">
      <w:t>Document title, Trans</w:t>
    </w:r>
    <w:r>
      <w:t>port and Main Roads, Month Year</w:t>
    </w:r>
    <w:r w:rsidRPr="00391457">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2" w14:textId="258E86FF" w:rsidR="004622FB" w:rsidRPr="00176CC5" w:rsidRDefault="004622FB" w:rsidP="00176CC5">
    <w:pPr>
      <w:pStyle w:val="Footer"/>
    </w:pPr>
    <w:r>
      <w:t>Consultants for Engineering Projects, Transport and Main</w:t>
    </w:r>
    <w:r w:rsidRPr="00176CC5">
      <w:t xml:space="preserve"> Roads</w:t>
    </w:r>
    <w:r>
      <w:t xml:space="preserve">, </w:t>
    </w:r>
    <w:r w:rsidR="003D370D">
      <w:t>June 2024</w:t>
    </w:r>
    <w:r w:rsidRPr="00176CC5">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4" w14:textId="77777777" w:rsidR="004622FB" w:rsidRPr="00F64B7F" w:rsidRDefault="004622FB" w:rsidP="00176CC5">
    <w:pPr>
      <w:pStyle w:val="Footer"/>
      <w:rPr>
        <w:b/>
        <w:lang w:val="en-US"/>
      </w:rPr>
    </w:pPr>
    <w:r w:rsidRPr="00F64B7F">
      <w:t>Document title, Transport and Main Roads, Month Year</w:t>
    </w:r>
    <w:r w:rsidRPr="00F64B7F">
      <w:tab/>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6" w14:textId="27075A45" w:rsidR="004622FB" w:rsidRPr="009E5C89" w:rsidRDefault="004622FB" w:rsidP="00E92ACF">
    <w:pPr>
      <w:pStyle w:val="Footer"/>
      <w:tabs>
        <w:tab w:val="clear" w:pos="4153"/>
        <w:tab w:val="clear" w:pos="9540"/>
        <w:tab w:val="right" w:pos="9072"/>
      </w:tabs>
      <w:ind w:right="-2"/>
    </w:pPr>
    <w:r>
      <w:t>Consultants for Engineering Projects, Transport and Main</w:t>
    </w:r>
    <w:r w:rsidRPr="00176CC5">
      <w:t xml:space="preserve"> Roads</w:t>
    </w:r>
    <w:r>
      <w:t xml:space="preserve">, </w:t>
    </w:r>
    <w:r w:rsidR="003D370D">
      <w:t>June 2024</w:t>
    </w:r>
    <w:r>
      <w:tab/>
    </w:r>
    <w:r w:rsidRPr="00391457">
      <w:rPr>
        <w:rStyle w:val="PageNumber"/>
      </w:rPr>
      <w:fldChar w:fldCharType="begin"/>
    </w:r>
    <w:r w:rsidRPr="00391457">
      <w:rPr>
        <w:rStyle w:val="PageNumber"/>
      </w:rPr>
      <w:instrText xml:space="preserve">PAGE  </w:instrText>
    </w:r>
    <w:r w:rsidRPr="00391457">
      <w:rPr>
        <w:rStyle w:val="PageNumber"/>
      </w:rPr>
      <w:fldChar w:fldCharType="separate"/>
    </w:r>
    <w:r>
      <w:rPr>
        <w:rStyle w:val="PageNumber"/>
        <w:noProof/>
      </w:rPr>
      <w:t>i</w:t>
    </w:r>
    <w:r w:rsidRPr="00391457">
      <w:rPr>
        <w:rStyle w:val="PageNumber"/>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8" w14:textId="1B559712" w:rsidR="004622FB" w:rsidRPr="009E5C89" w:rsidRDefault="004622FB" w:rsidP="00E92ACF">
    <w:pPr>
      <w:pStyle w:val="Footer"/>
      <w:tabs>
        <w:tab w:val="clear" w:pos="9540"/>
        <w:tab w:val="right" w:pos="9072"/>
      </w:tabs>
      <w:ind w:right="-2"/>
    </w:pPr>
    <w:r>
      <w:t>Consultants for Engineering Projects, Transport and Main</w:t>
    </w:r>
    <w:r w:rsidRPr="00176CC5">
      <w:t xml:space="preserve"> Roads</w:t>
    </w:r>
    <w:r>
      <w:t xml:space="preserve">, </w:t>
    </w:r>
    <w:r w:rsidR="003D370D">
      <w:t>June 2024</w:t>
    </w:r>
    <w:r>
      <w:tab/>
    </w:r>
    <w:r w:rsidRPr="00BF0295">
      <w:rPr>
        <w:rStyle w:val="PageNumber"/>
      </w:rPr>
      <w:fldChar w:fldCharType="begin"/>
    </w:r>
    <w:r w:rsidRPr="00BF0295">
      <w:rPr>
        <w:rStyle w:val="PageNumber"/>
      </w:rPr>
      <w:instrText xml:space="preserve">PAGE  </w:instrText>
    </w:r>
    <w:r w:rsidRPr="00BF0295">
      <w:rPr>
        <w:rStyle w:val="PageNumber"/>
      </w:rPr>
      <w:fldChar w:fldCharType="separate"/>
    </w:r>
    <w:r>
      <w:rPr>
        <w:rStyle w:val="PageNumber"/>
        <w:noProof/>
      </w:rPr>
      <w:t>1</w:t>
    </w:r>
    <w:r w:rsidRPr="00BF0295">
      <w:rPr>
        <w:rStyle w:val="PageNumber"/>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B4C1B9" w14:textId="07DFAEFC" w:rsidR="004622FB" w:rsidRPr="009E5C89" w:rsidRDefault="004622FB" w:rsidP="00CE4227">
    <w:pPr>
      <w:pStyle w:val="Footer"/>
      <w:tabs>
        <w:tab w:val="clear" w:pos="9540"/>
        <w:tab w:val="right" w:pos="14004"/>
      </w:tabs>
      <w:ind w:right="-2"/>
    </w:pPr>
    <w:r>
      <w:t>Consultants for Engineering Projects, Transport and Main</w:t>
    </w:r>
    <w:r w:rsidRPr="00176CC5">
      <w:t xml:space="preserve"> Roads</w:t>
    </w:r>
    <w:r>
      <w:t xml:space="preserve">, </w:t>
    </w:r>
    <w:r w:rsidR="003D370D">
      <w:t>June 2024</w:t>
    </w:r>
    <w:r>
      <w:tab/>
    </w:r>
    <w:r w:rsidRPr="00BF0295">
      <w:rPr>
        <w:rStyle w:val="PageNumber"/>
      </w:rPr>
      <w:fldChar w:fldCharType="begin"/>
    </w:r>
    <w:r w:rsidRPr="00BF0295">
      <w:rPr>
        <w:rStyle w:val="PageNumber"/>
      </w:rPr>
      <w:instrText xml:space="preserve">PAGE  </w:instrText>
    </w:r>
    <w:r w:rsidRPr="00BF0295">
      <w:rPr>
        <w:rStyle w:val="PageNumber"/>
      </w:rPr>
      <w:fldChar w:fldCharType="separate"/>
    </w:r>
    <w:r>
      <w:rPr>
        <w:rStyle w:val="PageNumber"/>
        <w:noProof/>
      </w:rPr>
      <w:t>1</w:t>
    </w:r>
    <w:r w:rsidRPr="00BF0295">
      <w:rPr>
        <w:rStyle w:val="PageNumber"/>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B" w14:textId="256EA6BA" w:rsidR="004622FB" w:rsidRPr="00391457" w:rsidRDefault="00BF2221" w:rsidP="00176CC5">
    <w:pPr>
      <w:pStyle w:val="Footer"/>
    </w:pPr>
    <w:r>
      <w:rPr>
        <w:noProof/>
      </w:rPr>
      <w:drawing>
        <wp:anchor distT="0" distB="0" distL="114300" distR="114300" simplePos="0" relativeHeight="251667456" behindDoc="1" locked="0" layoutInCell="1" allowOverlap="1" wp14:anchorId="20FEF1AF" wp14:editId="5A62A28C">
          <wp:simplePos x="0" y="0"/>
          <wp:positionH relativeFrom="page">
            <wp:align>right</wp:align>
          </wp:positionH>
          <wp:positionV relativeFrom="page">
            <wp:align>bottom</wp:align>
          </wp:positionV>
          <wp:extent cx="4027805" cy="698500"/>
          <wp:effectExtent l="0" t="0" r="0" b="6350"/>
          <wp:wrapNone/>
          <wp:docPr id="12" name="Picture 12" descr="Queensland Government contact number - 13 74 68&#10;Transport and Main Roads webpage - www.tmr.qld.gov.au&#10;Queensland Government webpage - www.qld.gov.a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Queensland Government contact number - 13 74 68&#10;Transport and Main Roads webpage - www.tmr.qld.gov.au&#10;Queensland Government webpage - www.qld.gov.au"/>
                  <pic:cNvPicPr>
                    <a:picLocks noChangeAspect="1" noChangeArrowheads="1"/>
                  </pic:cNvPicPr>
                </pic:nvPicPr>
                <pic:blipFill rotWithShape="1">
                  <a:blip r:embed="rId1">
                    <a:extLst>
                      <a:ext uri="{28A0092B-C50C-407E-A947-70E740481C1C}">
                        <a14:useLocalDpi xmlns:a14="http://schemas.microsoft.com/office/drawing/2010/main" val="0"/>
                      </a:ext>
                    </a:extLst>
                  </a:blip>
                  <a:srcRect l="47199"/>
                  <a:stretch/>
                </pic:blipFill>
                <pic:spPr bwMode="auto">
                  <a:xfrm>
                    <a:off x="0" y="0"/>
                    <a:ext cx="4027805" cy="69850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216041E" w14:textId="77777777" w:rsidR="004622FB" w:rsidRDefault="004622FB">
      <w:r>
        <w:separator/>
      </w:r>
    </w:p>
    <w:p w14:paraId="31A8C28C" w14:textId="77777777" w:rsidR="004622FB" w:rsidRDefault="004622FB"/>
  </w:footnote>
  <w:footnote w:type="continuationSeparator" w:id="0">
    <w:p w14:paraId="4F1F9523" w14:textId="77777777" w:rsidR="004622FB" w:rsidRDefault="004622FB">
      <w:r>
        <w:continuationSeparator/>
      </w:r>
    </w:p>
    <w:p w14:paraId="09A947B8" w14:textId="77777777" w:rsidR="004622FB" w:rsidRDefault="004622F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5B" w14:textId="77777777" w:rsidR="004622FB" w:rsidRDefault="004622FB">
    <w:pPr>
      <w:pStyle w:val="Header"/>
    </w:pPr>
    <w:r>
      <w:rPr>
        <w:noProof/>
      </w:rPr>
      <w:drawing>
        <wp:anchor distT="0" distB="0" distL="114300" distR="114300" simplePos="0" relativeHeight="251655168" behindDoc="1" locked="0" layoutInCell="1" allowOverlap="1" wp14:anchorId="7B3D546C" wp14:editId="7B3D546D">
          <wp:simplePos x="0" y="0"/>
          <wp:positionH relativeFrom="column">
            <wp:posOffset>-398780</wp:posOffset>
          </wp:positionH>
          <wp:positionV relativeFrom="paragraph">
            <wp:posOffset>-210820</wp:posOffset>
          </wp:positionV>
          <wp:extent cx="7456805" cy="10547985"/>
          <wp:effectExtent l="0" t="0" r="0" b="0"/>
          <wp:wrapNone/>
          <wp:docPr id="8" name="Picture 34" descr="Description: T2_Report - TL - A4 - Portrait - Blue - Indesign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descr="Description: T2_Report - TL - A4 - Portrait - Blue - Indesign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456805" cy="1054798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0" w14:textId="5338412B" w:rsidR="004622FB" w:rsidRDefault="00BF2221">
    <w:pPr>
      <w:pStyle w:val="Header"/>
    </w:pPr>
    <w:r>
      <w:rPr>
        <w:noProof/>
      </w:rPr>
      <w:drawing>
        <wp:anchor distT="0" distB="0" distL="114300" distR="114300" simplePos="0" relativeHeight="251665408" behindDoc="1" locked="0" layoutInCell="1" allowOverlap="1" wp14:anchorId="3028E577" wp14:editId="32486608">
          <wp:simplePos x="0" y="0"/>
          <wp:positionH relativeFrom="page">
            <wp:align>left</wp:align>
          </wp:positionH>
          <wp:positionV relativeFrom="paragraph">
            <wp:posOffset>-292183</wp:posOffset>
          </wp:positionV>
          <wp:extent cx="7559675" cy="10693400"/>
          <wp:effectExtent l="0" t="0" r="3175" b="0"/>
          <wp:wrapNone/>
          <wp:docPr id="2"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59675" cy="10693400"/>
                  </a:xfrm>
                  <a:prstGeom prst="rect">
                    <a:avLst/>
                  </a:prstGeom>
                  <a:noFill/>
                </pic:spPr>
              </pic:pic>
            </a:graphicData>
          </a:graphic>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1" w14:textId="7ED60CA7" w:rsidR="004622FB" w:rsidRDefault="004622FB">
    <w:pPr>
      <w:pStyle w:val="Header"/>
    </w:pPr>
    <w:r>
      <w:rPr>
        <w:noProof/>
      </w:rPr>
      <mc:AlternateContent>
        <mc:Choice Requires="wps">
          <w:drawing>
            <wp:anchor distT="0" distB="0" distL="114300" distR="114300" simplePos="0" relativeHeight="251658240" behindDoc="0" locked="0" layoutInCell="1" allowOverlap="1" wp14:anchorId="7B3D5470" wp14:editId="1B8E3752">
              <wp:simplePos x="0" y="0"/>
              <wp:positionH relativeFrom="margin">
                <wp:posOffset>4445</wp:posOffset>
              </wp:positionH>
              <wp:positionV relativeFrom="margin">
                <wp:posOffset>3461385</wp:posOffset>
              </wp:positionV>
              <wp:extent cx="5579745" cy="5431155"/>
              <wp:effectExtent l="0" t="0" r="1905" b="17145"/>
              <wp:wrapTopAndBottom/>
              <wp:docPr id="6" name="Text Box 4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79745" cy="5431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78F3742" w14:textId="77777777" w:rsidR="00BF2221" w:rsidRPr="001675E4" w:rsidRDefault="00BF2221" w:rsidP="00BF2221">
                          <w:pPr>
                            <w:pStyle w:val="HeadingPartChapter"/>
                            <w:spacing w:after="120"/>
                          </w:pPr>
                          <w:r>
                            <w:t>Copyright</w:t>
                          </w:r>
                        </w:p>
                        <w:p w14:paraId="3C4797B3" w14:textId="77777777" w:rsidR="00BF2221" w:rsidRPr="001675E4" w:rsidRDefault="00BF2221" w:rsidP="00BF2221">
                          <w:pPr>
                            <w:pStyle w:val="BodyText"/>
                            <w:spacing w:after="0"/>
                          </w:pPr>
                          <w:r w:rsidRPr="001675E4">
                            <w:t>© The State of Queensland (Department of Transport and Main Roads) 20</w:t>
                          </w:r>
                          <w:r>
                            <w:t>24.</w:t>
                          </w:r>
                        </w:p>
                        <w:p w14:paraId="219374C3" w14:textId="77777777" w:rsidR="00BF2221" w:rsidRPr="001675E4" w:rsidRDefault="00BF2221" w:rsidP="00BF2221">
                          <w:pPr>
                            <w:pStyle w:val="BodyText"/>
                            <w:spacing w:after="0" w:line="240" w:lineRule="auto"/>
                          </w:pPr>
                        </w:p>
                        <w:p w14:paraId="30F3224D" w14:textId="77777777" w:rsidR="00BF2221" w:rsidRDefault="00BF2221" w:rsidP="00BF2221">
                          <w:pPr>
                            <w:pStyle w:val="BodyText"/>
                            <w:spacing w:after="0"/>
                            <w:rPr>
                              <w:b/>
                            </w:rPr>
                          </w:pPr>
                          <w:r w:rsidRPr="009407AF">
                            <w:rPr>
                              <w:b/>
                            </w:rPr>
                            <w:t>Licence</w:t>
                          </w:r>
                        </w:p>
                        <w:p w14:paraId="7A77A60E" w14:textId="77777777" w:rsidR="00BF2221" w:rsidRDefault="00BF2221" w:rsidP="00BF2221">
                          <w:pPr>
                            <w:pStyle w:val="BodyText"/>
                            <w:spacing w:after="0"/>
                            <w:rPr>
                              <w:b/>
                            </w:rPr>
                          </w:pPr>
                          <w:r w:rsidRPr="001675E4">
                            <w:rPr>
                              <w:noProof/>
                            </w:rPr>
                            <w:drawing>
                              <wp:inline distT="0" distB="0" distL="0" distR="0" wp14:anchorId="2D15D504" wp14:editId="3999C203">
                                <wp:extent cx="809625" cy="371475"/>
                                <wp:effectExtent l="0" t="0" r="0" b="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809625" cy="371475"/>
                                        </a:xfrm>
                                        <a:prstGeom prst="rect">
                                          <a:avLst/>
                                        </a:prstGeom>
                                      </pic:spPr>
                                    </pic:pic>
                                  </a:graphicData>
                                </a:graphic>
                              </wp:inline>
                            </w:drawing>
                          </w:r>
                        </w:p>
                        <w:p w14:paraId="5B2A6F3B" w14:textId="77777777" w:rsidR="00BF2221" w:rsidRDefault="00BF2221" w:rsidP="00BF2221">
                          <w:pPr>
                            <w:pStyle w:val="BodyText"/>
                            <w:spacing w:after="0"/>
                            <w:rPr>
                              <w:b/>
                            </w:rPr>
                          </w:pPr>
                          <w:r w:rsidRPr="001675E4">
                            <w:t>This work is licensed by the State of Queensland (Department of Transport and Main Roads) under a Creative Commons Attribution</w:t>
                          </w:r>
                          <w:r>
                            <w:t xml:space="preserve"> (CC BY) 4.0 International</w:t>
                          </w:r>
                          <w:r w:rsidRPr="001675E4">
                            <w:t xml:space="preserve"> licence.</w:t>
                          </w:r>
                        </w:p>
                        <w:p w14:paraId="05FA05ED" w14:textId="77777777" w:rsidR="00BF2221" w:rsidRPr="009407AF" w:rsidRDefault="00BF2221" w:rsidP="00BF2221">
                          <w:pPr>
                            <w:pStyle w:val="BodyText"/>
                            <w:spacing w:after="0" w:line="240" w:lineRule="auto"/>
                            <w:rPr>
                              <w:b/>
                            </w:rPr>
                          </w:pPr>
                        </w:p>
                        <w:p w14:paraId="63C20041" w14:textId="77777777" w:rsidR="00BF2221" w:rsidRPr="009407AF" w:rsidRDefault="00BF2221" w:rsidP="00BF2221">
                          <w:pPr>
                            <w:pStyle w:val="BodyText"/>
                            <w:spacing w:after="0"/>
                            <w:rPr>
                              <w:b/>
                            </w:rPr>
                          </w:pPr>
                          <w:r w:rsidRPr="009407AF">
                            <w:rPr>
                              <w:b/>
                            </w:rPr>
                            <w:t>CC BY licence summary statement</w:t>
                          </w:r>
                        </w:p>
                        <w:p w14:paraId="2490AF6E" w14:textId="77777777" w:rsidR="00BF2221" w:rsidRPr="001675E4" w:rsidRDefault="00BF2221" w:rsidP="00BF2221">
                          <w:pPr>
                            <w:pStyle w:val="BodyText"/>
                            <w:spacing w:after="0"/>
                          </w:pPr>
                          <w:r w:rsidRPr="001675E4">
                            <w:t xml:space="preserve">In essence, you are free to copy, communicate and adapt this work, as long as you attribute the work to the State of Queensland (Department of Transport and Main Roads). To view a copy of this licence, visit: </w:t>
                          </w:r>
                          <w:hyperlink r:id="rId2" w:history="1">
                            <w:r w:rsidRPr="009407AF">
                              <w:rPr>
                                <w:rStyle w:val="Hyperlink"/>
                                <w:szCs w:val="21"/>
                              </w:rPr>
                              <w:t>https://creativecommons.org/licenses/by/4.0/</w:t>
                            </w:r>
                          </w:hyperlink>
                        </w:p>
                        <w:p w14:paraId="5DA6E56D" w14:textId="77777777" w:rsidR="00BF2221" w:rsidRPr="009407AF" w:rsidRDefault="00BF2221" w:rsidP="00BF2221">
                          <w:pPr>
                            <w:pStyle w:val="BodyText"/>
                            <w:spacing w:after="0" w:line="240" w:lineRule="auto"/>
                          </w:pPr>
                        </w:p>
                        <w:p w14:paraId="66BC77F6" w14:textId="77777777" w:rsidR="00BF2221" w:rsidRDefault="00BF2221" w:rsidP="00BF2221">
                          <w:pPr>
                            <w:pStyle w:val="BodyText"/>
                            <w:spacing w:after="0"/>
                            <w:rPr>
                              <w:b/>
                            </w:rPr>
                          </w:pPr>
                          <w:r w:rsidRPr="009407AF">
                            <w:rPr>
                              <w:b/>
                            </w:rPr>
                            <w:t>Translating and interpreting assistance</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34"/>
                            <w:gridCol w:w="7643"/>
                          </w:tblGrid>
                          <w:tr w:rsidR="00BF2221" w14:paraId="4B1CFD75" w14:textId="77777777" w:rsidTr="00EA0B6A">
                            <w:tc>
                              <w:tcPr>
                                <w:tcW w:w="1134" w:type="dxa"/>
                                <w:vAlign w:val="top"/>
                              </w:tcPr>
                              <w:p w14:paraId="675311C0" w14:textId="77777777" w:rsidR="00BF2221" w:rsidRDefault="00BF2221" w:rsidP="00BF2221">
                                <w:pPr>
                                  <w:pStyle w:val="BodyText"/>
                                  <w:spacing w:before="120" w:after="20"/>
                                  <w:rPr>
                                    <w:b/>
                                  </w:rPr>
                                </w:pPr>
                                <w:r>
                                  <w:rPr>
                                    <w:noProof/>
                                  </w:rPr>
                                  <w:drawing>
                                    <wp:inline distT="0" distB="0" distL="0" distR="0" wp14:anchorId="5AB4B279" wp14:editId="612FAD70">
                                      <wp:extent cx="536813" cy="609600"/>
                                      <wp:effectExtent l="0" t="0" r="0" b="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
                                                <a:extLst>
                                                  <a:ext uri="{28A0092B-C50C-407E-A947-70E740481C1C}">
                                                    <a14:useLocalDpi xmlns:a14="http://schemas.microsoft.com/office/drawing/2010/main" val="0"/>
                                                  </a:ext>
                                                </a:extLst>
                                              </a:blip>
                                              <a:stretch>
                                                <a:fillRect/>
                                              </a:stretch>
                                            </pic:blipFill>
                                            <pic:spPr>
                                              <a:xfrm>
                                                <a:off x="0" y="0"/>
                                                <a:ext cx="555533" cy="630859"/>
                                              </a:xfrm>
                                              <a:prstGeom prst="rect">
                                                <a:avLst/>
                                              </a:prstGeom>
                                            </pic:spPr>
                                          </pic:pic>
                                        </a:graphicData>
                                      </a:graphic>
                                    </wp:inline>
                                  </w:drawing>
                                </w:r>
                              </w:p>
                            </w:tc>
                            <w:tc>
                              <w:tcPr>
                                <w:tcW w:w="7643" w:type="dxa"/>
                              </w:tcPr>
                              <w:p w14:paraId="78DCD67A" w14:textId="77777777" w:rsidR="00BF2221" w:rsidRPr="00F600A5" w:rsidRDefault="00BF2221" w:rsidP="00BF2221">
                                <w:pPr>
                                  <w:spacing w:after="0"/>
                                  <w:rPr>
                                    <w:rFonts w:cs="Arial"/>
                                    <w:szCs w:val="22"/>
                                  </w:rPr>
                                </w:pPr>
                                <w:r w:rsidRPr="00F600A5">
                                  <w:rPr>
                                    <w:rFonts w:cs="Arial"/>
                                    <w:szCs w:val="22"/>
                                  </w:rPr>
                                  <w:t>The Queensland Government is committed to providing accessible services to Queenslanders from all cultural and linguistic backgrounds. If you have difficulty understanding this publication and need a translator, please call the Translating and Interpreting Service (TIS National) on 13 14 50 and ask them to telephone the Queensland Department of Transport and Main Roads on 13 74 68.</w:t>
                                </w:r>
                              </w:p>
                            </w:tc>
                          </w:tr>
                        </w:tbl>
                        <w:p w14:paraId="32344427" w14:textId="77777777" w:rsidR="00BF2221" w:rsidRDefault="00BF2221" w:rsidP="00BF2221">
                          <w:pPr>
                            <w:pStyle w:val="BodyText"/>
                            <w:spacing w:after="0" w:line="240" w:lineRule="auto"/>
                          </w:pPr>
                        </w:p>
                        <w:p w14:paraId="1A274D0F" w14:textId="77777777" w:rsidR="00BF2221" w:rsidRPr="0045367D" w:rsidRDefault="00BF2221" w:rsidP="00BF2221">
                          <w:pPr>
                            <w:pStyle w:val="BodyText"/>
                            <w:spacing w:after="0"/>
                            <w:rPr>
                              <w:rStyle w:val="BodyTextbold"/>
                            </w:rPr>
                          </w:pPr>
                          <w:r w:rsidRPr="0045367D">
                            <w:rPr>
                              <w:rStyle w:val="BodyTextbold"/>
                            </w:rPr>
                            <w:t>Disclaimer</w:t>
                          </w:r>
                        </w:p>
                        <w:p w14:paraId="70C3F776" w14:textId="77777777" w:rsidR="00BF2221" w:rsidRDefault="00BF2221" w:rsidP="00BF2221">
                          <w:pPr>
                            <w:pStyle w:val="BodyText"/>
                            <w:spacing w:after="0"/>
                          </w:pPr>
                          <w:r w:rsidRPr="001675E4">
                            <w:t>While every care has been taken in preparing this publication, the State of Queensland accepts no</w:t>
                          </w:r>
                          <w:r>
                            <w:t xml:space="preserve"> </w:t>
                          </w:r>
                          <w:r w:rsidRPr="001675E4">
                            <w:t>responsibility for decisions or actions taken as a result of any data, information, statement or advice, expressed</w:t>
                          </w:r>
                          <w:r>
                            <w:t xml:space="preserve"> </w:t>
                          </w:r>
                          <w:r w:rsidRPr="001675E4">
                            <w:t>or implied, contained within. To the best of our knowledge, the content was correct at the time of publishing.</w:t>
                          </w:r>
                        </w:p>
                        <w:p w14:paraId="28F960DB" w14:textId="77777777" w:rsidR="00BF2221" w:rsidRPr="001675E4" w:rsidRDefault="00BF2221" w:rsidP="00BF2221">
                          <w:pPr>
                            <w:pStyle w:val="BodyText"/>
                            <w:spacing w:after="0" w:line="240" w:lineRule="auto"/>
                          </w:pPr>
                        </w:p>
                        <w:p w14:paraId="0205761F" w14:textId="77777777" w:rsidR="00BF2221" w:rsidRPr="009407AF" w:rsidRDefault="00BF2221" w:rsidP="00BF2221">
                          <w:pPr>
                            <w:pStyle w:val="BodyText"/>
                            <w:spacing w:after="0"/>
                            <w:rPr>
                              <w:b/>
                            </w:rPr>
                          </w:pPr>
                          <w:r w:rsidRPr="009407AF">
                            <w:rPr>
                              <w:b/>
                            </w:rPr>
                            <w:t>Feedback</w:t>
                          </w:r>
                        </w:p>
                        <w:p w14:paraId="26913E75" w14:textId="77777777" w:rsidR="00BF2221" w:rsidRPr="00F322FA" w:rsidRDefault="00BF2221" w:rsidP="00BF2221">
                          <w:pPr>
                            <w:pStyle w:val="BodyText"/>
                          </w:pPr>
                          <w:r w:rsidRPr="001675E4">
                            <w:t>Please send your feedback regarding this document to</w:t>
                          </w:r>
                          <w:r w:rsidRPr="009407AF">
                            <w:rPr>
                              <w:szCs w:val="20"/>
                            </w:rPr>
                            <w:t xml:space="preserve">: </w:t>
                          </w:r>
                          <w:hyperlink r:id="rId4" w:history="1">
                            <w:r w:rsidRPr="009407AF">
                              <w:rPr>
                                <w:rStyle w:val="Hyperlink"/>
                                <w:szCs w:val="20"/>
                              </w:rPr>
                              <w:t>tmr.techdocs@tmr.qld.gov.au</w:t>
                            </w:r>
                          </w:hyperlink>
                        </w:p>
                        <w:p w14:paraId="7B3D547A" w14:textId="11E55F8C" w:rsidR="004622FB" w:rsidRPr="00F322FA" w:rsidRDefault="004622FB" w:rsidP="009407AF">
                          <w:pPr>
                            <w:pStyle w:val="BodyText"/>
                          </w:pP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7B3D5470" id="_x0000_t202" coordsize="21600,21600" o:spt="202" path="m,l,21600r21600,l21600,xe">
              <v:stroke joinstyle="miter"/>
              <v:path gradientshapeok="t" o:connecttype="rect"/>
            </v:shapetype>
            <v:shape id="Text Box 43" o:spid="_x0000_s1026" type="#_x0000_t202" style="position:absolute;margin-left:.35pt;margin-top:272.55pt;width:439.35pt;height:427.65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K9Tk2AEAAJIDAAAOAAAAZHJzL2Uyb0RvYy54bWysU9tu2zAMfR+wfxD0vjju6nUz4hRdiw4D&#10;ugvQ7QNkWY6F2aJGKrGzrx8lx+kub8NeBJqiDs85pDfX09CLg0Gy4CqZr9ZSGKehsW5Xya9f7l+8&#10;loKCco3qwZlKHg3J6+3zZ5vRl+YCOugbg4JBHJWjr2QXgi+zjHRnBkUr8MbxZQs4qMCfuMsaVCOj&#10;D312sV6/ykbAxiNoQ8TZu/lSbhN+2xodPrUtmSD6SjK3kE5MZx3PbLtR5Q6V76w+0VD/wGJQ1nHT&#10;M9SdCkrs0f4FNViNQNCGlYYhg7a12iQNrCZf/6HmsVPeJC1sDvmzTfT/YPXHw6P/jCJMb2HiASYR&#10;5B9AfyPh4LZTbmduEGHsjGq4cR4ty0ZP5elptJpKiiD1+AEaHrLaB0hAU4tDdIV1CkbnARzPppsp&#10;CM3Jorh6c3VZSKH5rrh8medFkXqocnnukcI7A4OIQSWRp5rg1eGBQqSjyqUkdnNwb/s+TbZ3vyW4&#10;MGYS/ch45h6meuLqKKOG5shCEOZF4cXmoAP8IcXIS1JJ+r5XaKTo3zs2I27UEuAS1EugnOanlQxS&#10;zOFtmDdv79HuOkae7XZww4a1Nkl5YnHiyYNPCk9LGjfr1+9U9fQrbX8CAAD//wMAUEsDBBQABgAI&#10;AAAAIQAExaHD3wAAAAkBAAAPAAAAZHJzL2Rvd25yZXYueG1sTI/LTsMwEEX3SPyDNUjsqF2UvkKc&#10;qkKwQkKkYcHSiadJ1HgcYrcNf8+wKsvRPbr3TLadXC/OOIbOk4b5TIFAqr3tqNHwWb4+rEGEaMia&#10;3hNq+MEA2/z2JjOp9Rcq8LyPjeASCqnR0MY4pFKGukVnwswPSJwd/OhM5HNspB3NhctdLx+VWkpn&#10;OuKF1gz43GJ93J+cht0XFS/d93v1URyKriw3it6WR63v76bdE4iIU7zC8KfP6pCzU+VPZIPoNayY&#10;07BIFnMQHK9XmwRExVyiVAIyz+T/D/JfAAAA//8DAFBLAQItABQABgAIAAAAIQC2gziS/gAAAOEB&#10;AAATAAAAAAAAAAAAAAAAAAAAAABbQ29udGVudF9UeXBlc10ueG1sUEsBAi0AFAAGAAgAAAAhADj9&#10;If/WAAAAlAEAAAsAAAAAAAAAAAAAAAAALwEAAF9yZWxzLy5yZWxzUEsBAi0AFAAGAAgAAAAhANAr&#10;1OTYAQAAkgMAAA4AAAAAAAAAAAAAAAAALgIAAGRycy9lMm9Eb2MueG1sUEsBAi0AFAAGAAgAAAAh&#10;AATFocPfAAAACQEAAA8AAAAAAAAAAAAAAAAAMgQAAGRycy9kb3ducmV2LnhtbFBLBQYAAAAABAAE&#10;APMAAAA+BQAAAAA=&#10;" filled="f" stroked="f">
              <v:textbox inset="0,0,0,0">
                <w:txbxContent>
                  <w:p w14:paraId="278F3742" w14:textId="77777777" w:rsidR="00BF2221" w:rsidRPr="001675E4" w:rsidRDefault="00BF2221" w:rsidP="00BF2221">
                    <w:pPr>
                      <w:pStyle w:val="HeadingPartChapter"/>
                      <w:spacing w:after="120"/>
                    </w:pPr>
                    <w:r>
                      <w:t>Copyright</w:t>
                    </w:r>
                  </w:p>
                  <w:p w14:paraId="3C4797B3" w14:textId="77777777" w:rsidR="00BF2221" w:rsidRPr="001675E4" w:rsidRDefault="00BF2221" w:rsidP="00BF2221">
                    <w:pPr>
                      <w:pStyle w:val="BodyText"/>
                      <w:spacing w:after="0"/>
                    </w:pPr>
                    <w:r w:rsidRPr="001675E4">
                      <w:t>© The State of Queensland (Department of Transport and Main Roads) 20</w:t>
                    </w:r>
                    <w:r>
                      <w:t>24.</w:t>
                    </w:r>
                  </w:p>
                  <w:p w14:paraId="219374C3" w14:textId="77777777" w:rsidR="00BF2221" w:rsidRPr="001675E4" w:rsidRDefault="00BF2221" w:rsidP="00BF2221">
                    <w:pPr>
                      <w:pStyle w:val="BodyText"/>
                      <w:spacing w:after="0" w:line="240" w:lineRule="auto"/>
                    </w:pPr>
                  </w:p>
                  <w:p w14:paraId="30F3224D" w14:textId="77777777" w:rsidR="00BF2221" w:rsidRDefault="00BF2221" w:rsidP="00BF2221">
                    <w:pPr>
                      <w:pStyle w:val="BodyText"/>
                      <w:spacing w:after="0"/>
                      <w:rPr>
                        <w:b/>
                      </w:rPr>
                    </w:pPr>
                    <w:r w:rsidRPr="009407AF">
                      <w:rPr>
                        <w:b/>
                      </w:rPr>
                      <w:t>Licence</w:t>
                    </w:r>
                  </w:p>
                  <w:p w14:paraId="7A77A60E" w14:textId="77777777" w:rsidR="00BF2221" w:rsidRDefault="00BF2221" w:rsidP="00BF2221">
                    <w:pPr>
                      <w:pStyle w:val="BodyText"/>
                      <w:spacing w:after="0"/>
                      <w:rPr>
                        <w:b/>
                      </w:rPr>
                    </w:pPr>
                    <w:r w:rsidRPr="001675E4">
                      <w:rPr>
                        <w:noProof/>
                      </w:rPr>
                      <w:drawing>
                        <wp:inline distT="0" distB="0" distL="0" distR="0" wp14:anchorId="2D15D504" wp14:editId="3999C203">
                          <wp:extent cx="809625" cy="371475"/>
                          <wp:effectExtent l="0" t="0" r="0" b="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809625" cy="371475"/>
                                  </a:xfrm>
                                  <a:prstGeom prst="rect">
                                    <a:avLst/>
                                  </a:prstGeom>
                                </pic:spPr>
                              </pic:pic>
                            </a:graphicData>
                          </a:graphic>
                        </wp:inline>
                      </w:drawing>
                    </w:r>
                  </w:p>
                  <w:p w14:paraId="5B2A6F3B" w14:textId="77777777" w:rsidR="00BF2221" w:rsidRDefault="00BF2221" w:rsidP="00BF2221">
                    <w:pPr>
                      <w:pStyle w:val="BodyText"/>
                      <w:spacing w:after="0"/>
                      <w:rPr>
                        <w:b/>
                      </w:rPr>
                    </w:pPr>
                    <w:r w:rsidRPr="001675E4">
                      <w:t>This work is licensed by the State of Queensland (Department of Transport and Main Roads) under a Creative Commons Attribution</w:t>
                    </w:r>
                    <w:r>
                      <w:t xml:space="preserve"> (CC BY) 4.0 International</w:t>
                    </w:r>
                    <w:r w:rsidRPr="001675E4">
                      <w:t xml:space="preserve"> licence.</w:t>
                    </w:r>
                  </w:p>
                  <w:p w14:paraId="05FA05ED" w14:textId="77777777" w:rsidR="00BF2221" w:rsidRPr="009407AF" w:rsidRDefault="00BF2221" w:rsidP="00BF2221">
                    <w:pPr>
                      <w:pStyle w:val="BodyText"/>
                      <w:spacing w:after="0" w:line="240" w:lineRule="auto"/>
                      <w:rPr>
                        <w:b/>
                      </w:rPr>
                    </w:pPr>
                  </w:p>
                  <w:p w14:paraId="63C20041" w14:textId="77777777" w:rsidR="00BF2221" w:rsidRPr="009407AF" w:rsidRDefault="00BF2221" w:rsidP="00BF2221">
                    <w:pPr>
                      <w:pStyle w:val="BodyText"/>
                      <w:spacing w:after="0"/>
                      <w:rPr>
                        <w:b/>
                      </w:rPr>
                    </w:pPr>
                    <w:r w:rsidRPr="009407AF">
                      <w:rPr>
                        <w:b/>
                      </w:rPr>
                      <w:t>CC BY licence summary statement</w:t>
                    </w:r>
                  </w:p>
                  <w:p w14:paraId="2490AF6E" w14:textId="77777777" w:rsidR="00BF2221" w:rsidRPr="001675E4" w:rsidRDefault="00BF2221" w:rsidP="00BF2221">
                    <w:pPr>
                      <w:pStyle w:val="BodyText"/>
                      <w:spacing w:after="0"/>
                    </w:pPr>
                    <w:r w:rsidRPr="001675E4">
                      <w:t xml:space="preserve">In essence, you are free to copy, communicate and adapt this work, as long as you attribute the work to the State of Queensland (Department of Transport and Main Roads). To view a copy of this licence, visit: </w:t>
                    </w:r>
                    <w:hyperlink r:id="rId5" w:history="1">
                      <w:r w:rsidRPr="009407AF">
                        <w:rPr>
                          <w:rStyle w:val="Hyperlink"/>
                          <w:szCs w:val="21"/>
                        </w:rPr>
                        <w:t>https://creativecommons.org/licenses/by/4.0/</w:t>
                      </w:r>
                    </w:hyperlink>
                  </w:p>
                  <w:p w14:paraId="5DA6E56D" w14:textId="77777777" w:rsidR="00BF2221" w:rsidRPr="009407AF" w:rsidRDefault="00BF2221" w:rsidP="00BF2221">
                    <w:pPr>
                      <w:pStyle w:val="BodyText"/>
                      <w:spacing w:after="0" w:line="240" w:lineRule="auto"/>
                    </w:pPr>
                  </w:p>
                  <w:p w14:paraId="66BC77F6" w14:textId="77777777" w:rsidR="00BF2221" w:rsidRDefault="00BF2221" w:rsidP="00BF2221">
                    <w:pPr>
                      <w:pStyle w:val="BodyText"/>
                      <w:spacing w:after="0"/>
                      <w:rPr>
                        <w:b/>
                      </w:rPr>
                    </w:pPr>
                    <w:r w:rsidRPr="009407AF">
                      <w:rPr>
                        <w:b/>
                      </w:rPr>
                      <w:t>Translating and interpreting assistance</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34"/>
                      <w:gridCol w:w="7643"/>
                    </w:tblGrid>
                    <w:tr w:rsidR="00BF2221" w14:paraId="4B1CFD75" w14:textId="77777777" w:rsidTr="00EA0B6A">
                      <w:tc>
                        <w:tcPr>
                          <w:tcW w:w="1134" w:type="dxa"/>
                          <w:vAlign w:val="top"/>
                        </w:tcPr>
                        <w:p w14:paraId="675311C0" w14:textId="77777777" w:rsidR="00BF2221" w:rsidRDefault="00BF2221" w:rsidP="00BF2221">
                          <w:pPr>
                            <w:pStyle w:val="BodyText"/>
                            <w:spacing w:before="120" w:after="20"/>
                            <w:rPr>
                              <w:b/>
                            </w:rPr>
                          </w:pPr>
                          <w:r>
                            <w:rPr>
                              <w:noProof/>
                            </w:rPr>
                            <w:drawing>
                              <wp:inline distT="0" distB="0" distL="0" distR="0" wp14:anchorId="5AB4B279" wp14:editId="612FAD70">
                                <wp:extent cx="536813" cy="609600"/>
                                <wp:effectExtent l="0" t="0" r="0" b="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
                                          <a:extLst>
                                            <a:ext uri="{28A0092B-C50C-407E-A947-70E740481C1C}">
                                              <a14:useLocalDpi xmlns:a14="http://schemas.microsoft.com/office/drawing/2010/main" val="0"/>
                                            </a:ext>
                                          </a:extLst>
                                        </a:blip>
                                        <a:stretch>
                                          <a:fillRect/>
                                        </a:stretch>
                                      </pic:blipFill>
                                      <pic:spPr>
                                        <a:xfrm>
                                          <a:off x="0" y="0"/>
                                          <a:ext cx="555533" cy="630859"/>
                                        </a:xfrm>
                                        <a:prstGeom prst="rect">
                                          <a:avLst/>
                                        </a:prstGeom>
                                      </pic:spPr>
                                    </pic:pic>
                                  </a:graphicData>
                                </a:graphic>
                              </wp:inline>
                            </w:drawing>
                          </w:r>
                        </w:p>
                      </w:tc>
                      <w:tc>
                        <w:tcPr>
                          <w:tcW w:w="7643" w:type="dxa"/>
                        </w:tcPr>
                        <w:p w14:paraId="78DCD67A" w14:textId="77777777" w:rsidR="00BF2221" w:rsidRPr="00F600A5" w:rsidRDefault="00BF2221" w:rsidP="00BF2221">
                          <w:pPr>
                            <w:spacing w:after="0"/>
                            <w:rPr>
                              <w:rFonts w:cs="Arial"/>
                              <w:szCs w:val="22"/>
                            </w:rPr>
                          </w:pPr>
                          <w:r w:rsidRPr="00F600A5">
                            <w:rPr>
                              <w:rFonts w:cs="Arial"/>
                              <w:szCs w:val="22"/>
                            </w:rPr>
                            <w:t>The Queensland Government is committed to providing accessible services to Queenslanders from all cultural and linguistic backgrounds. If you have difficulty understanding this publication and need a translator, please call the Translating and Interpreting Service (TIS National) on 13 14 50 and ask them to telephone the Queensland Department of Transport and Main Roads on 13 74 68.</w:t>
                          </w:r>
                        </w:p>
                      </w:tc>
                    </w:tr>
                  </w:tbl>
                  <w:p w14:paraId="32344427" w14:textId="77777777" w:rsidR="00BF2221" w:rsidRDefault="00BF2221" w:rsidP="00BF2221">
                    <w:pPr>
                      <w:pStyle w:val="BodyText"/>
                      <w:spacing w:after="0" w:line="240" w:lineRule="auto"/>
                    </w:pPr>
                  </w:p>
                  <w:p w14:paraId="1A274D0F" w14:textId="77777777" w:rsidR="00BF2221" w:rsidRPr="0045367D" w:rsidRDefault="00BF2221" w:rsidP="00BF2221">
                    <w:pPr>
                      <w:pStyle w:val="BodyText"/>
                      <w:spacing w:after="0"/>
                      <w:rPr>
                        <w:rStyle w:val="BodyTextbold"/>
                      </w:rPr>
                    </w:pPr>
                    <w:r w:rsidRPr="0045367D">
                      <w:rPr>
                        <w:rStyle w:val="BodyTextbold"/>
                      </w:rPr>
                      <w:t>Disclaimer</w:t>
                    </w:r>
                  </w:p>
                  <w:p w14:paraId="70C3F776" w14:textId="77777777" w:rsidR="00BF2221" w:rsidRDefault="00BF2221" w:rsidP="00BF2221">
                    <w:pPr>
                      <w:pStyle w:val="BodyText"/>
                      <w:spacing w:after="0"/>
                    </w:pPr>
                    <w:r w:rsidRPr="001675E4">
                      <w:t>While every care has been taken in preparing this publication, the State of Queensland accepts no</w:t>
                    </w:r>
                    <w:r>
                      <w:t xml:space="preserve"> </w:t>
                    </w:r>
                    <w:r w:rsidRPr="001675E4">
                      <w:t>responsibility for decisions or actions taken as a result of any data, information, statement or advice, expressed</w:t>
                    </w:r>
                    <w:r>
                      <w:t xml:space="preserve"> </w:t>
                    </w:r>
                    <w:r w:rsidRPr="001675E4">
                      <w:t>or implied, contained within. To the best of our knowledge, the content was correct at the time of publishing.</w:t>
                    </w:r>
                  </w:p>
                  <w:p w14:paraId="28F960DB" w14:textId="77777777" w:rsidR="00BF2221" w:rsidRPr="001675E4" w:rsidRDefault="00BF2221" w:rsidP="00BF2221">
                    <w:pPr>
                      <w:pStyle w:val="BodyText"/>
                      <w:spacing w:after="0" w:line="240" w:lineRule="auto"/>
                    </w:pPr>
                  </w:p>
                  <w:p w14:paraId="0205761F" w14:textId="77777777" w:rsidR="00BF2221" w:rsidRPr="009407AF" w:rsidRDefault="00BF2221" w:rsidP="00BF2221">
                    <w:pPr>
                      <w:pStyle w:val="BodyText"/>
                      <w:spacing w:after="0"/>
                      <w:rPr>
                        <w:b/>
                      </w:rPr>
                    </w:pPr>
                    <w:r w:rsidRPr="009407AF">
                      <w:rPr>
                        <w:b/>
                      </w:rPr>
                      <w:t>Feedback</w:t>
                    </w:r>
                  </w:p>
                  <w:p w14:paraId="26913E75" w14:textId="77777777" w:rsidR="00BF2221" w:rsidRPr="00F322FA" w:rsidRDefault="00BF2221" w:rsidP="00BF2221">
                    <w:pPr>
                      <w:pStyle w:val="BodyText"/>
                    </w:pPr>
                    <w:r w:rsidRPr="001675E4">
                      <w:t>Please send your feedback regarding this document to</w:t>
                    </w:r>
                    <w:r w:rsidRPr="009407AF">
                      <w:rPr>
                        <w:szCs w:val="20"/>
                      </w:rPr>
                      <w:t xml:space="preserve">: </w:t>
                    </w:r>
                    <w:hyperlink r:id="rId6" w:history="1">
                      <w:r w:rsidRPr="009407AF">
                        <w:rPr>
                          <w:rStyle w:val="Hyperlink"/>
                          <w:szCs w:val="20"/>
                        </w:rPr>
                        <w:t>tmr.techdocs@tmr.qld.gov.au</w:t>
                      </w:r>
                    </w:hyperlink>
                  </w:p>
                  <w:p w14:paraId="7B3D547A" w14:textId="11E55F8C" w:rsidR="004622FB" w:rsidRPr="00F322FA" w:rsidRDefault="004622FB" w:rsidP="009407AF">
                    <w:pPr>
                      <w:pStyle w:val="BodyText"/>
                    </w:pPr>
                  </w:p>
                </w:txbxContent>
              </v:textbox>
              <w10:wrap type="topAndBottom" anchorx="margin" anchory="margin"/>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3" w14:textId="77777777" w:rsidR="004622FB" w:rsidRDefault="004622FB">
    <w:pPr>
      <w:pStyle w:val="Header"/>
    </w:pPr>
    <w:r>
      <w:rPr>
        <w:noProof/>
      </w:rPr>
      <w:drawing>
        <wp:anchor distT="0" distB="0" distL="114300" distR="114300" simplePos="0" relativeHeight="251654144" behindDoc="1" locked="0" layoutInCell="1" allowOverlap="1" wp14:anchorId="7B3D5472" wp14:editId="7B3D5473">
          <wp:simplePos x="0" y="0"/>
          <wp:positionH relativeFrom="column">
            <wp:posOffset>-398780</wp:posOffset>
          </wp:positionH>
          <wp:positionV relativeFrom="paragraph">
            <wp:posOffset>-210820</wp:posOffset>
          </wp:positionV>
          <wp:extent cx="7456805" cy="10547985"/>
          <wp:effectExtent l="0" t="0" r="0" b="0"/>
          <wp:wrapNone/>
          <wp:docPr id="11" name="Picture 32" descr="Description: T2_Report - TL - A4 - Portrait - Blue - Indesign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descr="Description: T2_Report - TL - A4 - Portrait - Blue - Indesign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456805" cy="1054798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5" w14:textId="56B65EFE" w:rsidR="004622FB" w:rsidRDefault="004622FB" w:rsidP="003C340E">
    <w:pPr>
      <w:pStyle w:val="Footer"/>
      <w:tabs>
        <w:tab w:val="clear" w:pos="9540"/>
        <w:tab w:val="right" w:pos="9072"/>
      </w:tabs>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7" w14:textId="149AD864" w:rsidR="004622FB" w:rsidRPr="00125B5A" w:rsidRDefault="004622FB" w:rsidP="00125B5A">
    <w:pPr>
      <w:pStyle w:val="HeaderChapterpart"/>
    </w:pPr>
    <w:r>
      <w:t xml:space="preserve">Appendix </w:t>
    </w:r>
    <w:r w:rsidR="00BF2221">
      <w:t>D</w:t>
    </w:r>
    <w:r>
      <w:t>: Guidance Note – Infrastructure Sustainability Base Case Framework</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9" w14:textId="77777777" w:rsidR="004622FB" w:rsidRDefault="004622FB"/>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A" w14:textId="77777777" w:rsidR="004622FB" w:rsidRDefault="004622F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7266D83"/>
    <w:multiLevelType w:val="multilevel"/>
    <w:tmpl w:val="DC821EBC"/>
    <w:numStyleLink w:val="TableListAllBullets3Level"/>
  </w:abstractNum>
  <w:abstractNum w:abstractNumId="1" w15:restartNumberingAfterBreak="0">
    <w:nsid w:val="0959508B"/>
    <w:multiLevelType w:val="multilevel"/>
    <w:tmpl w:val="B2B20138"/>
    <w:styleLink w:val="TableListAllLetter3level"/>
    <w:lvl w:ilvl="0">
      <w:start w:val="1"/>
      <w:numFmt w:val="lowerLetter"/>
      <w:lvlText w:val="%1)"/>
      <w:lvlJc w:val="left"/>
      <w:pPr>
        <w:tabs>
          <w:tab w:val="num" w:pos="227"/>
        </w:tabs>
        <w:ind w:left="227" w:hanging="227"/>
      </w:pPr>
      <w:rPr>
        <w:rFonts w:ascii="Arial" w:hAnsi="Arial" w:hint="default"/>
        <w:sz w:val="20"/>
      </w:rPr>
    </w:lvl>
    <w:lvl w:ilvl="1">
      <w:start w:val="1"/>
      <w:numFmt w:val="lowerRoman"/>
      <w:lvlText w:val="%2."/>
      <w:lvlJc w:val="left"/>
      <w:pPr>
        <w:tabs>
          <w:tab w:val="num" w:pos="454"/>
        </w:tabs>
        <w:ind w:left="454" w:hanging="227"/>
      </w:pPr>
      <w:rPr>
        <w:rFonts w:hint="default"/>
        <w:sz w:val="20"/>
      </w:rPr>
    </w:lvl>
    <w:lvl w:ilvl="2">
      <w:start w:val="1"/>
      <w:numFmt w:val="bullet"/>
      <w:lvlText w:val=""/>
      <w:lvlJc w:val="left"/>
      <w:pPr>
        <w:tabs>
          <w:tab w:val="num" w:pos="680"/>
        </w:tabs>
        <w:ind w:left="680" w:hanging="226"/>
      </w:pPr>
      <w:rPr>
        <w:rFonts w:ascii="Symbol" w:hAnsi="Symbol" w:hint="default"/>
        <w:sz w:val="20"/>
      </w:rPr>
    </w:lvl>
    <w:lvl w:ilvl="3">
      <w:start w:val="1"/>
      <w:numFmt w:val="lowerRoman"/>
      <w:lvlText w:val="(%4)"/>
      <w:lvlJc w:val="left"/>
      <w:pPr>
        <w:tabs>
          <w:tab w:val="num" w:pos="907"/>
        </w:tabs>
        <w:ind w:left="907" w:hanging="227"/>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 w15:restartNumberingAfterBreak="0">
    <w:nsid w:val="118961ED"/>
    <w:multiLevelType w:val="multilevel"/>
    <w:tmpl w:val="236A166A"/>
    <w:styleLink w:val="TableListAllNum3Level"/>
    <w:lvl w:ilvl="0">
      <w:start w:val="1"/>
      <w:numFmt w:val="decimal"/>
      <w:lvlText w:val="%1."/>
      <w:lvlJc w:val="left"/>
      <w:pPr>
        <w:tabs>
          <w:tab w:val="num" w:pos="227"/>
        </w:tabs>
        <w:ind w:left="227" w:hanging="227"/>
      </w:pPr>
      <w:rPr>
        <w:rFonts w:hint="default"/>
        <w:sz w:val="20"/>
      </w:rPr>
    </w:lvl>
    <w:lvl w:ilvl="1">
      <w:start w:val="1"/>
      <w:numFmt w:val="lowerLetter"/>
      <w:lvlText w:val="%2."/>
      <w:lvlJc w:val="left"/>
      <w:pPr>
        <w:tabs>
          <w:tab w:val="num" w:pos="454"/>
        </w:tabs>
        <w:ind w:left="454" w:hanging="227"/>
      </w:pPr>
      <w:rPr>
        <w:rFonts w:hint="default"/>
      </w:rPr>
    </w:lvl>
    <w:lvl w:ilvl="2">
      <w:start w:val="1"/>
      <w:numFmt w:val="lowerRoman"/>
      <w:lvlText w:val="%3."/>
      <w:lvlJc w:val="left"/>
      <w:pPr>
        <w:tabs>
          <w:tab w:val="num" w:pos="680"/>
        </w:tabs>
        <w:ind w:left="680" w:hanging="226"/>
      </w:pPr>
      <w:rPr>
        <w:rFonts w:hint="default"/>
      </w:rPr>
    </w:lvl>
    <w:lvl w:ilvl="3">
      <w:start w:val="1"/>
      <w:numFmt w:val="decimal"/>
      <w:lvlText w:val="(%4)"/>
      <w:lvlJc w:val="left"/>
      <w:pPr>
        <w:tabs>
          <w:tab w:val="num" w:pos="907"/>
        </w:tabs>
        <w:ind w:left="907" w:hanging="227"/>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14064FE8"/>
    <w:multiLevelType w:val="multilevel"/>
    <w:tmpl w:val="AB2E9E82"/>
    <w:styleLink w:val="TableListSmallLetter"/>
    <w:lvl w:ilvl="0">
      <w:start w:val="1"/>
      <w:numFmt w:val="lowerLetter"/>
      <w:lvlText w:val="%1)"/>
      <w:lvlJc w:val="left"/>
      <w:pPr>
        <w:tabs>
          <w:tab w:val="num" w:pos="227"/>
        </w:tabs>
        <w:ind w:left="227" w:hanging="227"/>
      </w:pPr>
      <w:rPr>
        <w:rFonts w:hint="default"/>
      </w:rPr>
    </w:lvl>
    <w:lvl w:ilvl="1">
      <w:start w:val="1"/>
      <w:numFmt w:val="lowerRoman"/>
      <w:lvlText w:val="%2."/>
      <w:lvlJc w:val="left"/>
      <w:pPr>
        <w:tabs>
          <w:tab w:val="num" w:pos="454"/>
        </w:tabs>
        <w:ind w:left="454" w:hanging="227"/>
      </w:pPr>
      <w:rPr>
        <w:rFonts w:hint="default"/>
      </w:rPr>
    </w:lvl>
    <w:lvl w:ilvl="2">
      <w:start w:val="1"/>
      <w:numFmt w:val="bullet"/>
      <w:lvlText w:val=""/>
      <w:lvlJc w:val="left"/>
      <w:pPr>
        <w:tabs>
          <w:tab w:val="num" w:pos="680"/>
        </w:tabs>
        <w:ind w:left="680" w:hanging="226"/>
      </w:pPr>
      <w:rPr>
        <w:rFonts w:ascii="Symbol" w:hAnsi="Symbol"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15936E8C"/>
    <w:multiLevelType w:val="multilevel"/>
    <w:tmpl w:val="870086A8"/>
    <w:lvl w:ilvl="0">
      <w:start w:val="1"/>
      <w:numFmt w:val="decimal"/>
      <w:pStyle w:val="Heading1"/>
      <w:lvlText w:val="%1"/>
      <w:lvlJc w:val="left"/>
      <w:pPr>
        <w:tabs>
          <w:tab w:val="num" w:pos="574"/>
        </w:tabs>
        <w:ind w:left="574" w:hanging="432"/>
      </w:pPr>
    </w:lvl>
    <w:lvl w:ilvl="1">
      <w:start w:val="1"/>
      <w:numFmt w:val="decimal"/>
      <w:pStyle w:val="Heading2"/>
      <w:lvlText w:val="%1.%2"/>
      <w:lvlJc w:val="left"/>
      <w:pPr>
        <w:tabs>
          <w:tab w:val="num" w:pos="576"/>
        </w:tabs>
        <w:ind w:left="576" w:hanging="576"/>
      </w:pPr>
    </w:lvl>
    <w:lvl w:ilvl="2">
      <w:start w:val="1"/>
      <w:numFmt w:val="decimal"/>
      <w:pStyle w:val="Heading3"/>
      <w:lvlText w:val="%1.%2.%3"/>
      <w:lvlJc w:val="left"/>
      <w:pPr>
        <w:tabs>
          <w:tab w:val="num" w:pos="720"/>
        </w:tabs>
        <w:ind w:left="720" w:hanging="720"/>
      </w:pPr>
    </w:lvl>
    <w:lvl w:ilvl="3">
      <w:start w:val="1"/>
      <w:numFmt w:val="decimal"/>
      <w:pStyle w:val="Heading4"/>
      <w:lvlText w:val="%1.%2.%3.%4"/>
      <w:lvlJc w:val="left"/>
      <w:pPr>
        <w:tabs>
          <w:tab w:val="num" w:pos="864"/>
        </w:tabs>
        <w:ind w:left="864" w:hanging="864"/>
      </w:pPr>
    </w:lvl>
    <w:lvl w:ilvl="4">
      <w:start w:val="1"/>
      <w:numFmt w:val="decimal"/>
      <w:pStyle w:val="Heading5"/>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5" w15:restartNumberingAfterBreak="0">
    <w:nsid w:val="1D667D72"/>
    <w:multiLevelType w:val="multilevel"/>
    <w:tmpl w:val="9B0216C0"/>
    <w:styleLink w:val="ListAllNum3Level"/>
    <w:lvl w:ilvl="0">
      <w:start w:val="1"/>
      <w:numFmt w:val="decimal"/>
      <w:lvlText w:val="%1."/>
      <w:lvlJc w:val="left"/>
      <w:pPr>
        <w:tabs>
          <w:tab w:val="num" w:pos="720"/>
        </w:tabs>
        <w:ind w:left="720" w:hanging="360"/>
      </w:pPr>
      <w:rPr>
        <w:rFonts w:hint="default"/>
      </w:rPr>
    </w:lvl>
    <w:lvl w:ilvl="1">
      <w:start w:val="1"/>
      <w:numFmt w:val="lowerLetter"/>
      <w:lvlText w:val="%2."/>
      <w:lvlJc w:val="left"/>
      <w:pPr>
        <w:tabs>
          <w:tab w:val="num" w:pos="357"/>
        </w:tabs>
        <w:ind w:left="1077" w:hanging="357"/>
      </w:pPr>
      <w:rPr>
        <w:rFonts w:hint="default"/>
      </w:rPr>
    </w:lvl>
    <w:lvl w:ilvl="2">
      <w:start w:val="1"/>
      <w:numFmt w:val="lowerRoman"/>
      <w:lvlText w:val="%3."/>
      <w:lvlJc w:val="right"/>
      <w:pPr>
        <w:tabs>
          <w:tab w:val="num" w:pos="357"/>
        </w:tabs>
        <w:ind w:left="1440" w:hanging="249"/>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6" w15:restartNumberingAfterBreak="0">
    <w:nsid w:val="256A1709"/>
    <w:multiLevelType w:val="multilevel"/>
    <w:tmpl w:val="168C5AE8"/>
    <w:styleLink w:val="ListAllLetter3Level"/>
    <w:lvl w:ilvl="0">
      <w:start w:val="1"/>
      <w:numFmt w:val="lowerLetter"/>
      <w:lvlText w:val="%1)"/>
      <w:lvlJc w:val="left"/>
      <w:pPr>
        <w:tabs>
          <w:tab w:val="num" w:pos="720"/>
        </w:tabs>
        <w:ind w:left="720" w:hanging="360"/>
      </w:pPr>
      <w:rPr>
        <w:rFonts w:hint="default"/>
        <w:sz w:val="20"/>
      </w:rPr>
    </w:lvl>
    <w:lvl w:ilvl="1">
      <w:start w:val="1"/>
      <w:numFmt w:val="lowerRoman"/>
      <w:lvlText w:val="%2."/>
      <w:lvlJc w:val="left"/>
      <w:pPr>
        <w:tabs>
          <w:tab w:val="num" w:pos="1083"/>
        </w:tabs>
        <w:ind w:left="1083" w:hanging="363"/>
      </w:pPr>
      <w:rPr>
        <w:rFonts w:hint="default"/>
      </w:rPr>
    </w:lvl>
    <w:lvl w:ilvl="2">
      <w:start w:val="1"/>
      <w:numFmt w:val="bullet"/>
      <w:lvlText w:val=""/>
      <w:lvlJc w:val="left"/>
      <w:pPr>
        <w:tabs>
          <w:tab w:val="num" w:pos="1440"/>
        </w:tabs>
        <w:ind w:left="1440" w:hanging="357"/>
      </w:pPr>
      <w:rPr>
        <w:rFonts w:ascii="Symbol" w:hAnsi="Symbol" w:hint="default"/>
        <w:sz w:val="20"/>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7" w15:restartNumberingAfterBreak="0">
    <w:nsid w:val="2B4D72C9"/>
    <w:multiLevelType w:val="multilevel"/>
    <w:tmpl w:val="DC821EBC"/>
    <w:numStyleLink w:val="TableListAllBullets3Level"/>
  </w:abstractNum>
  <w:abstractNum w:abstractNumId="8" w15:restartNumberingAfterBreak="0">
    <w:nsid w:val="2FBC0D0A"/>
    <w:multiLevelType w:val="multilevel"/>
    <w:tmpl w:val="9B0216C0"/>
    <w:numStyleLink w:val="ListAllNum3Level"/>
  </w:abstractNum>
  <w:abstractNum w:abstractNumId="9" w15:restartNumberingAfterBreak="0">
    <w:nsid w:val="3386693C"/>
    <w:multiLevelType w:val="multilevel"/>
    <w:tmpl w:val="DC821EBC"/>
    <w:numStyleLink w:val="TableListAllBullets3Level"/>
  </w:abstractNum>
  <w:abstractNum w:abstractNumId="10" w15:restartNumberingAfterBreak="0">
    <w:nsid w:val="3B973DEB"/>
    <w:multiLevelType w:val="multilevel"/>
    <w:tmpl w:val="620CC31C"/>
    <w:styleLink w:val="ListAllBullets3Level"/>
    <w:lvl w:ilvl="0">
      <w:start w:val="1"/>
      <w:numFmt w:val="bullet"/>
      <w:pStyle w:val="ListB1dotonly"/>
      <w:lvlText w:val=""/>
      <w:lvlJc w:val="left"/>
      <w:pPr>
        <w:tabs>
          <w:tab w:val="num" w:pos="720"/>
        </w:tabs>
        <w:ind w:left="720" w:hanging="363"/>
      </w:pPr>
      <w:rPr>
        <w:rFonts w:ascii="Symbol" w:hAnsi="Symbol" w:hint="default"/>
        <w:sz w:val="20"/>
      </w:rPr>
    </w:lvl>
    <w:lvl w:ilvl="1">
      <w:start w:val="1"/>
      <w:numFmt w:val="bullet"/>
      <w:lvlRestart w:val="0"/>
      <w:pStyle w:val="ListB2dashonly"/>
      <w:lvlText w:val=""/>
      <w:lvlJc w:val="left"/>
      <w:pPr>
        <w:tabs>
          <w:tab w:val="num" w:pos="357"/>
        </w:tabs>
        <w:ind w:left="1077" w:hanging="357"/>
      </w:pPr>
      <w:rPr>
        <w:rFonts w:ascii="Symbol" w:hAnsi="Symbol" w:hint="default"/>
        <w:sz w:val="20"/>
      </w:rPr>
    </w:lvl>
    <w:lvl w:ilvl="2">
      <w:start w:val="1"/>
      <w:numFmt w:val="bullet"/>
      <w:lvlRestart w:val="0"/>
      <w:pStyle w:val="ListB3squareonly"/>
      <w:lvlText w:val=""/>
      <w:lvlJc w:val="left"/>
      <w:pPr>
        <w:tabs>
          <w:tab w:val="num" w:pos="357"/>
        </w:tabs>
        <w:ind w:left="1435" w:hanging="358"/>
      </w:pPr>
      <w:rPr>
        <w:rFonts w:ascii="Wingdings" w:hAnsi="Wingdings" w:hint="default"/>
        <w:sz w:val="20"/>
      </w:rPr>
    </w:lvl>
    <w:lvl w:ilvl="3">
      <w:start w:val="1"/>
      <w:numFmt w:val="bullet"/>
      <w:lvlRestart w:val="0"/>
      <w:lvlText w:val=""/>
      <w:lvlJc w:val="left"/>
      <w:pPr>
        <w:tabs>
          <w:tab w:val="num" w:pos="2898"/>
        </w:tabs>
        <w:ind w:left="2898" w:hanging="360"/>
      </w:pPr>
      <w:rPr>
        <w:rFonts w:ascii="Wingdings" w:hAnsi="Wingdings" w:hint="default"/>
        <w:sz w:val="22"/>
      </w:rPr>
    </w:lvl>
    <w:lvl w:ilvl="4">
      <w:start w:val="1"/>
      <w:numFmt w:val="lowerLetter"/>
      <w:lvlText w:val="(%5)"/>
      <w:lvlJc w:val="left"/>
      <w:pPr>
        <w:tabs>
          <w:tab w:val="num" w:pos="3258"/>
        </w:tabs>
        <w:ind w:left="3258" w:hanging="360"/>
      </w:pPr>
      <w:rPr>
        <w:rFonts w:hint="default"/>
      </w:rPr>
    </w:lvl>
    <w:lvl w:ilvl="5">
      <w:start w:val="1"/>
      <w:numFmt w:val="lowerRoman"/>
      <w:lvlText w:val="(%6)"/>
      <w:lvlJc w:val="left"/>
      <w:pPr>
        <w:tabs>
          <w:tab w:val="num" w:pos="3618"/>
        </w:tabs>
        <w:ind w:left="3618" w:hanging="360"/>
      </w:pPr>
      <w:rPr>
        <w:rFonts w:hint="default"/>
      </w:rPr>
    </w:lvl>
    <w:lvl w:ilvl="6">
      <w:start w:val="1"/>
      <w:numFmt w:val="decimal"/>
      <w:lvlText w:val="%7."/>
      <w:lvlJc w:val="left"/>
      <w:pPr>
        <w:tabs>
          <w:tab w:val="num" w:pos="3978"/>
        </w:tabs>
        <w:ind w:left="3978" w:hanging="360"/>
      </w:pPr>
      <w:rPr>
        <w:rFonts w:hint="default"/>
      </w:rPr>
    </w:lvl>
    <w:lvl w:ilvl="7">
      <w:start w:val="1"/>
      <w:numFmt w:val="lowerLetter"/>
      <w:lvlText w:val="%8."/>
      <w:lvlJc w:val="left"/>
      <w:pPr>
        <w:tabs>
          <w:tab w:val="num" w:pos="4338"/>
        </w:tabs>
        <w:ind w:left="4338" w:hanging="360"/>
      </w:pPr>
      <w:rPr>
        <w:rFonts w:hint="default"/>
      </w:rPr>
    </w:lvl>
    <w:lvl w:ilvl="8">
      <w:start w:val="1"/>
      <w:numFmt w:val="lowerRoman"/>
      <w:lvlText w:val="%9."/>
      <w:lvlJc w:val="left"/>
      <w:pPr>
        <w:tabs>
          <w:tab w:val="num" w:pos="4698"/>
        </w:tabs>
        <w:ind w:left="4698" w:hanging="360"/>
      </w:pPr>
      <w:rPr>
        <w:rFonts w:hint="default"/>
      </w:rPr>
    </w:lvl>
  </w:abstractNum>
  <w:abstractNum w:abstractNumId="11" w15:restartNumberingAfterBreak="0">
    <w:nsid w:val="3C2523E4"/>
    <w:multiLevelType w:val="multilevel"/>
    <w:tmpl w:val="DC821EBC"/>
    <w:numStyleLink w:val="TableListAllBullets3Level"/>
  </w:abstractNum>
  <w:abstractNum w:abstractNumId="12" w15:restartNumberingAfterBreak="0">
    <w:nsid w:val="410B7B40"/>
    <w:multiLevelType w:val="multilevel"/>
    <w:tmpl w:val="5DAC17FA"/>
    <w:styleLink w:val="TableListSmallNumber"/>
    <w:lvl w:ilvl="0">
      <w:start w:val="1"/>
      <w:numFmt w:val="decimal"/>
      <w:lvlText w:val="%1."/>
      <w:lvlJc w:val="left"/>
      <w:pPr>
        <w:tabs>
          <w:tab w:val="num" w:pos="227"/>
        </w:tabs>
        <w:ind w:left="227" w:hanging="227"/>
      </w:pPr>
      <w:rPr>
        <w:rFonts w:ascii="Arial" w:hAnsi="Arial"/>
        <w:sz w:val="18"/>
      </w:rPr>
    </w:lvl>
    <w:lvl w:ilvl="1">
      <w:start w:val="1"/>
      <w:numFmt w:val="lowerLetter"/>
      <w:lvlText w:val="%2."/>
      <w:lvlJc w:val="left"/>
      <w:pPr>
        <w:tabs>
          <w:tab w:val="num" w:pos="454"/>
        </w:tabs>
        <w:ind w:left="454" w:hanging="227"/>
      </w:pPr>
      <w:rPr>
        <w:rFonts w:hint="default"/>
        <w:sz w:val="18"/>
      </w:rPr>
    </w:lvl>
    <w:lvl w:ilvl="2">
      <w:start w:val="1"/>
      <w:numFmt w:val="lowerRoman"/>
      <w:lvlText w:val="%3."/>
      <w:lvlJc w:val="left"/>
      <w:pPr>
        <w:tabs>
          <w:tab w:val="num" w:pos="680"/>
        </w:tabs>
        <w:ind w:left="680" w:hanging="226"/>
      </w:pPr>
      <w:rPr>
        <w:rFonts w:hint="default"/>
        <w:sz w:val="18"/>
      </w:rPr>
    </w:lvl>
    <w:lvl w:ilvl="3">
      <w:start w:val="1"/>
      <w:numFmt w:val="decimal"/>
      <w:lvlText w:val="%4."/>
      <w:lvlJc w:val="left"/>
      <w:pPr>
        <w:tabs>
          <w:tab w:val="num" w:pos="2520"/>
        </w:tabs>
        <w:ind w:left="2520" w:hanging="360"/>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13" w15:restartNumberingAfterBreak="0">
    <w:nsid w:val="478738A4"/>
    <w:multiLevelType w:val="multilevel"/>
    <w:tmpl w:val="DC821EBC"/>
    <w:numStyleLink w:val="TableListAllBullets3Level"/>
  </w:abstractNum>
  <w:abstractNum w:abstractNumId="14" w15:restartNumberingAfterBreak="0">
    <w:nsid w:val="4D655FBC"/>
    <w:multiLevelType w:val="multilevel"/>
    <w:tmpl w:val="DC821EBC"/>
    <w:numStyleLink w:val="TableListAllBullets3Level"/>
  </w:abstractNum>
  <w:abstractNum w:abstractNumId="15" w15:restartNumberingAfterBreak="0">
    <w:nsid w:val="4E8D44A0"/>
    <w:multiLevelType w:val="multilevel"/>
    <w:tmpl w:val="9B0216C0"/>
    <w:numStyleLink w:val="ListAllNum3Level"/>
  </w:abstractNum>
  <w:abstractNum w:abstractNumId="16" w15:restartNumberingAfterBreak="0">
    <w:nsid w:val="595C5BFF"/>
    <w:multiLevelType w:val="multilevel"/>
    <w:tmpl w:val="DC821EBC"/>
    <w:numStyleLink w:val="TableListAllBullets3Level"/>
  </w:abstractNum>
  <w:abstractNum w:abstractNumId="17" w15:restartNumberingAfterBreak="0">
    <w:nsid w:val="68763468"/>
    <w:multiLevelType w:val="multilevel"/>
    <w:tmpl w:val="DC821EBC"/>
    <w:styleLink w:val="TableListAllBullets3Level"/>
    <w:lvl w:ilvl="0">
      <w:start w:val="1"/>
      <w:numFmt w:val="bullet"/>
      <w:lvlText w:val=""/>
      <w:lvlJc w:val="left"/>
      <w:pPr>
        <w:tabs>
          <w:tab w:val="num" w:pos="227"/>
        </w:tabs>
        <w:ind w:left="227" w:hanging="227"/>
      </w:pPr>
      <w:rPr>
        <w:rFonts w:ascii="Symbol" w:hAnsi="Symbol"/>
      </w:rPr>
    </w:lvl>
    <w:lvl w:ilvl="1">
      <w:start w:val="1"/>
      <w:numFmt w:val="bullet"/>
      <w:lvlText w:val=""/>
      <w:lvlJc w:val="left"/>
      <w:pPr>
        <w:tabs>
          <w:tab w:val="num" w:pos="454"/>
        </w:tabs>
        <w:ind w:left="454" w:hanging="227"/>
      </w:pPr>
      <w:rPr>
        <w:rFonts w:ascii="Symbol" w:hAnsi="Symbol" w:hint="default"/>
        <w:sz w:val="20"/>
      </w:rPr>
    </w:lvl>
    <w:lvl w:ilvl="2">
      <w:start w:val="1"/>
      <w:numFmt w:val="bullet"/>
      <w:lvlText w:val=""/>
      <w:lvlJc w:val="left"/>
      <w:pPr>
        <w:tabs>
          <w:tab w:val="num" w:pos="680"/>
        </w:tabs>
        <w:ind w:left="680" w:hanging="226"/>
      </w:pPr>
      <w:rPr>
        <w:rFonts w:ascii="Wingdings" w:hAnsi="Wingdings" w:hint="default"/>
        <w:sz w:val="20"/>
      </w:rPr>
    </w:lvl>
    <w:lvl w:ilvl="3">
      <w:start w:val="1"/>
      <w:numFmt w:val="bullet"/>
      <w:lvlText w:val=""/>
      <w:lvlJc w:val="left"/>
      <w:pPr>
        <w:tabs>
          <w:tab w:val="num" w:pos="907"/>
        </w:tabs>
        <w:ind w:left="907" w:hanging="227"/>
      </w:pPr>
      <w:rPr>
        <w:rFonts w:ascii="Wingdings 2" w:hAnsi="Wingdings 2" w:hint="default"/>
        <w:sz w:val="20"/>
      </w:rPr>
    </w:lvl>
    <w:lvl w:ilvl="4">
      <w:start w:val="1"/>
      <w:numFmt w:val="lowerLetter"/>
      <w:lvlText w:val="(%5)"/>
      <w:lvlJc w:val="left"/>
      <w:pPr>
        <w:tabs>
          <w:tab w:val="num" w:pos="2160"/>
        </w:tabs>
        <w:ind w:left="2160" w:hanging="360"/>
      </w:pPr>
      <w:rPr>
        <w:rFonts w:hint="default"/>
      </w:rPr>
    </w:lvl>
    <w:lvl w:ilvl="5">
      <w:start w:val="1"/>
      <w:numFmt w:val="lowerRoman"/>
      <w:lvlText w:val="(%6)"/>
      <w:lvlJc w:val="left"/>
      <w:pPr>
        <w:tabs>
          <w:tab w:val="num" w:pos="2520"/>
        </w:tabs>
        <w:ind w:left="2520" w:hanging="360"/>
      </w:pPr>
      <w:rPr>
        <w:rFonts w:hint="default"/>
      </w:rPr>
    </w:lvl>
    <w:lvl w:ilvl="6">
      <w:start w:val="1"/>
      <w:numFmt w:val="decimal"/>
      <w:lvlText w:val="%7."/>
      <w:lvlJc w:val="left"/>
      <w:pPr>
        <w:tabs>
          <w:tab w:val="num" w:pos="2880"/>
        </w:tabs>
        <w:ind w:left="2880" w:hanging="360"/>
      </w:pPr>
      <w:rPr>
        <w:rFonts w:hint="default"/>
      </w:rPr>
    </w:lvl>
    <w:lvl w:ilvl="7">
      <w:start w:val="1"/>
      <w:numFmt w:val="lowerLetter"/>
      <w:lvlText w:val="%8."/>
      <w:lvlJc w:val="left"/>
      <w:pPr>
        <w:tabs>
          <w:tab w:val="num" w:pos="3240"/>
        </w:tabs>
        <w:ind w:left="3240" w:hanging="360"/>
      </w:pPr>
      <w:rPr>
        <w:rFonts w:hint="default"/>
      </w:rPr>
    </w:lvl>
    <w:lvl w:ilvl="8">
      <w:start w:val="1"/>
      <w:numFmt w:val="lowerRoman"/>
      <w:lvlText w:val="%9."/>
      <w:lvlJc w:val="left"/>
      <w:pPr>
        <w:tabs>
          <w:tab w:val="num" w:pos="3600"/>
        </w:tabs>
        <w:ind w:left="3600" w:hanging="360"/>
      </w:pPr>
      <w:rPr>
        <w:rFonts w:hint="default"/>
      </w:rPr>
    </w:lvl>
  </w:abstractNum>
  <w:abstractNum w:abstractNumId="18" w15:restartNumberingAfterBreak="0">
    <w:nsid w:val="69EA0CB8"/>
    <w:multiLevelType w:val="multilevel"/>
    <w:tmpl w:val="620CC31C"/>
    <w:numStyleLink w:val="ListAllBullets3Level"/>
  </w:abstractNum>
  <w:abstractNum w:abstractNumId="19" w15:restartNumberingAfterBreak="0">
    <w:nsid w:val="718D757E"/>
    <w:multiLevelType w:val="multilevel"/>
    <w:tmpl w:val="9B0216C0"/>
    <w:numStyleLink w:val="ListAllNum3Level"/>
  </w:abstractNum>
  <w:abstractNum w:abstractNumId="20" w15:restartNumberingAfterBreak="0">
    <w:nsid w:val="787B6308"/>
    <w:multiLevelType w:val="multilevel"/>
    <w:tmpl w:val="DC821EBC"/>
    <w:numStyleLink w:val="TableListAllBullets3Level"/>
  </w:abstractNum>
  <w:abstractNum w:abstractNumId="21" w15:restartNumberingAfterBreak="0">
    <w:nsid w:val="7B9A034B"/>
    <w:multiLevelType w:val="multilevel"/>
    <w:tmpl w:val="9B0216C0"/>
    <w:numStyleLink w:val="ListAllNum3Level"/>
  </w:abstractNum>
  <w:num w:numId="1" w16cid:durableId="31813432">
    <w:abstractNumId w:val="4"/>
  </w:num>
  <w:num w:numId="2" w16cid:durableId="1092748040">
    <w:abstractNumId w:val="10"/>
  </w:num>
  <w:num w:numId="3" w16cid:durableId="383410353">
    <w:abstractNumId w:val="17"/>
  </w:num>
  <w:num w:numId="4" w16cid:durableId="760882249">
    <w:abstractNumId w:val="1"/>
  </w:num>
  <w:num w:numId="5" w16cid:durableId="436295790">
    <w:abstractNumId w:val="6"/>
  </w:num>
  <w:num w:numId="6" w16cid:durableId="793525714">
    <w:abstractNumId w:val="5"/>
  </w:num>
  <w:num w:numId="7" w16cid:durableId="1323435122">
    <w:abstractNumId w:val="2"/>
  </w:num>
  <w:num w:numId="8" w16cid:durableId="1011641691">
    <w:abstractNumId w:val="3"/>
  </w:num>
  <w:num w:numId="9" w16cid:durableId="62533254">
    <w:abstractNumId w:val="12"/>
  </w:num>
  <w:num w:numId="10" w16cid:durableId="739641800">
    <w:abstractNumId w:val="21"/>
  </w:num>
  <w:num w:numId="11" w16cid:durableId="1170683572">
    <w:abstractNumId w:val="15"/>
  </w:num>
  <w:num w:numId="12" w16cid:durableId="1879395894">
    <w:abstractNumId w:val="8"/>
  </w:num>
  <w:num w:numId="13" w16cid:durableId="792135986">
    <w:abstractNumId w:val="18"/>
  </w:num>
  <w:num w:numId="14" w16cid:durableId="1890219465">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2048988852">
    <w:abstractNumId w:val="9"/>
  </w:num>
  <w:num w:numId="16" w16cid:durableId="866991300">
    <w:abstractNumId w:val="19"/>
  </w:num>
  <w:num w:numId="17" w16cid:durableId="383337925">
    <w:abstractNumId w:val="13"/>
  </w:num>
  <w:num w:numId="18" w16cid:durableId="166795697">
    <w:abstractNumId w:val="14"/>
  </w:num>
  <w:num w:numId="19" w16cid:durableId="10954997">
    <w:abstractNumId w:val="0"/>
  </w:num>
  <w:num w:numId="20" w16cid:durableId="1697921427">
    <w:abstractNumId w:val="20"/>
  </w:num>
  <w:num w:numId="21" w16cid:durableId="630987839">
    <w:abstractNumId w:val="16"/>
  </w:num>
  <w:num w:numId="22" w16cid:durableId="424427355">
    <w:abstractNumId w:val="11"/>
  </w:num>
  <w:num w:numId="23" w16cid:durableId="698748282">
    <w:abstractNumId w:val="7"/>
  </w:num>
  <w:numIdMacAtCleanup w:val="1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12"/>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ocumentProtection w:edit="trackedChanges" w:enforcement="0"/>
  <w:defaultTabStop w:val="720"/>
  <w:characterSpacingControl w:val="doNotCompress"/>
  <w:hdrShapeDefaults>
    <o:shapedefaults v:ext="edit" spidmax="5939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15E98"/>
    <w:rsid w:val="000157CD"/>
    <w:rsid w:val="00017E9F"/>
    <w:rsid w:val="00022028"/>
    <w:rsid w:val="00022FEC"/>
    <w:rsid w:val="000313CD"/>
    <w:rsid w:val="00037F3C"/>
    <w:rsid w:val="00042CEB"/>
    <w:rsid w:val="00046F6E"/>
    <w:rsid w:val="00056460"/>
    <w:rsid w:val="0006499F"/>
    <w:rsid w:val="00066DBE"/>
    <w:rsid w:val="0006713E"/>
    <w:rsid w:val="00070044"/>
    <w:rsid w:val="0007165A"/>
    <w:rsid w:val="0007168F"/>
    <w:rsid w:val="000913ED"/>
    <w:rsid w:val="00096FC7"/>
    <w:rsid w:val="000B047B"/>
    <w:rsid w:val="000B45F4"/>
    <w:rsid w:val="000B71E8"/>
    <w:rsid w:val="000C3841"/>
    <w:rsid w:val="000C627B"/>
    <w:rsid w:val="000E1CE3"/>
    <w:rsid w:val="0010528D"/>
    <w:rsid w:val="00115E98"/>
    <w:rsid w:val="00117AA8"/>
    <w:rsid w:val="00125B5A"/>
    <w:rsid w:val="001276D9"/>
    <w:rsid w:val="0013313D"/>
    <w:rsid w:val="001436DF"/>
    <w:rsid w:val="00154C94"/>
    <w:rsid w:val="00172FEB"/>
    <w:rsid w:val="00176CC5"/>
    <w:rsid w:val="001810DF"/>
    <w:rsid w:val="001A4752"/>
    <w:rsid w:val="001A4876"/>
    <w:rsid w:val="001A697D"/>
    <w:rsid w:val="001A7C0A"/>
    <w:rsid w:val="001B1393"/>
    <w:rsid w:val="001B4635"/>
    <w:rsid w:val="001C6957"/>
    <w:rsid w:val="001C6D5F"/>
    <w:rsid w:val="001E0E72"/>
    <w:rsid w:val="001E3E78"/>
    <w:rsid w:val="001E7FA7"/>
    <w:rsid w:val="001F2035"/>
    <w:rsid w:val="001F3A3F"/>
    <w:rsid w:val="00204C80"/>
    <w:rsid w:val="00205150"/>
    <w:rsid w:val="00216756"/>
    <w:rsid w:val="00216F79"/>
    <w:rsid w:val="00217457"/>
    <w:rsid w:val="002243F4"/>
    <w:rsid w:val="00231903"/>
    <w:rsid w:val="00232573"/>
    <w:rsid w:val="00233812"/>
    <w:rsid w:val="00234B98"/>
    <w:rsid w:val="002405CD"/>
    <w:rsid w:val="002407FF"/>
    <w:rsid w:val="00242C60"/>
    <w:rsid w:val="00246798"/>
    <w:rsid w:val="002669B1"/>
    <w:rsid w:val="00270CAE"/>
    <w:rsid w:val="00271868"/>
    <w:rsid w:val="002738CB"/>
    <w:rsid w:val="00273C11"/>
    <w:rsid w:val="00275DDB"/>
    <w:rsid w:val="00277E0F"/>
    <w:rsid w:val="00283E17"/>
    <w:rsid w:val="00287680"/>
    <w:rsid w:val="0029094B"/>
    <w:rsid w:val="002A50A0"/>
    <w:rsid w:val="002C2F25"/>
    <w:rsid w:val="002E0B83"/>
    <w:rsid w:val="002E18C4"/>
    <w:rsid w:val="002E6195"/>
    <w:rsid w:val="002E6EBF"/>
    <w:rsid w:val="002F2356"/>
    <w:rsid w:val="0030503A"/>
    <w:rsid w:val="003108B7"/>
    <w:rsid w:val="0031235E"/>
    <w:rsid w:val="003135D2"/>
    <w:rsid w:val="00315F53"/>
    <w:rsid w:val="003167C6"/>
    <w:rsid w:val="00322F9D"/>
    <w:rsid w:val="003231FA"/>
    <w:rsid w:val="003323B1"/>
    <w:rsid w:val="00336228"/>
    <w:rsid w:val="00350E10"/>
    <w:rsid w:val="0035459E"/>
    <w:rsid w:val="00355D0E"/>
    <w:rsid w:val="00361264"/>
    <w:rsid w:val="00363C04"/>
    <w:rsid w:val="00365589"/>
    <w:rsid w:val="003717FA"/>
    <w:rsid w:val="00376A0A"/>
    <w:rsid w:val="00381AFD"/>
    <w:rsid w:val="00383A3B"/>
    <w:rsid w:val="00391457"/>
    <w:rsid w:val="003960ED"/>
    <w:rsid w:val="003A5033"/>
    <w:rsid w:val="003B083A"/>
    <w:rsid w:val="003C340E"/>
    <w:rsid w:val="003D1729"/>
    <w:rsid w:val="003D19EF"/>
    <w:rsid w:val="003D370D"/>
    <w:rsid w:val="003E0E9D"/>
    <w:rsid w:val="003E3C82"/>
    <w:rsid w:val="00400CF8"/>
    <w:rsid w:val="004030EB"/>
    <w:rsid w:val="00403422"/>
    <w:rsid w:val="00406197"/>
    <w:rsid w:val="00415486"/>
    <w:rsid w:val="00420AF8"/>
    <w:rsid w:val="004253AF"/>
    <w:rsid w:val="004525EA"/>
    <w:rsid w:val="00456933"/>
    <w:rsid w:val="00456A07"/>
    <w:rsid w:val="00460CDB"/>
    <w:rsid w:val="004622FB"/>
    <w:rsid w:val="00463ACB"/>
    <w:rsid w:val="00470414"/>
    <w:rsid w:val="00470FCA"/>
    <w:rsid w:val="00471B39"/>
    <w:rsid w:val="00477792"/>
    <w:rsid w:val="00477962"/>
    <w:rsid w:val="00484EA1"/>
    <w:rsid w:val="00485DDC"/>
    <w:rsid w:val="004B762F"/>
    <w:rsid w:val="004C2895"/>
    <w:rsid w:val="004C3F31"/>
    <w:rsid w:val="004D1D96"/>
    <w:rsid w:val="004D1FDD"/>
    <w:rsid w:val="004D2E76"/>
    <w:rsid w:val="004D5E0B"/>
    <w:rsid w:val="004E3F40"/>
    <w:rsid w:val="004E49B7"/>
    <w:rsid w:val="004E55D0"/>
    <w:rsid w:val="004F4085"/>
    <w:rsid w:val="00501027"/>
    <w:rsid w:val="00502D75"/>
    <w:rsid w:val="00515EA5"/>
    <w:rsid w:val="0051655F"/>
    <w:rsid w:val="00517DB1"/>
    <w:rsid w:val="00521D18"/>
    <w:rsid w:val="005233EF"/>
    <w:rsid w:val="005255DC"/>
    <w:rsid w:val="00526282"/>
    <w:rsid w:val="00530265"/>
    <w:rsid w:val="00531F22"/>
    <w:rsid w:val="005424A4"/>
    <w:rsid w:val="0055317E"/>
    <w:rsid w:val="00556E72"/>
    <w:rsid w:val="00565822"/>
    <w:rsid w:val="005748A5"/>
    <w:rsid w:val="00575CE8"/>
    <w:rsid w:val="005815CB"/>
    <w:rsid w:val="00582599"/>
    <w:rsid w:val="00582E91"/>
    <w:rsid w:val="00583E8F"/>
    <w:rsid w:val="005847CC"/>
    <w:rsid w:val="0059511F"/>
    <w:rsid w:val="005C1DF1"/>
    <w:rsid w:val="005D3973"/>
    <w:rsid w:val="005D59C0"/>
    <w:rsid w:val="005E5DF9"/>
    <w:rsid w:val="005E6925"/>
    <w:rsid w:val="005F517B"/>
    <w:rsid w:val="0060080E"/>
    <w:rsid w:val="0060135B"/>
    <w:rsid w:val="0061185E"/>
    <w:rsid w:val="00614210"/>
    <w:rsid w:val="006169AA"/>
    <w:rsid w:val="0062294F"/>
    <w:rsid w:val="00622BC5"/>
    <w:rsid w:val="00627EC8"/>
    <w:rsid w:val="00630F4A"/>
    <w:rsid w:val="00635475"/>
    <w:rsid w:val="00641639"/>
    <w:rsid w:val="00645A39"/>
    <w:rsid w:val="00650E09"/>
    <w:rsid w:val="00654060"/>
    <w:rsid w:val="00666E20"/>
    <w:rsid w:val="006740FC"/>
    <w:rsid w:val="00676214"/>
    <w:rsid w:val="00681F81"/>
    <w:rsid w:val="00686875"/>
    <w:rsid w:val="006915E9"/>
    <w:rsid w:val="006A6908"/>
    <w:rsid w:val="006B2543"/>
    <w:rsid w:val="006B4AD8"/>
    <w:rsid w:val="006C2B1A"/>
    <w:rsid w:val="006D2668"/>
    <w:rsid w:val="006D2FDF"/>
    <w:rsid w:val="006D52CB"/>
    <w:rsid w:val="006D553A"/>
    <w:rsid w:val="006D7125"/>
    <w:rsid w:val="006E7621"/>
    <w:rsid w:val="007067B2"/>
    <w:rsid w:val="00715C06"/>
    <w:rsid w:val="007177E9"/>
    <w:rsid w:val="00722B41"/>
    <w:rsid w:val="00723F1A"/>
    <w:rsid w:val="00724A29"/>
    <w:rsid w:val="00730C95"/>
    <w:rsid w:val="00732CB8"/>
    <w:rsid w:val="00737717"/>
    <w:rsid w:val="007462A6"/>
    <w:rsid w:val="00761A1D"/>
    <w:rsid w:val="00761EC7"/>
    <w:rsid w:val="00764F71"/>
    <w:rsid w:val="007672DC"/>
    <w:rsid w:val="0077261D"/>
    <w:rsid w:val="007833B9"/>
    <w:rsid w:val="00785550"/>
    <w:rsid w:val="00790F7D"/>
    <w:rsid w:val="00793135"/>
    <w:rsid w:val="00793FA9"/>
    <w:rsid w:val="00796D7D"/>
    <w:rsid w:val="007A460B"/>
    <w:rsid w:val="007A65FD"/>
    <w:rsid w:val="007B58BD"/>
    <w:rsid w:val="007C4319"/>
    <w:rsid w:val="007D0963"/>
    <w:rsid w:val="007D640D"/>
    <w:rsid w:val="007D76AC"/>
    <w:rsid w:val="008035B6"/>
    <w:rsid w:val="00811807"/>
    <w:rsid w:val="0084151F"/>
    <w:rsid w:val="00860CAF"/>
    <w:rsid w:val="008649A9"/>
    <w:rsid w:val="008702EA"/>
    <w:rsid w:val="008807C8"/>
    <w:rsid w:val="008843E8"/>
    <w:rsid w:val="00893FDF"/>
    <w:rsid w:val="008A19A0"/>
    <w:rsid w:val="008B3748"/>
    <w:rsid w:val="008B61BF"/>
    <w:rsid w:val="008D02E2"/>
    <w:rsid w:val="008D0D3F"/>
    <w:rsid w:val="008E44C4"/>
    <w:rsid w:val="008F36D9"/>
    <w:rsid w:val="008F47F2"/>
    <w:rsid w:val="00904118"/>
    <w:rsid w:val="00904826"/>
    <w:rsid w:val="0091235A"/>
    <w:rsid w:val="0091452E"/>
    <w:rsid w:val="009242EB"/>
    <w:rsid w:val="00926AFF"/>
    <w:rsid w:val="00937DB8"/>
    <w:rsid w:val="009407AF"/>
    <w:rsid w:val="00940B24"/>
    <w:rsid w:val="00940C46"/>
    <w:rsid w:val="00944A3A"/>
    <w:rsid w:val="009458EC"/>
    <w:rsid w:val="00945942"/>
    <w:rsid w:val="00955C51"/>
    <w:rsid w:val="0096534D"/>
    <w:rsid w:val="009712C0"/>
    <w:rsid w:val="00971E68"/>
    <w:rsid w:val="00973539"/>
    <w:rsid w:val="00973A98"/>
    <w:rsid w:val="00980B35"/>
    <w:rsid w:val="0098641F"/>
    <w:rsid w:val="00996040"/>
    <w:rsid w:val="00996C59"/>
    <w:rsid w:val="009A671A"/>
    <w:rsid w:val="009A7E0D"/>
    <w:rsid w:val="009B39D2"/>
    <w:rsid w:val="009B6FF8"/>
    <w:rsid w:val="009C135E"/>
    <w:rsid w:val="009C6FA3"/>
    <w:rsid w:val="009E22DF"/>
    <w:rsid w:val="009E5C89"/>
    <w:rsid w:val="009F5BE2"/>
    <w:rsid w:val="00A00922"/>
    <w:rsid w:val="00A00F46"/>
    <w:rsid w:val="00A106CC"/>
    <w:rsid w:val="00A121EB"/>
    <w:rsid w:val="00A12A71"/>
    <w:rsid w:val="00A12D4E"/>
    <w:rsid w:val="00A20B17"/>
    <w:rsid w:val="00A27877"/>
    <w:rsid w:val="00A44E5F"/>
    <w:rsid w:val="00A52AB4"/>
    <w:rsid w:val="00A70D5F"/>
    <w:rsid w:val="00A8127D"/>
    <w:rsid w:val="00A832D7"/>
    <w:rsid w:val="00A9555C"/>
    <w:rsid w:val="00A95F34"/>
    <w:rsid w:val="00A97046"/>
    <w:rsid w:val="00AA18F5"/>
    <w:rsid w:val="00AA47C7"/>
    <w:rsid w:val="00AA6B2F"/>
    <w:rsid w:val="00AA7630"/>
    <w:rsid w:val="00AA7C6C"/>
    <w:rsid w:val="00AB1847"/>
    <w:rsid w:val="00AB5329"/>
    <w:rsid w:val="00AC154D"/>
    <w:rsid w:val="00AC4DD9"/>
    <w:rsid w:val="00AC5414"/>
    <w:rsid w:val="00AC7203"/>
    <w:rsid w:val="00AD4D04"/>
    <w:rsid w:val="00AD7634"/>
    <w:rsid w:val="00AE06C1"/>
    <w:rsid w:val="00AE34D9"/>
    <w:rsid w:val="00AE43B4"/>
    <w:rsid w:val="00AE72A9"/>
    <w:rsid w:val="00AE78C4"/>
    <w:rsid w:val="00AF27EF"/>
    <w:rsid w:val="00AF7DD6"/>
    <w:rsid w:val="00B11A94"/>
    <w:rsid w:val="00B13F3B"/>
    <w:rsid w:val="00B238C5"/>
    <w:rsid w:val="00B249E6"/>
    <w:rsid w:val="00B35529"/>
    <w:rsid w:val="00B4064C"/>
    <w:rsid w:val="00B50B75"/>
    <w:rsid w:val="00B51898"/>
    <w:rsid w:val="00B55575"/>
    <w:rsid w:val="00B572E2"/>
    <w:rsid w:val="00B57644"/>
    <w:rsid w:val="00B705E6"/>
    <w:rsid w:val="00B712C5"/>
    <w:rsid w:val="00B72840"/>
    <w:rsid w:val="00B8333F"/>
    <w:rsid w:val="00B8519F"/>
    <w:rsid w:val="00B87FDD"/>
    <w:rsid w:val="00BA0926"/>
    <w:rsid w:val="00BA1521"/>
    <w:rsid w:val="00BB09C2"/>
    <w:rsid w:val="00BB468F"/>
    <w:rsid w:val="00BB6834"/>
    <w:rsid w:val="00BC06A2"/>
    <w:rsid w:val="00BC17C8"/>
    <w:rsid w:val="00BC3ED2"/>
    <w:rsid w:val="00BC68B8"/>
    <w:rsid w:val="00BD257C"/>
    <w:rsid w:val="00BD2BE1"/>
    <w:rsid w:val="00BD5378"/>
    <w:rsid w:val="00BE0E08"/>
    <w:rsid w:val="00BE2CAB"/>
    <w:rsid w:val="00BE327E"/>
    <w:rsid w:val="00BE58BB"/>
    <w:rsid w:val="00BE6F04"/>
    <w:rsid w:val="00BF0295"/>
    <w:rsid w:val="00BF2221"/>
    <w:rsid w:val="00BF2FA5"/>
    <w:rsid w:val="00BF373B"/>
    <w:rsid w:val="00BF7B37"/>
    <w:rsid w:val="00C152BD"/>
    <w:rsid w:val="00C226B2"/>
    <w:rsid w:val="00C31CED"/>
    <w:rsid w:val="00C33EEE"/>
    <w:rsid w:val="00C34106"/>
    <w:rsid w:val="00C352F9"/>
    <w:rsid w:val="00C42B85"/>
    <w:rsid w:val="00C46A8E"/>
    <w:rsid w:val="00C50278"/>
    <w:rsid w:val="00C50D4D"/>
    <w:rsid w:val="00C62500"/>
    <w:rsid w:val="00C63DEF"/>
    <w:rsid w:val="00C64A7E"/>
    <w:rsid w:val="00C65974"/>
    <w:rsid w:val="00C76378"/>
    <w:rsid w:val="00C80C56"/>
    <w:rsid w:val="00C81006"/>
    <w:rsid w:val="00C842AC"/>
    <w:rsid w:val="00C856B0"/>
    <w:rsid w:val="00C965C0"/>
    <w:rsid w:val="00C97F85"/>
    <w:rsid w:val="00CA107F"/>
    <w:rsid w:val="00CA3157"/>
    <w:rsid w:val="00CA4B9D"/>
    <w:rsid w:val="00CA52EB"/>
    <w:rsid w:val="00CA6FF4"/>
    <w:rsid w:val="00CD30F9"/>
    <w:rsid w:val="00CE22EC"/>
    <w:rsid w:val="00CE4227"/>
    <w:rsid w:val="00CE6618"/>
    <w:rsid w:val="00D00ECB"/>
    <w:rsid w:val="00D01D6F"/>
    <w:rsid w:val="00D0651C"/>
    <w:rsid w:val="00D12160"/>
    <w:rsid w:val="00D124FD"/>
    <w:rsid w:val="00D137DA"/>
    <w:rsid w:val="00D15248"/>
    <w:rsid w:val="00D42752"/>
    <w:rsid w:val="00D435F2"/>
    <w:rsid w:val="00D43801"/>
    <w:rsid w:val="00D56593"/>
    <w:rsid w:val="00D62B49"/>
    <w:rsid w:val="00D67F00"/>
    <w:rsid w:val="00D725E3"/>
    <w:rsid w:val="00D7521A"/>
    <w:rsid w:val="00D83657"/>
    <w:rsid w:val="00D8383B"/>
    <w:rsid w:val="00D8447C"/>
    <w:rsid w:val="00D86598"/>
    <w:rsid w:val="00DA20DD"/>
    <w:rsid w:val="00DC076F"/>
    <w:rsid w:val="00DC376C"/>
    <w:rsid w:val="00DE56ED"/>
    <w:rsid w:val="00DE5E68"/>
    <w:rsid w:val="00DF1C54"/>
    <w:rsid w:val="00DF27E0"/>
    <w:rsid w:val="00DF40B1"/>
    <w:rsid w:val="00E02504"/>
    <w:rsid w:val="00E05CCF"/>
    <w:rsid w:val="00E0714C"/>
    <w:rsid w:val="00E234B2"/>
    <w:rsid w:val="00E40382"/>
    <w:rsid w:val="00E404D7"/>
    <w:rsid w:val="00E417E5"/>
    <w:rsid w:val="00E53219"/>
    <w:rsid w:val="00E57C45"/>
    <w:rsid w:val="00E70EA9"/>
    <w:rsid w:val="00E8162F"/>
    <w:rsid w:val="00E84619"/>
    <w:rsid w:val="00E92ACF"/>
    <w:rsid w:val="00E96F32"/>
    <w:rsid w:val="00EA319A"/>
    <w:rsid w:val="00EA4B60"/>
    <w:rsid w:val="00EC0517"/>
    <w:rsid w:val="00EC7064"/>
    <w:rsid w:val="00ED06E5"/>
    <w:rsid w:val="00ED160A"/>
    <w:rsid w:val="00ED5C9C"/>
    <w:rsid w:val="00EE3AA3"/>
    <w:rsid w:val="00EE7EEC"/>
    <w:rsid w:val="00EF2FDD"/>
    <w:rsid w:val="00EF4DDF"/>
    <w:rsid w:val="00F05366"/>
    <w:rsid w:val="00F05413"/>
    <w:rsid w:val="00F10592"/>
    <w:rsid w:val="00F15554"/>
    <w:rsid w:val="00F30D7C"/>
    <w:rsid w:val="00F30E0C"/>
    <w:rsid w:val="00F30EE4"/>
    <w:rsid w:val="00F322FA"/>
    <w:rsid w:val="00F41A53"/>
    <w:rsid w:val="00F422C8"/>
    <w:rsid w:val="00F44BA4"/>
    <w:rsid w:val="00F45A8D"/>
    <w:rsid w:val="00F4670F"/>
    <w:rsid w:val="00F600A5"/>
    <w:rsid w:val="00F64B7F"/>
    <w:rsid w:val="00F70E96"/>
    <w:rsid w:val="00F7547C"/>
    <w:rsid w:val="00F77054"/>
    <w:rsid w:val="00F83254"/>
    <w:rsid w:val="00F87D4E"/>
    <w:rsid w:val="00F9273F"/>
    <w:rsid w:val="00F941D7"/>
    <w:rsid w:val="00FA5570"/>
    <w:rsid w:val="00FA752B"/>
    <w:rsid w:val="00FB1E71"/>
    <w:rsid w:val="00FB66C6"/>
    <w:rsid w:val="00FC2AE6"/>
    <w:rsid w:val="00FC5568"/>
    <w:rsid w:val="00FC5DE8"/>
    <w:rsid w:val="00FC7935"/>
    <w:rsid w:val="00FD359E"/>
    <w:rsid w:val="00FD514B"/>
    <w:rsid w:val="00FE5C99"/>
    <w:rsid w:val="00FF2717"/>
    <w:rsid w:val="00FF2D4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59393"/>
    <o:shapelayout v:ext="edit">
      <o:idmap v:ext="edit" data="1"/>
    </o:shapelayout>
  </w:shapeDefaults>
  <w:decimalSymbol w:val="."/>
  <w:listSeparator w:val=","/>
  <w14:docId w14:val="7B3D5406"/>
  <w15:chartTrackingRefBased/>
  <w15:docId w15:val="{6EE53115-3C1A-4BDD-952F-53BE2A50A62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toc 1" w:uiPriority="39"/>
    <w:lsdException w:name="toc 2" w:uiPriority="39"/>
    <w:lsdException w:name="toc 3" w:uiPriority="39"/>
    <w:lsdException w:name="caption" w:qFormat="1"/>
    <w:lsdException w:name="Title" w:qFormat="1"/>
    <w:lsdException w:name="Subtitle" w:qFormat="1"/>
    <w:lsdException w:name="Hyperlink" w:uiPriority="99"/>
    <w:lsdException w:name="Strong" w:qFormat="1"/>
    <w:lsdException w:name="Emphasis" w:qFormat="1"/>
    <w:lsdException w:name="HTML Preformatted" w:semiHidden="1" w:unhideWhenUsed="1"/>
    <w:lsdException w:name="HTML Variable" w:semiHidden="1" w:unhideWhenUsed="1"/>
    <w:lsdException w:name="Normal Table"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E57C45"/>
    <w:pPr>
      <w:spacing w:after="120" w:line="300" w:lineRule="atLeast"/>
    </w:pPr>
    <w:rPr>
      <w:rFonts w:ascii="Arial" w:hAnsi="Arial"/>
      <w:szCs w:val="24"/>
    </w:rPr>
  </w:style>
  <w:style w:type="paragraph" w:styleId="Heading1">
    <w:name w:val="heading 1"/>
    <w:basedOn w:val="Normal"/>
    <w:next w:val="BodyText"/>
    <w:qFormat/>
    <w:rsid w:val="00E84619"/>
    <w:pPr>
      <w:keepNext/>
      <w:numPr>
        <w:numId w:val="1"/>
      </w:numPr>
      <w:tabs>
        <w:tab w:val="clear" w:pos="574"/>
        <w:tab w:val="left" w:pos="567"/>
      </w:tabs>
      <w:spacing w:before="240"/>
      <w:ind w:left="431" w:hanging="431"/>
      <w:outlineLvl w:val="0"/>
    </w:pPr>
    <w:rPr>
      <w:rFonts w:cs="Arial"/>
      <w:b/>
      <w:bCs/>
      <w:kern w:val="32"/>
      <w:sz w:val="22"/>
      <w:szCs w:val="32"/>
    </w:rPr>
  </w:style>
  <w:style w:type="paragraph" w:styleId="Heading2">
    <w:name w:val="heading 2"/>
    <w:basedOn w:val="Normal"/>
    <w:next w:val="BodyText"/>
    <w:qFormat/>
    <w:rsid w:val="00E92ACF"/>
    <w:pPr>
      <w:keepNext/>
      <w:keepLines/>
      <w:numPr>
        <w:ilvl w:val="1"/>
        <w:numId w:val="1"/>
      </w:numPr>
      <w:outlineLvl w:val="1"/>
    </w:pPr>
    <w:rPr>
      <w:rFonts w:cs="Arial"/>
      <w:b/>
      <w:bCs/>
      <w:i/>
      <w:iCs/>
      <w:sz w:val="21"/>
      <w:szCs w:val="28"/>
    </w:rPr>
  </w:style>
  <w:style w:type="paragraph" w:styleId="Heading3">
    <w:name w:val="heading 3"/>
    <w:basedOn w:val="Normal"/>
    <w:next w:val="BodyText"/>
    <w:qFormat/>
    <w:rsid w:val="00176CC5"/>
    <w:pPr>
      <w:keepNext/>
      <w:numPr>
        <w:ilvl w:val="2"/>
        <w:numId w:val="1"/>
      </w:numPr>
      <w:tabs>
        <w:tab w:val="left" w:pos="170"/>
      </w:tabs>
      <w:spacing w:before="120"/>
      <w:outlineLvl w:val="2"/>
    </w:pPr>
    <w:rPr>
      <w:rFonts w:cs="Arial"/>
      <w:b/>
      <w:bCs/>
      <w:szCs w:val="26"/>
    </w:rPr>
  </w:style>
  <w:style w:type="paragraph" w:styleId="Heading4">
    <w:name w:val="heading 4"/>
    <w:basedOn w:val="Normal"/>
    <w:next w:val="BodyText"/>
    <w:qFormat/>
    <w:rsid w:val="00176CC5"/>
    <w:pPr>
      <w:keepNext/>
      <w:numPr>
        <w:ilvl w:val="3"/>
        <w:numId w:val="1"/>
      </w:numPr>
      <w:tabs>
        <w:tab w:val="left" w:pos="567"/>
        <w:tab w:val="left" w:pos="907"/>
      </w:tabs>
      <w:spacing w:before="120"/>
      <w:outlineLvl w:val="3"/>
    </w:pPr>
    <w:rPr>
      <w:b/>
      <w:bCs/>
      <w:szCs w:val="28"/>
    </w:rPr>
  </w:style>
  <w:style w:type="paragraph" w:styleId="Heading5">
    <w:name w:val="heading 5"/>
    <w:basedOn w:val="Heading4"/>
    <w:next w:val="BodyText"/>
    <w:qFormat/>
    <w:rsid w:val="00070044"/>
    <w:pPr>
      <w:numPr>
        <w:ilvl w:val="4"/>
      </w:numPr>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semiHidden/>
    <w:rsid w:val="00C50278"/>
    <w:pPr>
      <w:tabs>
        <w:tab w:val="center" w:pos="4153"/>
        <w:tab w:val="right" w:pos="8306"/>
      </w:tabs>
    </w:pPr>
  </w:style>
  <w:style w:type="paragraph" w:styleId="Footer">
    <w:name w:val="footer"/>
    <w:basedOn w:val="Normal"/>
    <w:rsid w:val="00BC3ED2"/>
    <w:pPr>
      <w:tabs>
        <w:tab w:val="center" w:pos="4153"/>
        <w:tab w:val="right" w:pos="9540"/>
      </w:tabs>
      <w:spacing w:after="0" w:line="240" w:lineRule="auto"/>
      <w:ind w:right="357"/>
    </w:pPr>
    <w:rPr>
      <w:rFonts w:cs="Arial"/>
      <w:sz w:val="18"/>
      <w:szCs w:val="18"/>
    </w:rPr>
  </w:style>
  <w:style w:type="paragraph" w:styleId="BodyText">
    <w:name w:val="Body Text"/>
    <w:basedOn w:val="Normal"/>
    <w:link w:val="BodyTextChar"/>
    <w:rsid w:val="00176CC5"/>
    <w:rPr>
      <w:rFonts w:cs="Arial"/>
      <w:szCs w:val="22"/>
    </w:rPr>
  </w:style>
  <w:style w:type="character" w:styleId="PageNumber">
    <w:name w:val="page number"/>
    <w:basedOn w:val="DefaultParagraphFont"/>
    <w:semiHidden/>
    <w:rsid w:val="00C50278"/>
  </w:style>
  <w:style w:type="paragraph" w:styleId="DocumentMap">
    <w:name w:val="Document Map"/>
    <w:basedOn w:val="Normal"/>
    <w:link w:val="DocumentMapChar"/>
    <w:semiHidden/>
    <w:rsid w:val="00FA5570"/>
    <w:rPr>
      <w:rFonts w:ascii="Tahoma" w:hAnsi="Tahoma" w:cs="Tahoma"/>
      <w:sz w:val="16"/>
      <w:szCs w:val="16"/>
    </w:rPr>
  </w:style>
  <w:style w:type="character" w:customStyle="1" w:styleId="DocumentMapChar">
    <w:name w:val="Document Map Char"/>
    <w:link w:val="DocumentMap"/>
    <w:rsid w:val="00FA5570"/>
    <w:rPr>
      <w:rFonts w:ascii="Tahoma" w:hAnsi="Tahoma" w:cs="Tahoma"/>
      <w:sz w:val="16"/>
      <w:szCs w:val="16"/>
      <w:lang w:val="en-AU" w:eastAsia="en-AU"/>
    </w:rPr>
  </w:style>
  <w:style w:type="character" w:styleId="Hyperlink">
    <w:name w:val="Hyperlink"/>
    <w:uiPriority w:val="99"/>
    <w:rsid w:val="00176CC5"/>
    <w:rPr>
      <w:rFonts w:ascii="Arial" w:hAnsi="Arial"/>
      <w:color w:val="003C6A"/>
      <w:sz w:val="20"/>
      <w:u w:val="single"/>
    </w:rPr>
  </w:style>
  <w:style w:type="character" w:customStyle="1" w:styleId="BodyTextChar">
    <w:name w:val="Body Text Char"/>
    <w:link w:val="BodyText"/>
    <w:rsid w:val="00D56593"/>
    <w:rPr>
      <w:rFonts w:ascii="Arial" w:hAnsi="Arial" w:cs="Arial"/>
      <w:szCs w:val="22"/>
      <w:lang w:val="en-AU" w:eastAsia="en-AU" w:bidi="ar-SA"/>
    </w:rPr>
  </w:style>
  <w:style w:type="paragraph" w:customStyle="1" w:styleId="TableNotes">
    <w:name w:val="Table Notes"/>
    <w:basedOn w:val="Normal"/>
    <w:link w:val="TableNotesChar"/>
    <w:rsid w:val="006D2FDF"/>
    <w:pPr>
      <w:keepNext/>
      <w:keepLines/>
      <w:spacing w:before="60" w:after="60" w:line="260" w:lineRule="atLeast"/>
      <w:textAlignment w:val="baseline"/>
    </w:pPr>
    <w:rPr>
      <w:color w:val="000000"/>
      <w:sz w:val="18"/>
    </w:rPr>
  </w:style>
  <w:style w:type="character" w:customStyle="1" w:styleId="TableNotesChar">
    <w:name w:val="Table Notes Char"/>
    <w:link w:val="TableNotes"/>
    <w:rsid w:val="006D2FDF"/>
    <w:rPr>
      <w:rFonts w:ascii="Arial" w:hAnsi="Arial"/>
      <w:color w:val="000000"/>
      <w:sz w:val="18"/>
      <w:szCs w:val="24"/>
      <w:lang w:val="en-AU" w:eastAsia="en-AU" w:bidi="ar-SA"/>
    </w:rPr>
  </w:style>
  <w:style w:type="paragraph" w:customStyle="1" w:styleId="HeadingPartChapter">
    <w:name w:val="Heading (Part / Chapter)"/>
    <w:basedOn w:val="Cover2subtitle"/>
    <w:rsid w:val="00D725E3"/>
    <w:pPr>
      <w:tabs>
        <w:tab w:val="left" w:pos="567"/>
      </w:tabs>
      <w:spacing w:after="240"/>
    </w:pPr>
    <w:rPr>
      <w:sz w:val="24"/>
    </w:rPr>
  </w:style>
  <w:style w:type="table" w:customStyle="1" w:styleId="Commentary">
    <w:name w:val="Commentary"/>
    <w:basedOn w:val="TableNormal"/>
    <w:rsid w:val="002669B1"/>
    <w:rPr>
      <w:rFonts w:ascii="Arial" w:hAnsi="Arial"/>
    </w:rPr>
    <w:tblPr>
      <w:tblBorders>
        <w:top w:val="double" w:sz="6" w:space="0" w:color="003C6A"/>
        <w:left w:val="double" w:sz="6" w:space="0" w:color="003C6A"/>
        <w:bottom w:val="double" w:sz="6" w:space="0" w:color="003C6A"/>
        <w:right w:val="double" w:sz="6" w:space="0" w:color="003C6A"/>
        <w:insideH w:val="double" w:sz="6" w:space="0" w:color="003C6A"/>
        <w:insideV w:val="double" w:sz="6" w:space="0" w:color="003C6A"/>
      </w:tblBorders>
      <w:tblCellMar>
        <w:top w:w="113" w:type="dxa"/>
        <w:bottom w:w="113" w:type="dxa"/>
      </w:tblCellMar>
    </w:tblPr>
    <w:tcPr>
      <w:shd w:val="clear" w:color="auto" w:fill="D9D9D9"/>
      <w:vAlign w:val="center"/>
    </w:tcPr>
  </w:style>
  <w:style w:type="paragraph" w:customStyle="1" w:styleId="TESTCommentarybox">
    <w:name w:val="TEST Commentary box"/>
    <w:basedOn w:val="BodyText"/>
    <w:next w:val="BodyText"/>
    <w:semiHidden/>
    <w:rsid w:val="00E57C45"/>
    <w:pPr>
      <w:pBdr>
        <w:top w:val="single" w:sz="18" w:space="4" w:color="003C6A"/>
        <w:left w:val="single" w:sz="18" w:space="4" w:color="003C6A"/>
        <w:bottom w:val="single" w:sz="18" w:space="5" w:color="003C6A"/>
        <w:right w:val="single" w:sz="18" w:space="4" w:color="003C6A"/>
      </w:pBdr>
      <w:shd w:val="clear" w:color="auto" w:fill="D9D9D9"/>
    </w:pPr>
  </w:style>
  <w:style w:type="paragraph" w:customStyle="1" w:styleId="HeadingContents">
    <w:name w:val="Heading (Contents)"/>
    <w:basedOn w:val="HeadingPartChapter"/>
    <w:next w:val="BodyText"/>
    <w:rsid w:val="00376A0A"/>
  </w:style>
  <w:style w:type="paragraph" w:customStyle="1" w:styleId="Cover2subtitle">
    <w:name w:val="Cover 2 (subtitle)"/>
    <w:basedOn w:val="BodyText"/>
    <w:rsid w:val="00DF27E0"/>
    <w:pPr>
      <w:spacing w:after="0"/>
    </w:pPr>
    <w:rPr>
      <w:b/>
      <w:color w:val="000000"/>
      <w:sz w:val="28"/>
      <w:szCs w:val="44"/>
    </w:rPr>
  </w:style>
  <w:style w:type="paragraph" w:customStyle="1" w:styleId="Cover1title">
    <w:name w:val="Cover 1 (title)"/>
    <w:basedOn w:val="BodyText"/>
    <w:rsid w:val="00CA3157"/>
    <w:pPr>
      <w:spacing w:after="0"/>
      <w:outlineLvl w:val="0"/>
    </w:pPr>
    <w:rPr>
      <w:b/>
      <w:color w:val="000000"/>
      <w:sz w:val="36"/>
      <w:szCs w:val="60"/>
    </w:rPr>
  </w:style>
  <w:style w:type="paragraph" w:customStyle="1" w:styleId="HoldPoint">
    <w:name w:val="HoldPoint"/>
    <w:basedOn w:val="BodyText"/>
    <w:next w:val="Normal"/>
    <w:link w:val="HoldPointChar"/>
    <w:rsid w:val="00176CC5"/>
    <w:rPr>
      <w:b/>
      <w:shd w:val="clear" w:color="auto" w:fill="000000"/>
    </w:rPr>
  </w:style>
  <w:style w:type="numbering" w:customStyle="1" w:styleId="TableListSmallLetter">
    <w:name w:val="Table List Small Letter"/>
    <w:semiHidden/>
    <w:rsid w:val="00022FEC"/>
    <w:pPr>
      <w:numPr>
        <w:numId w:val="8"/>
      </w:numPr>
    </w:pPr>
  </w:style>
  <w:style w:type="numbering" w:customStyle="1" w:styleId="ListAllBullets3Level">
    <w:name w:val="List All Bullets (3 Level)"/>
    <w:rsid w:val="00176CC5"/>
    <w:pPr>
      <w:numPr>
        <w:numId w:val="2"/>
      </w:numPr>
    </w:pPr>
  </w:style>
  <w:style w:type="paragraph" w:customStyle="1" w:styleId="TableFigureCaption2Figures">
    <w:name w:val="Table/Figure Caption 2 Figures"/>
    <w:basedOn w:val="TableFigureCaption1Tables"/>
    <w:rsid w:val="00DA20DD"/>
  </w:style>
  <w:style w:type="paragraph" w:customStyle="1" w:styleId="TableHeading">
    <w:name w:val="Table * Heading"/>
    <w:basedOn w:val="BodyText"/>
    <w:rsid w:val="0059511F"/>
    <w:pPr>
      <w:spacing w:before="60" w:after="60" w:line="240" w:lineRule="atLeast"/>
      <w:jc w:val="center"/>
    </w:pPr>
    <w:rPr>
      <w:b/>
      <w:color w:val="000000"/>
    </w:rPr>
  </w:style>
  <w:style w:type="paragraph" w:customStyle="1" w:styleId="TableBodyText">
    <w:name w:val="Table Body Text"/>
    <w:basedOn w:val="BodyText"/>
    <w:link w:val="TableBodyTextCharChar"/>
    <w:rsid w:val="00BC17C8"/>
    <w:pPr>
      <w:spacing w:before="60" w:after="60" w:line="240" w:lineRule="auto"/>
      <w:ind w:left="28"/>
    </w:pPr>
    <w:rPr>
      <w:color w:val="000000"/>
      <w:szCs w:val="20"/>
    </w:rPr>
  </w:style>
  <w:style w:type="paragraph" w:styleId="ListNumber">
    <w:name w:val="List Number"/>
    <w:basedOn w:val="BodyText"/>
    <w:semiHidden/>
    <w:rsid w:val="00176CC5"/>
  </w:style>
  <w:style w:type="paragraph" w:styleId="ListNumber2">
    <w:name w:val="List Number 2"/>
    <w:basedOn w:val="BodyText"/>
    <w:semiHidden/>
    <w:rsid w:val="00176CC5"/>
  </w:style>
  <w:style w:type="paragraph" w:styleId="ListNumber3">
    <w:name w:val="List Number 3"/>
    <w:basedOn w:val="BodyText"/>
    <w:semiHidden/>
    <w:rsid w:val="00176CC5"/>
  </w:style>
  <w:style w:type="table" w:styleId="TableGrid">
    <w:name w:val="Table Grid"/>
    <w:basedOn w:val="TableNormal"/>
    <w:semiHidden/>
    <w:rsid w:val="00176CC5"/>
    <w:pPr>
      <w:keepNext/>
      <w:keepLines/>
    </w:pPr>
    <w:rPr>
      <w:rFonts w:ascii="Arial" w:hAnsi="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style>
  <w:style w:type="numbering" w:customStyle="1" w:styleId="ListAllNum3Level">
    <w:name w:val="List All Num (3 Level)"/>
    <w:basedOn w:val="NoList"/>
    <w:rsid w:val="000913ED"/>
    <w:pPr>
      <w:numPr>
        <w:numId w:val="6"/>
      </w:numPr>
    </w:pPr>
  </w:style>
  <w:style w:type="character" w:customStyle="1" w:styleId="BodyTextbold">
    <w:name w:val="Body Text (bold)"/>
    <w:rsid w:val="00730C95"/>
    <w:rPr>
      <w:rFonts w:ascii="Arial" w:hAnsi="Arial" w:cs="Arial"/>
      <w:b/>
      <w:szCs w:val="22"/>
      <w:lang w:val="en-AU" w:eastAsia="en-AU" w:bidi="ar-SA"/>
    </w:rPr>
  </w:style>
  <w:style w:type="paragraph" w:styleId="TOC1">
    <w:name w:val="toc 1"/>
    <w:basedOn w:val="Normal"/>
    <w:next w:val="Normal"/>
    <w:uiPriority w:val="39"/>
    <w:rsid w:val="0091452E"/>
    <w:pPr>
      <w:tabs>
        <w:tab w:val="left" w:pos="480"/>
        <w:tab w:val="right" w:leader="dot" w:pos="9072"/>
      </w:tabs>
      <w:spacing w:before="60" w:after="60"/>
    </w:pPr>
    <w:rPr>
      <w:b/>
      <w:noProof/>
    </w:rPr>
  </w:style>
  <w:style w:type="paragraph" w:styleId="TOC2">
    <w:name w:val="toc 2"/>
    <w:basedOn w:val="Normal"/>
    <w:next w:val="Normal"/>
    <w:uiPriority w:val="39"/>
    <w:rsid w:val="0091452E"/>
    <w:pPr>
      <w:tabs>
        <w:tab w:val="left" w:pos="482"/>
        <w:tab w:val="right" w:leader="dot" w:pos="9060"/>
      </w:tabs>
      <w:spacing w:after="60"/>
    </w:pPr>
    <w:rPr>
      <w:noProof/>
    </w:rPr>
  </w:style>
  <w:style w:type="paragraph" w:styleId="TOC3">
    <w:name w:val="toc 3"/>
    <w:basedOn w:val="Normal"/>
    <w:next w:val="Normal"/>
    <w:uiPriority w:val="39"/>
    <w:rsid w:val="0091452E"/>
    <w:pPr>
      <w:tabs>
        <w:tab w:val="left" w:pos="1440"/>
        <w:tab w:val="right" w:leader="dot" w:pos="9072"/>
      </w:tabs>
      <w:spacing w:after="0" w:line="240" w:lineRule="auto"/>
      <w:ind w:left="482"/>
    </w:pPr>
    <w:rPr>
      <w:i/>
      <w:noProof/>
    </w:rPr>
  </w:style>
  <w:style w:type="paragraph" w:styleId="TOC4">
    <w:name w:val="toc 4"/>
    <w:basedOn w:val="Normal"/>
    <w:next w:val="Normal"/>
    <w:autoRedefine/>
    <w:semiHidden/>
    <w:rsid w:val="003C340E"/>
    <w:pPr>
      <w:ind w:left="600"/>
    </w:pPr>
  </w:style>
  <w:style w:type="paragraph" w:styleId="Caption">
    <w:name w:val="caption"/>
    <w:basedOn w:val="Normal"/>
    <w:next w:val="Normal"/>
    <w:qFormat/>
    <w:rsid w:val="003C340E"/>
    <w:rPr>
      <w:b/>
      <w:bCs/>
      <w:szCs w:val="20"/>
    </w:rPr>
  </w:style>
  <w:style w:type="paragraph" w:customStyle="1" w:styleId="HeaderChapterpart">
    <w:name w:val="Header (Chapter/part #)"/>
    <w:basedOn w:val="Footer"/>
    <w:rsid w:val="00125B5A"/>
    <w:pPr>
      <w:pBdr>
        <w:bottom w:val="single" w:sz="4" w:space="1" w:color="auto"/>
      </w:pBdr>
      <w:tabs>
        <w:tab w:val="clear" w:pos="9540"/>
        <w:tab w:val="right" w:pos="9072"/>
      </w:tabs>
      <w:ind w:right="-2"/>
    </w:pPr>
  </w:style>
  <w:style w:type="character" w:customStyle="1" w:styleId="HoldPointChar">
    <w:name w:val="HoldPoint Char"/>
    <w:link w:val="HoldPoint"/>
    <w:rsid w:val="004525EA"/>
    <w:rPr>
      <w:rFonts w:ascii="Arial" w:hAnsi="Arial" w:cs="Arial"/>
      <w:b/>
      <w:szCs w:val="22"/>
      <w:shd w:val="clear" w:color="auto" w:fill="000000"/>
      <w:lang w:val="en-AU" w:eastAsia="en-AU" w:bidi="ar-SA"/>
    </w:rPr>
  </w:style>
  <w:style w:type="paragraph" w:customStyle="1" w:styleId="TableFigureCaption1Tables">
    <w:name w:val="Table/Figure Caption 1 Tables"/>
    <w:basedOn w:val="Normal"/>
    <w:next w:val="BodyText"/>
    <w:rsid w:val="00AE78C4"/>
    <w:pPr>
      <w:keepNext/>
      <w:spacing w:before="120"/>
    </w:pPr>
    <w:rPr>
      <w:b/>
      <w:bCs/>
      <w:i/>
      <w:iCs/>
    </w:rPr>
  </w:style>
  <w:style w:type="paragraph" w:customStyle="1" w:styleId="TableFigureCaption3Appendices">
    <w:name w:val="Table/Figure Caption 3 Appendices"/>
    <w:basedOn w:val="TableFigureCaption1Tables"/>
    <w:rsid w:val="00DA20DD"/>
  </w:style>
  <w:style w:type="paragraph" w:customStyle="1" w:styleId="ListB3squareonly">
    <w:name w:val="List B3 (square) only"/>
    <w:basedOn w:val="Normal"/>
    <w:semiHidden/>
    <w:rsid w:val="00383A3B"/>
    <w:pPr>
      <w:numPr>
        <w:ilvl w:val="2"/>
        <w:numId w:val="13"/>
      </w:numPr>
    </w:pPr>
  </w:style>
  <w:style w:type="numbering" w:customStyle="1" w:styleId="TableListSmallNumber">
    <w:name w:val="Table List Small Number"/>
    <w:basedOn w:val="TableListAllNum3Level"/>
    <w:semiHidden/>
    <w:rsid w:val="00022FEC"/>
    <w:pPr>
      <w:numPr>
        <w:numId w:val="9"/>
      </w:numPr>
    </w:pPr>
  </w:style>
  <w:style w:type="numbering" w:customStyle="1" w:styleId="TableListAllBullets3Level">
    <w:name w:val="Table List All Bullets (3 Level)"/>
    <w:rsid w:val="004F4085"/>
    <w:pPr>
      <w:numPr>
        <w:numId w:val="3"/>
      </w:numPr>
    </w:pPr>
  </w:style>
  <w:style w:type="paragraph" w:customStyle="1" w:styleId="ListB1dotonly">
    <w:name w:val="List B1 (dot) only"/>
    <w:basedOn w:val="ListB3squareonly"/>
    <w:semiHidden/>
    <w:rsid w:val="00383A3B"/>
    <w:pPr>
      <w:numPr>
        <w:ilvl w:val="0"/>
      </w:numPr>
    </w:pPr>
  </w:style>
  <w:style w:type="numbering" w:customStyle="1" w:styleId="TableListAllLetter3level">
    <w:name w:val="Table List All Letter (3 level)"/>
    <w:basedOn w:val="TableListAllBullets3Level"/>
    <w:rsid w:val="007D0963"/>
    <w:pPr>
      <w:numPr>
        <w:numId w:val="4"/>
      </w:numPr>
    </w:pPr>
  </w:style>
  <w:style w:type="paragraph" w:customStyle="1" w:styleId="TableBodyTextsmall">
    <w:name w:val="Table Body Text (small)"/>
    <w:basedOn w:val="TableBodyText"/>
    <w:rsid w:val="00F45A8D"/>
    <w:pPr>
      <w:keepNext/>
      <w:keepLines/>
    </w:pPr>
    <w:rPr>
      <w:sz w:val="18"/>
    </w:rPr>
  </w:style>
  <w:style w:type="numbering" w:customStyle="1" w:styleId="ListAllLetter3Level">
    <w:name w:val="List All Letter (3 Level)"/>
    <w:basedOn w:val="NoList"/>
    <w:rsid w:val="00277E0F"/>
    <w:pPr>
      <w:numPr>
        <w:numId w:val="5"/>
      </w:numPr>
    </w:pPr>
  </w:style>
  <w:style w:type="character" w:customStyle="1" w:styleId="TableBodyTextCharChar">
    <w:name w:val="Table Body Text Char Char"/>
    <w:link w:val="TableBodyText"/>
    <w:rsid w:val="00D15248"/>
    <w:rPr>
      <w:rFonts w:ascii="Arial" w:hAnsi="Arial" w:cs="Arial"/>
      <w:color w:val="000000"/>
      <w:szCs w:val="22"/>
      <w:lang w:val="en-AU" w:eastAsia="en-AU" w:bidi="ar-SA"/>
    </w:rPr>
  </w:style>
  <w:style w:type="paragraph" w:customStyle="1" w:styleId="ListB2dashonly">
    <w:name w:val="List B2 (dash) only"/>
    <w:basedOn w:val="ListB1dotonly"/>
    <w:semiHidden/>
    <w:rsid w:val="00383A3B"/>
    <w:pPr>
      <w:numPr>
        <w:ilvl w:val="1"/>
      </w:numPr>
    </w:pPr>
  </w:style>
  <w:style w:type="numbering" w:customStyle="1" w:styleId="TableListAllNum3Level">
    <w:name w:val="Table List All Num (3 Level)"/>
    <w:basedOn w:val="TableListAllLetter3level"/>
    <w:rsid w:val="00277E0F"/>
    <w:pPr>
      <w:numPr>
        <w:numId w:val="7"/>
      </w:numPr>
    </w:pPr>
  </w:style>
  <w:style w:type="character" w:customStyle="1" w:styleId="BodyTextitalic">
    <w:name w:val="Body Text (italic)"/>
    <w:rsid w:val="009E22DF"/>
    <w:rPr>
      <w:rFonts w:ascii="Arial" w:hAnsi="Arial" w:cs="Arial"/>
      <w:i/>
      <w:szCs w:val="22"/>
      <w:lang w:val="en-AU" w:eastAsia="en-AU" w:bidi="ar-SA"/>
    </w:rPr>
  </w:style>
  <w:style w:type="character" w:customStyle="1" w:styleId="BodyTextitalicsbold">
    <w:name w:val="Body Text (italics bold)"/>
    <w:rsid w:val="009E22DF"/>
    <w:rPr>
      <w:rFonts w:ascii="Arial" w:hAnsi="Arial" w:cs="Arial"/>
      <w:b/>
      <w:i/>
      <w:szCs w:val="22"/>
      <w:lang w:val="en-AU" w:eastAsia="en-AU" w:bidi="ar-SA"/>
    </w:rPr>
  </w:style>
  <w:style w:type="paragraph" w:styleId="TableofFigures">
    <w:name w:val="table of figures"/>
    <w:basedOn w:val="Normal"/>
    <w:next w:val="Normal"/>
    <w:semiHidden/>
    <w:rsid w:val="00363C04"/>
  </w:style>
  <w:style w:type="character" w:customStyle="1" w:styleId="BodyTextsuperscript">
    <w:name w:val="Body Text (superscript)"/>
    <w:rsid w:val="00FC7935"/>
    <w:rPr>
      <w:rFonts w:ascii="Arial" w:hAnsi="Arial"/>
      <w:sz w:val="20"/>
      <w:vertAlign w:val="superscript"/>
    </w:rPr>
  </w:style>
  <w:style w:type="paragraph" w:customStyle="1" w:styleId="Default">
    <w:name w:val="Default"/>
    <w:rsid w:val="009407AF"/>
    <w:pPr>
      <w:autoSpaceDE w:val="0"/>
      <w:autoSpaceDN w:val="0"/>
      <w:adjustRightInd w:val="0"/>
    </w:pPr>
    <w:rPr>
      <w:rFonts w:ascii="Arial" w:eastAsiaTheme="minorHAnsi" w:hAnsi="Arial" w:cs="Arial"/>
      <w:color w:val="000000"/>
      <w:sz w:val="24"/>
      <w:szCs w:val="24"/>
      <w:lang w:eastAsia="en-US"/>
    </w:rPr>
  </w:style>
  <w:style w:type="character" w:styleId="CommentReference">
    <w:name w:val="annotation reference"/>
    <w:basedOn w:val="DefaultParagraphFont"/>
    <w:rsid w:val="006915E9"/>
    <w:rPr>
      <w:sz w:val="16"/>
      <w:szCs w:val="16"/>
    </w:rPr>
  </w:style>
  <w:style w:type="paragraph" w:styleId="CommentText">
    <w:name w:val="annotation text"/>
    <w:basedOn w:val="Normal"/>
    <w:link w:val="CommentTextChar"/>
    <w:rsid w:val="006915E9"/>
    <w:pPr>
      <w:spacing w:line="240" w:lineRule="auto"/>
    </w:pPr>
    <w:rPr>
      <w:szCs w:val="20"/>
    </w:rPr>
  </w:style>
  <w:style w:type="character" w:customStyle="1" w:styleId="CommentTextChar">
    <w:name w:val="Comment Text Char"/>
    <w:basedOn w:val="DefaultParagraphFont"/>
    <w:link w:val="CommentText"/>
    <w:rsid w:val="006915E9"/>
    <w:rPr>
      <w:rFonts w:ascii="Arial" w:hAnsi="Arial"/>
    </w:rPr>
  </w:style>
  <w:style w:type="paragraph" w:styleId="CommentSubject">
    <w:name w:val="annotation subject"/>
    <w:basedOn w:val="CommentText"/>
    <w:next w:val="CommentText"/>
    <w:link w:val="CommentSubjectChar"/>
    <w:rsid w:val="006915E9"/>
    <w:rPr>
      <w:b/>
      <w:bCs/>
    </w:rPr>
  </w:style>
  <w:style w:type="character" w:customStyle="1" w:styleId="CommentSubjectChar">
    <w:name w:val="Comment Subject Char"/>
    <w:basedOn w:val="CommentTextChar"/>
    <w:link w:val="CommentSubject"/>
    <w:rsid w:val="006915E9"/>
    <w:rPr>
      <w:rFonts w:ascii="Arial" w:hAnsi="Arial"/>
      <w:b/>
      <w:bCs/>
    </w:rPr>
  </w:style>
  <w:style w:type="paragraph" w:styleId="BalloonText">
    <w:name w:val="Balloon Text"/>
    <w:basedOn w:val="Normal"/>
    <w:link w:val="BalloonTextChar"/>
    <w:rsid w:val="006915E9"/>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rsid w:val="006915E9"/>
    <w:rPr>
      <w:rFonts w:ascii="Segoe UI" w:hAnsi="Segoe UI" w:cs="Segoe UI"/>
      <w:sz w:val="18"/>
      <w:szCs w:val="18"/>
    </w:rPr>
  </w:style>
  <w:style w:type="paragraph" w:styleId="ListParagraph">
    <w:name w:val="List Paragraph"/>
    <w:basedOn w:val="Normal"/>
    <w:uiPriority w:val="34"/>
    <w:qFormat/>
    <w:rsid w:val="001436DF"/>
    <w:pPr>
      <w:ind w:left="720"/>
      <w:contextualSpacing/>
    </w:pPr>
  </w:style>
  <w:style w:type="character" w:styleId="UnresolvedMention">
    <w:name w:val="Unresolved Mention"/>
    <w:basedOn w:val="DefaultParagraphFont"/>
    <w:uiPriority w:val="99"/>
    <w:semiHidden/>
    <w:unhideWhenUsed/>
    <w:rsid w:val="009A7E0D"/>
    <w:rPr>
      <w:color w:val="605E5C"/>
      <w:shd w:val="clear" w:color="auto" w:fill="E1DFDD"/>
    </w:rPr>
  </w:style>
  <w:style w:type="paragraph" w:styleId="Revision">
    <w:name w:val="Revision"/>
    <w:hidden/>
    <w:uiPriority w:val="99"/>
    <w:semiHidden/>
    <w:rsid w:val="00BF2221"/>
    <w:rPr>
      <w:rFonts w:ascii="Arial" w:hAnsi="Arial"/>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744776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eader" Target="header4.xml"/><Relationship Id="rId26" Type="http://schemas.openxmlformats.org/officeDocument/2006/relationships/footer" Target="footer6.xml"/><Relationship Id="rId3" Type="http://schemas.openxmlformats.org/officeDocument/2006/relationships/customXml" Target="../customXml/item3.xml"/><Relationship Id="rId21" Type="http://schemas.openxmlformats.org/officeDocument/2006/relationships/footer" Target="footer5.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eader" Target="header6.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eader" Target="header5.xml"/><Relationship Id="rId29" Type="http://schemas.openxmlformats.org/officeDocument/2006/relationships/header" Target="header7.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mailto:sustainability@tmr.qld.gov.au" TargetMode="Externa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image" Target="media/image5.png"/><Relationship Id="rId28" Type="http://schemas.openxmlformats.org/officeDocument/2006/relationships/footer" Target="footer7.xml"/><Relationship Id="rId10" Type="http://schemas.openxmlformats.org/officeDocument/2006/relationships/footnotes" Target="footnotes.xml"/><Relationship Id="rId19" Type="http://schemas.openxmlformats.org/officeDocument/2006/relationships/footer" Target="footer4.xml"/><Relationship Id="rId31" Type="http://schemas.openxmlformats.org/officeDocument/2006/relationships/footer" Target="footer8.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2.xml"/><Relationship Id="rId22" Type="http://schemas.openxmlformats.org/officeDocument/2006/relationships/hyperlink" Target="https://www.transport.nsw.gov.au/industry/doing-business-transport/sustainability-at-transport" TargetMode="External"/><Relationship Id="rId27" Type="http://schemas.openxmlformats.org/officeDocument/2006/relationships/hyperlink" Target="https://www.nzta.govt.nz/roads-and-rail/highways-information-portal/technical-disciplines/environment-and-sustainability-in-our-operations/environmental-technical-areas/climate-change/climate-change-mitigation/carbon-gauge-tool/" TargetMode="External"/><Relationship Id="rId30" Type="http://schemas.openxmlformats.org/officeDocument/2006/relationships/header" Target="header8.xml"/><Relationship Id="rId8" Type="http://schemas.openxmlformats.org/officeDocument/2006/relationships/settings" Target="settings.xml"/></Relationships>
</file>

<file path=word/_rels/footer8.xml.rels><?xml version="1.0" encoding="UTF-8" standalone="yes"?>
<Relationships xmlns="http://schemas.openxmlformats.org/package/2006/relationships"><Relationship Id="rId1" Type="http://schemas.openxmlformats.org/officeDocument/2006/relationships/image" Target="media/image6.png"/></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creativecommons.org/licenses/by/4.0/" TargetMode="External"/><Relationship Id="rId1" Type="http://schemas.openxmlformats.org/officeDocument/2006/relationships/image" Target="media/image3.png"/><Relationship Id="rId6" Type="http://schemas.openxmlformats.org/officeDocument/2006/relationships/hyperlink" Target="mailto:tmr.techdocs@tmr.qld.gov.au" TargetMode="External"/><Relationship Id="rId5" Type="http://schemas.openxmlformats.org/officeDocument/2006/relationships/hyperlink" Target="https://creativecommons.org/licenses/by/4.0/" TargetMode="External"/><Relationship Id="rId4" Type="http://schemas.openxmlformats.org/officeDocument/2006/relationships/hyperlink" Target="mailto:tmr.techdocs@tmr.qld.gov.au" TargetMode="External"/></Relationships>
</file>

<file path=word/_rels/header4.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C:\Documents%20and%20Settings\sldowli\My%20Documents\Technical%20document%20template.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9196821DEF2654CA461F8F68C5FAE19" ma:contentTypeVersion="9" ma:contentTypeDescription="Create a new document." ma:contentTypeScope="" ma:versionID="679d70384dcd8cf1d4df296407b42d21">
  <xsd:schema xmlns:xsd="http://www.w3.org/2001/XMLSchema" xmlns:xs="http://www.w3.org/2001/XMLSchema" xmlns:p="http://schemas.microsoft.com/office/2006/metadata/properties" xmlns:ns1="http://schemas.microsoft.com/sharepoint/v3" xmlns:ns2="a4b41637-c39a-4fcf-ba83-ba894a3db53d" targetNamespace="http://schemas.microsoft.com/office/2006/metadata/properties" ma:root="true" ma:fieldsID="78e26bd99cccd8759e85fbffed1037c9" ns1:_="" ns2:_="">
    <xsd:import namespace="http://schemas.microsoft.com/sharepoint/v3"/>
    <xsd:import namespace="a4b41637-c39a-4fcf-ba83-ba894a3db53d"/>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ma:readOnly="fals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4b41637-c39a-4fcf-ba83-ba894a3db53d"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false">
      <xsd:simpleType>
        <xsd:restriction base="dms:Boolean"/>
      </xsd:simpleType>
    </xsd:element>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LongProperties xmlns="http://schemas.microsoft.com/office/2006/metadata/long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PersistId xmlns="a4b41637-c39a-4fcf-ba83-ba894a3db53d">false</_dlc_DocIdPersistId>
    <_dlc_DocId xmlns="a4b41637-c39a-4fcf-ba83-ba894a3db53d">D5FAUEVVHHAR-224-1</_dlc_DocId>
    <_dlc_DocIdUrl xmlns="a4b41637-c39a-4fcf-ba83-ba894a3db53d">
      <Url>https://inside.tmr.qld.gov.au/sites/engtech/technologies-and-services/_layouts/15/DocIdRedir.aspx?ID=D5FAUEVVHHAR-224-1</Url>
      <Description>D5FAUEVVHHAR-224-1</Description>
    </_dlc_DocIdUrl>
  </documentManagement>
</p:properties>
</file>

<file path=customXml/itemProps1.xml><?xml version="1.0" encoding="utf-8"?>
<ds:datastoreItem xmlns:ds="http://schemas.openxmlformats.org/officeDocument/2006/customXml" ds:itemID="{8ECC804D-8B05-4A0A-A857-4B46814A9E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4b41637-c39a-4fcf-ba83-ba894a3db5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DB211BE-0087-4C8A-BED7-92B34FB76445}">
  <ds:schemaRefs>
    <ds:schemaRef ds:uri="http://schemas.microsoft.com/sharepoint/events"/>
  </ds:schemaRefs>
</ds:datastoreItem>
</file>

<file path=customXml/itemProps3.xml><?xml version="1.0" encoding="utf-8"?>
<ds:datastoreItem xmlns:ds="http://schemas.openxmlformats.org/officeDocument/2006/customXml" ds:itemID="{12A43298-CDBF-4E4A-B05B-611A8E980CA5}">
  <ds:schemaRefs>
    <ds:schemaRef ds:uri="http://schemas.microsoft.com/office/2006/metadata/longProperties"/>
  </ds:schemaRefs>
</ds:datastoreItem>
</file>

<file path=customXml/itemProps4.xml><?xml version="1.0" encoding="utf-8"?>
<ds:datastoreItem xmlns:ds="http://schemas.openxmlformats.org/officeDocument/2006/customXml" ds:itemID="{8CBE615B-D60E-447E-82FD-A5F6D6207C06}">
  <ds:schemaRefs>
    <ds:schemaRef ds:uri="http://schemas.microsoft.com/sharepoint/v3/contenttype/forms"/>
  </ds:schemaRefs>
</ds:datastoreItem>
</file>

<file path=customXml/itemProps5.xml><?xml version="1.0" encoding="utf-8"?>
<ds:datastoreItem xmlns:ds="http://schemas.openxmlformats.org/officeDocument/2006/customXml" ds:itemID="{5A88155A-B3AD-4B8B-84F8-2AB720732F9B}">
  <ds:schemaRefs>
    <ds:schemaRef ds:uri="http://schemas.microsoft.com/sharepoint/v3"/>
    <ds:schemaRef ds:uri="http://schemas.openxmlformats.org/package/2006/metadata/core-properties"/>
    <ds:schemaRef ds:uri="http://schemas.microsoft.com/office/infopath/2007/PartnerControls"/>
    <ds:schemaRef ds:uri="http://www.w3.org/XML/1998/namespace"/>
    <ds:schemaRef ds:uri="http://purl.org/dc/dcmitype/"/>
    <ds:schemaRef ds:uri="a4b41637-c39a-4fcf-ba83-ba894a3db53d"/>
    <ds:schemaRef ds:uri="http://schemas.microsoft.com/office/2006/documentManagement/types"/>
    <ds:schemaRef ds:uri="http://schemas.microsoft.com/office/2006/metadata/propertie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Technical document template</Template>
  <TotalTime>494</TotalTime>
  <Pages>20</Pages>
  <Words>4687</Words>
  <Characters>27121</Characters>
  <Application>Microsoft Office Word</Application>
  <DocSecurity>0</DocSecurity>
  <Lines>226</Lines>
  <Paragraphs>63</Paragraphs>
  <ScaleCrop>false</ScaleCrop>
  <HeadingPairs>
    <vt:vector size="2" baseType="variant">
      <vt:variant>
        <vt:lpstr>Title</vt:lpstr>
      </vt:variant>
      <vt:variant>
        <vt:i4>1</vt:i4>
      </vt:variant>
    </vt:vector>
  </HeadingPairs>
  <TitlesOfParts>
    <vt:vector size="1" baseType="lpstr">
      <vt:lpstr>Consultant of Engineering Projects</vt:lpstr>
    </vt:vector>
  </TitlesOfParts>
  <Company>Department of Transport and Main Roads</Company>
  <LinksUpToDate>false</LinksUpToDate>
  <CharactersWithSpaces>31745</CharactersWithSpaces>
  <SharedDoc>false</SharedDoc>
  <HLinks>
    <vt:vector size="54" baseType="variant">
      <vt:variant>
        <vt:i4>1966137</vt:i4>
      </vt:variant>
      <vt:variant>
        <vt:i4>44</vt:i4>
      </vt:variant>
      <vt:variant>
        <vt:i4>0</vt:i4>
      </vt:variant>
      <vt:variant>
        <vt:i4>5</vt:i4>
      </vt:variant>
      <vt:variant>
        <vt:lpwstr/>
      </vt:variant>
      <vt:variant>
        <vt:lpwstr>_Toc365961971</vt:lpwstr>
      </vt:variant>
      <vt:variant>
        <vt:i4>2031673</vt:i4>
      </vt:variant>
      <vt:variant>
        <vt:i4>35</vt:i4>
      </vt:variant>
      <vt:variant>
        <vt:i4>0</vt:i4>
      </vt:variant>
      <vt:variant>
        <vt:i4>5</vt:i4>
      </vt:variant>
      <vt:variant>
        <vt:lpwstr/>
      </vt:variant>
      <vt:variant>
        <vt:lpwstr>_Toc365961969</vt:lpwstr>
      </vt:variant>
      <vt:variant>
        <vt:i4>2031673</vt:i4>
      </vt:variant>
      <vt:variant>
        <vt:i4>26</vt:i4>
      </vt:variant>
      <vt:variant>
        <vt:i4>0</vt:i4>
      </vt:variant>
      <vt:variant>
        <vt:i4>5</vt:i4>
      </vt:variant>
      <vt:variant>
        <vt:lpwstr/>
      </vt:variant>
      <vt:variant>
        <vt:lpwstr>_Toc365961968</vt:lpwstr>
      </vt:variant>
      <vt:variant>
        <vt:i4>2031673</vt:i4>
      </vt:variant>
      <vt:variant>
        <vt:i4>20</vt:i4>
      </vt:variant>
      <vt:variant>
        <vt:i4>0</vt:i4>
      </vt:variant>
      <vt:variant>
        <vt:i4>5</vt:i4>
      </vt:variant>
      <vt:variant>
        <vt:lpwstr/>
      </vt:variant>
      <vt:variant>
        <vt:lpwstr>_Toc365961967</vt:lpwstr>
      </vt:variant>
      <vt:variant>
        <vt:i4>2031673</vt:i4>
      </vt:variant>
      <vt:variant>
        <vt:i4>14</vt:i4>
      </vt:variant>
      <vt:variant>
        <vt:i4>0</vt:i4>
      </vt:variant>
      <vt:variant>
        <vt:i4>5</vt:i4>
      </vt:variant>
      <vt:variant>
        <vt:lpwstr/>
      </vt:variant>
      <vt:variant>
        <vt:lpwstr>_Toc365961966</vt:lpwstr>
      </vt:variant>
      <vt:variant>
        <vt:i4>2031673</vt:i4>
      </vt:variant>
      <vt:variant>
        <vt:i4>8</vt:i4>
      </vt:variant>
      <vt:variant>
        <vt:i4>0</vt:i4>
      </vt:variant>
      <vt:variant>
        <vt:i4>5</vt:i4>
      </vt:variant>
      <vt:variant>
        <vt:lpwstr/>
      </vt:variant>
      <vt:variant>
        <vt:lpwstr>_Toc365961965</vt:lpwstr>
      </vt:variant>
      <vt:variant>
        <vt:i4>2031673</vt:i4>
      </vt:variant>
      <vt:variant>
        <vt:i4>2</vt:i4>
      </vt:variant>
      <vt:variant>
        <vt:i4>0</vt:i4>
      </vt:variant>
      <vt:variant>
        <vt:i4>5</vt:i4>
      </vt:variant>
      <vt:variant>
        <vt:lpwstr/>
      </vt:variant>
      <vt:variant>
        <vt:lpwstr>_Toc365961964</vt:lpwstr>
      </vt:variant>
      <vt:variant>
        <vt:i4>5439528</vt:i4>
      </vt:variant>
      <vt:variant>
        <vt:i4>3</vt:i4>
      </vt:variant>
      <vt:variant>
        <vt:i4>0</vt:i4>
      </vt:variant>
      <vt:variant>
        <vt:i4>5</vt:i4>
      </vt:variant>
      <vt:variant>
        <vt:lpwstr>mailto:mr.techdocs@tmr.qld.gov.au</vt:lpwstr>
      </vt:variant>
      <vt:variant>
        <vt:lpwstr/>
      </vt:variant>
      <vt:variant>
        <vt:i4>2752572</vt:i4>
      </vt:variant>
      <vt:variant>
        <vt:i4>0</vt:i4>
      </vt:variant>
      <vt:variant>
        <vt:i4>0</vt:i4>
      </vt:variant>
      <vt:variant>
        <vt:i4>5</vt:i4>
      </vt:variant>
      <vt:variant>
        <vt:lpwstr>http://creativecommons.org/licenses/by/3.0/au/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Consultant of Engineering Projects</dc:title>
  <dc:subject>Appendix D: Guidance Note – Infrastructure Sustainability Base Case Framework</dc:subject>
  <dc:creator>Department of Transport and Main Roads</dc:creator>
  <cp:keywords>CFEP;</cp:keywords>
  <dc:description/>
  <cp:lastModifiedBy>Lucas F Tong</cp:lastModifiedBy>
  <cp:revision>50</cp:revision>
  <cp:lastPrinted>2013-06-20T03:17:00Z</cp:lastPrinted>
  <dcterms:created xsi:type="dcterms:W3CDTF">2020-08-13T02:43:00Z</dcterms:created>
  <dcterms:modified xsi:type="dcterms:W3CDTF">2024-06-06T03:14:00Z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er">
    <vt:lpwstr>Tier Two</vt:lpwstr>
  </property>
  <property fmtid="{D5CDD505-2E9C-101B-9397-08002B2CF9AE}" pid="3" name="Category">
    <vt:lpwstr>Publications and reports</vt:lpwstr>
  </property>
  <property fmtid="{D5CDD505-2E9C-101B-9397-08002B2CF9AE}" pid="4" name="Thumbnail">
    <vt:lpwstr/>
  </property>
  <property fmtid="{D5CDD505-2E9C-101B-9397-08002B2CF9AE}" pid="5" name="Project">
    <vt:lpwstr>5</vt:lpwstr>
  </property>
  <property fmtid="{D5CDD505-2E9C-101B-9397-08002B2CF9AE}" pid="6" name="Order">
    <vt:r8>7800</vt:r8>
  </property>
  <property fmtid="{D5CDD505-2E9C-101B-9397-08002B2CF9AE}" pid="7" name="Description0">
    <vt:lpwstr>Template for authors writing technical publications.</vt:lpwstr>
  </property>
  <property fmtid="{D5CDD505-2E9C-101B-9397-08002B2CF9AE}" pid="8" name="xd_Signature">
    <vt:bool>false</vt:bool>
  </property>
  <property fmtid="{D5CDD505-2E9C-101B-9397-08002B2CF9AE}" pid="9" name="xd_ProgID">
    <vt:lpwstr/>
  </property>
  <property fmtid="{D5CDD505-2E9C-101B-9397-08002B2CF9AE}" pid="10" name="Document type">
    <vt:lpwstr>15</vt:lpwstr>
  </property>
  <property fmtid="{D5CDD505-2E9C-101B-9397-08002B2CF9AE}" pid="11" name="ContentTypeId">
    <vt:lpwstr>0x01010059196821DEF2654CA461F8F68C5FAE19</vt:lpwstr>
  </property>
  <property fmtid="{D5CDD505-2E9C-101B-9397-08002B2CF9AE}" pid="12" name="Directorate">
    <vt:lpwstr>22</vt:lpwstr>
  </property>
  <property fmtid="{D5CDD505-2E9C-101B-9397-08002B2CF9AE}" pid="13" name="TemplateUrl">
    <vt:lpwstr/>
  </property>
  <property fmtid="{D5CDD505-2E9C-101B-9397-08002B2CF9AE}" pid="14" name="_dlc_DocIdItemGuid">
    <vt:lpwstr>dda7a3a2-83f9-472c-88df-bea56fd456a7</vt:lpwstr>
  </property>
  <property fmtid="{D5CDD505-2E9C-101B-9397-08002B2CF9AE}" pid="15" name="URL">
    <vt:lpwstr/>
  </property>
</Properties>
</file>