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B3D5406" w14:textId="2852961A" w:rsidR="00AE72A9" w:rsidRPr="00CE6618" w:rsidRDefault="00BA0926" w:rsidP="00AE72A9">
      <w:pPr>
        <w:pStyle w:val="Cover2subtitle"/>
      </w:pPr>
      <w:bookmarkStart w:id="0" w:name="_Toc359423352"/>
      <w:bookmarkStart w:id="1" w:name="_Toc359424807"/>
      <w:r>
        <w:t xml:space="preserve">Appendix </w:t>
      </w:r>
      <w:r w:rsidR="009E4494">
        <w:t>B</w:t>
      </w:r>
    </w:p>
    <w:p w14:paraId="7B3D5407" w14:textId="77777777" w:rsidR="00CA3157" w:rsidRPr="00CE6618" w:rsidRDefault="00CA3157" w:rsidP="00AE72A9">
      <w:pPr>
        <w:pStyle w:val="Cover2subtitle"/>
      </w:pPr>
    </w:p>
    <w:bookmarkEnd w:id="0"/>
    <w:bookmarkEnd w:id="1"/>
    <w:p w14:paraId="55A881E8" w14:textId="7CA19EA9" w:rsidR="00B558A1" w:rsidRDefault="002E2242" w:rsidP="00C226B2">
      <w:pPr>
        <w:pStyle w:val="Cover1title"/>
        <w:outlineLvl w:val="9"/>
      </w:pPr>
      <w:r>
        <w:t>Infrastructure Sustainability Management</w:t>
      </w:r>
      <w:r w:rsidR="00F6677B">
        <w:t xml:space="preserve"> </w:t>
      </w:r>
      <w:r>
        <w:t>Plan</w:t>
      </w:r>
      <w:r w:rsidR="00F6677B">
        <w:t xml:space="preserve"> </w:t>
      </w:r>
      <w:r>
        <w:t>(ISMP)</w:t>
      </w:r>
      <w:r w:rsidR="00880E30">
        <w:t xml:space="preserve"> – </w:t>
      </w:r>
      <w:r w:rsidR="00F50128">
        <w:t>(Planning</w:t>
      </w:r>
      <w:r w:rsidR="00B558A1">
        <w:t> </w:t>
      </w:r>
      <w:r w:rsidR="00F50128">
        <w:t>/</w:t>
      </w:r>
      <w:r w:rsidR="00B558A1">
        <w:t> </w:t>
      </w:r>
      <w:r w:rsidR="00F50128">
        <w:t>Design</w:t>
      </w:r>
      <w:r w:rsidR="00B558A1">
        <w:t> </w:t>
      </w:r>
      <w:r w:rsidR="00F50128">
        <w:t>/</w:t>
      </w:r>
      <w:r w:rsidR="00B558A1">
        <w:t> </w:t>
      </w:r>
      <w:r w:rsidR="00F50128">
        <w:t>Construction)</w:t>
      </w:r>
    </w:p>
    <w:p w14:paraId="5D1687A3" w14:textId="77777777" w:rsidR="00B558A1" w:rsidRDefault="00B558A1" w:rsidP="00B558A1">
      <w:pPr>
        <w:pStyle w:val="Cover1title"/>
        <w:outlineLvl w:val="9"/>
      </w:pPr>
    </w:p>
    <w:p w14:paraId="73F02BB6" w14:textId="5FC9D5A8" w:rsidR="00B558A1" w:rsidRDefault="00B558A1" w:rsidP="00B558A1">
      <w:pPr>
        <w:pStyle w:val="Cover1title"/>
        <w:outlineLvl w:val="9"/>
      </w:pPr>
      <w:r>
        <w:t xml:space="preserve">Project Name </w:t>
      </w:r>
      <w:r>
        <w:fldChar w:fldCharType="begin">
          <w:ffData>
            <w:name w:val=""/>
            <w:enabled/>
            <w:calcOnExit w:val="0"/>
            <w:textInput>
              <w:default w:val="@ Type here"/>
            </w:textInput>
          </w:ffData>
        </w:fldChar>
      </w:r>
      <w:r>
        <w:instrText xml:space="preserve"> FORMTEXT </w:instrText>
      </w:r>
      <w:r>
        <w:fldChar w:fldCharType="separate"/>
      </w:r>
      <w:r>
        <w:rPr>
          <w:noProof/>
        </w:rPr>
        <w:t>@ Type here</w:t>
      </w:r>
      <w:r>
        <w:fldChar w:fldCharType="end"/>
      </w:r>
    </w:p>
    <w:p w14:paraId="72715B5F" w14:textId="42362F1D" w:rsidR="00B558A1" w:rsidRDefault="00B558A1" w:rsidP="00376A0A">
      <w:pPr>
        <w:pStyle w:val="Cover2subtitle"/>
      </w:pPr>
      <w:r>
        <w:fldChar w:fldCharType="begin">
          <w:ffData>
            <w:name w:val=""/>
            <w:enabled/>
            <w:calcOnExit w:val="0"/>
            <w:textInput>
              <w:default w:val="[Additional info e.g. Date, Author etc]"/>
            </w:textInput>
          </w:ffData>
        </w:fldChar>
      </w:r>
      <w:r>
        <w:instrText xml:space="preserve"> FORMTEXT </w:instrText>
      </w:r>
      <w:r>
        <w:fldChar w:fldCharType="separate"/>
      </w:r>
      <w:r>
        <w:rPr>
          <w:noProof/>
        </w:rPr>
        <w:t>[Additional info e.g. Date, Author etc]</w:t>
      </w:r>
      <w:r>
        <w:fldChar w:fldCharType="end"/>
      </w:r>
    </w:p>
    <w:p w14:paraId="097AA2C7" w14:textId="77777777" w:rsidR="00B558A1" w:rsidRDefault="00B558A1" w:rsidP="00376A0A">
      <w:pPr>
        <w:pStyle w:val="Cover2subtitle"/>
      </w:pPr>
    </w:p>
    <w:p w14:paraId="7B3D540C" w14:textId="2EBD610D" w:rsidR="00996C59" w:rsidRPr="00C377D1" w:rsidRDefault="00BF7BA2" w:rsidP="00C377D1">
      <w:pPr>
        <w:pStyle w:val="Cover2subtitle"/>
        <w:sectPr w:rsidR="00996C59" w:rsidRPr="00C377D1" w:rsidSect="00627EC8">
          <w:headerReference w:type="default" r:id="rId13"/>
          <w:footerReference w:type="even" r:id="rId14"/>
          <w:footerReference w:type="default" r:id="rId15"/>
          <w:headerReference w:type="first" r:id="rId16"/>
          <w:pgSz w:w="11906" w:h="16838" w:code="9"/>
          <w:pgMar w:top="11499" w:right="1418" w:bottom="1797" w:left="720" w:header="454" w:footer="454" w:gutter="0"/>
          <w:cols w:space="708"/>
          <w:titlePg/>
          <w:docGrid w:linePitch="360"/>
        </w:sectPr>
      </w:pPr>
      <w:r>
        <w:t>June 2024</w:t>
      </w:r>
    </w:p>
    <w:p w14:paraId="7B3D540E" w14:textId="6AFB56F4" w:rsidR="00350E10" w:rsidRPr="00CE6618" w:rsidRDefault="00350E10" w:rsidP="00216F79">
      <w:pPr>
        <w:pStyle w:val="BodyText"/>
      </w:pPr>
    </w:p>
    <w:p w14:paraId="7B3D540F" w14:textId="77777777" w:rsidR="00350E10" w:rsidRPr="00CE6618" w:rsidRDefault="00350E10" w:rsidP="00216F79">
      <w:pPr>
        <w:pStyle w:val="BodyText"/>
        <w:sectPr w:rsidR="00350E10" w:rsidRPr="00CE6618" w:rsidSect="00D56593">
          <w:headerReference w:type="default" r:id="rId17"/>
          <w:footerReference w:type="default" r:id="rId18"/>
          <w:headerReference w:type="first" r:id="rId19"/>
          <w:footerReference w:type="first" r:id="rId20"/>
          <w:pgSz w:w="11906" w:h="16838" w:code="9"/>
          <w:pgMar w:top="1418" w:right="1418" w:bottom="1418" w:left="1418" w:header="454" w:footer="454" w:gutter="0"/>
          <w:cols w:space="708"/>
          <w:docGrid w:linePitch="360"/>
        </w:sectPr>
      </w:pPr>
    </w:p>
    <w:p w14:paraId="7DE57511" w14:textId="77777777" w:rsidR="002A2C7E" w:rsidRPr="00301522" w:rsidRDefault="002A2C7E" w:rsidP="0054473E">
      <w:pPr>
        <w:pStyle w:val="Heading1"/>
        <w:numPr>
          <w:ilvl w:val="0"/>
          <w:numId w:val="0"/>
        </w:numPr>
        <w:spacing w:after="240"/>
      </w:pPr>
      <w:bookmarkStart w:id="2" w:name="_Toc168571675"/>
      <w:r w:rsidRPr="00301522">
        <w:lastRenderedPageBreak/>
        <w:t>Document Guidance</w:t>
      </w:r>
      <w:bookmarkEnd w:id="2"/>
    </w:p>
    <w:tbl>
      <w:tblPr>
        <w:tblStyle w:val="Commentary"/>
        <w:tblW w:w="0" w:type="auto"/>
        <w:tblLook w:val="04A0" w:firstRow="1" w:lastRow="0" w:firstColumn="1" w:lastColumn="0" w:noHBand="0" w:noVBand="1"/>
      </w:tblPr>
      <w:tblGrid>
        <w:gridCol w:w="9024"/>
      </w:tblGrid>
      <w:tr w:rsidR="00301522" w:rsidRPr="00301522" w14:paraId="02662ED7" w14:textId="77777777" w:rsidTr="0054473E">
        <w:trPr>
          <w:trHeight w:val="2156"/>
        </w:trPr>
        <w:tc>
          <w:tcPr>
            <w:tcW w:w="9024" w:type="dxa"/>
          </w:tcPr>
          <w:p w14:paraId="2DEF06D2" w14:textId="1E92C61A" w:rsidR="00301522" w:rsidRDefault="00301522" w:rsidP="0054473E">
            <w:pPr>
              <w:pStyle w:val="ListB1dotonly"/>
              <w:numPr>
                <w:ilvl w:val="0"/>
                <w:numId w:val="44"/>
              </w:numPr>
            </w:pPr>
            <w:r>
              <w:t xml:space="preserve">Sections of this document written in </w:t>
            </w:r>
            <w:r w:rsidRPr="00D51146">
              <w:rPr>
                <w:rStyle w:val="BodyTextitalic"/>
                <w:color w:val="4F6C00"/>
              </w:rPr>
              <w:t xml:space="preserve">italic text and </w:t>
            </w:r>
            <w:r w:rsidR="00D51146">
              <w:rPr>
                <w:rStyle w:val="BodyTextitalic"/>
                <w:color w:val="4F6C00"/>
              </w:rPr>
              <w:t>green font</w:t>
            </w:r>
            <w:r>
              <w:t xml:space="preserve"> are examples of required information. These can be used as they are written and/or amended to suit your project. Once you have reviewed the text to be kept remove italics and </w:t>
            </w:r>
            <w:r w:rsidR="00D51146">
              <w:t>replace green</w:t>
            </w:r>
            <w:r>
              <w:t xml:space="preserve"> </w:t>
            </w:r>
            <w:r w:rsidR="00D51146">
              <w:t>font colour with automatic black</w:t>
            </w:r>
            <w:r>
              <w:t xml:space="preserve"> colour.</w:t>
            </w:r>
          </w:p>
          <w:p w14:paraId="45E567DA" w14:textId="15613494" w:rsidR="00301522" w:rsidRDefault="00301522" w:rsidP="0054473E">
            <w:pPr>
              <w:pStyle w:val="ListB2dashonly"/>
              <w:numPr>
                <w:ilvl w:val="1"/>
                <w:numId w:val="44"/>
              </w:numPr>
            </w:pPr>
            <w:r>
              <w:t>Note: Titles of documents in italics are to remain untouched.</w:t>
            </w:r>
          </w:p>
          <w:p w14:paraId="701F78B2" w14:textId="47E8F173" w:rsidR="00301522" w:rsidRPr="00301522" w:rsidRDefault="00301522" w:rsidP="0054473E">
            <w:pPr>
              <w:pStyle w:val="ListB1dotonly"/>
              <w:numPr>
                <w:ilvl w:val="0"/>
                <w:numId w:val="44"/>
              </w:numPr>
            </w:pPr>
            <w:r>
              <w:t>Other sections highlighted with form field boxes (</w:t>
            </w:r>
            <w:r>
              <w:fldChar w:fldCharType="begin">
                <w:ffData>
                  <w:name w:val="Text31"/>
                  <w:enabled/>
                  <w:calcOnExit w:val="0"/>
                  <w:textInput/>
                </w:ffData>
              </w:fldChar>
            </w:r>
            <w:bookmarkStart w:id="3" w:name="Text31"/>
            <w:r>
              <w:instrText xml:space="preserve"> FORMTEXT </w:instrText>
            </w:r>
            <w:r>
              <w:fldChar w:fldCharType="separate"/>
            </w:r>
            <w:r>
              <w:rPr>
                <w:noProof/>
              </w:rPr>
              <w:t>Example</w:t>
            </w:r>
            <w:r>
              <w:fldChar w:fldCharType="end"/>
            </w:r>
            <w:bookmarkEnd w:id="3"/>
            <w:r>
              <w:t>) are to be reviewed and replaced.</w:t>
            </w:r>
          </w:p>
        </w:tc>
      </w:tr>
    </w:tbl>
    <w:p w14:paraId="45E97FA9" w14:textId="77777777" w:rsidR="00301522" w:rsidRDefault="00301522" w:rsidP="00301522">
      <w:pPr>
        <w:pStyle w:val="BodyText"/>
        <w:spacing w:before="240"/>
      </w:pPr>
      <w:r>
        <w:t>This template can be used as a basis to develop an Infrastructure Sustainability Management Plan (ISMP) for an infrastructure project Planning, Design or Construction project phases.</w:t>
      </w:r>
    </w:p>
    <w:p w14:paraId="29D33EB4" w14:textId="77777777" w:rsidR="00301522" w:rsidRDefault="00301522" w:rsidP="00301522">
      <w:pPr>
        <w:pStyle w:val="BodyText"/>
      </w:pPr>
      <w:r>
        <w:t>The purpose of an ISMP is to:</w:t>
      </w:r>
    </w:p>
    <w:p w14:paraId="28193DBC" w14:textId="3044A970" w:rsidR="00301522" w:rsidRDefault="00301522" w:rsidP="0054473E">
      <w:pPr>
        <w:pStyle w:val="ListB1dotonly"/>
      </w:pPr>
      <w:r>
        <w:t>Be built incrementally and implemented over the project phases and integrated with other significant project development activities / contracts.</w:t>
      </w:r>
    </w:p>
    <w:p w14:paraId="6B620D91" w14:textId="75D86E50" w:rsidR="00301522" w:rsidRDefault="00301522" w:rsidP="0054473E">
      <w:pPr>
        <w:pStyle w:val="ListB1dotonly"/>
      </w:pPr>
      <w:r>
        <w:t>Provide context and direction for sustainability assessments to achieve a certified rating under the Infrastructure Sustainability Council (ISC) Rating Tool IS v2.1.</w:t>
      </w:r>
    </w:p>
    <w:p w14:paraId="2BAF5D54" w14:textId="40DA4976" w:rsidR="00301522" w:rsidRDefault="00301522" w:rsidP="0054473E">
      <w:pPr>
        <w:pStyle w:val="ListB1dotonly"/>
      </w:pPr>
      <w:r>
        <w:t>Inform the Department of Transport and Main Roads of specific sustainability initiatives to be embedded into a project.</w:t>
      </w:r>
    </w:p>
    <w:p w14:paraId="019C177E" w14:textId="0C4D38E6" w:rsidR="00301522" w:rsidRDefault="00301522" w:rsidP="0054473E">
      <w:pPr>
        <w:pStyle w:val="ListB1dotonly"/>
      </w:pPr>
      <w:r>
        <w:t>Become a resource for tenders.</w:t>
      </w:r>
    </w:p>
    <w:p w14:paraId="6279C3EE" w14:textId="5C3DE42F" w:rsidR="00301522" w:rsidRDefault="00301522" w:rsidP="00301522">
      <w:pPr>
        <w:pStyle w:val="BodyText"/>
        <w:spacing w:after="240"/>
      </w:pPr>
      <w:r>
        <w:t>Transport and Main Roads encourages ‘best efforts’ and recognises various achievements and outcomes that have the intent to meet an IS credit. Projects are incentivised to achieve optimum project outcomes through use of the IS rating tool.</w:t>
      </w:r>
    </w:p>
    <w:tbl>
      <w:tblPr>
        <w:tblStyle w:val="Commentary"/>
        <w:tblW w:w="0" w:type="auto"/>
        <w:tblLook w:val="04A0" w:firstRow="1" w:lastRow="0" w:firstColumn="1" w:lastColumn="0" w:noHBand="0" w:noVBand="1"/>
      </w:tblPr>
      <w:tblGrid>
        <w:gridCol w:w="9024"/>
      </w:tblGrid>
      <w:tr w:rsidR="00301522" w14:paraId="273DC300" w14:textId="77777777" w:rsidTr="00301522">
        <w:tc>
          <w:tcPr>
            <w:tcW w:w="9024" w:type="dxa"/>
          </w:tcPr>
          <w:p w14:paraId="58F76DD7" w14:textId="3DB4AD9A" w:rsidR="00301522" w:rsidRDefault="00301522" w:rsidP="002A2C7E">
            <w:pPr>
              <w:pStyle w:val="BodyText"/>
            </w:pPr>
            <w:r w:rsidRPr="00301522">
              <w:t>Noting the existence of various IS rating requirements for senior management endorsement and approval of content in the ISMP, the project team may wish</w:t>
            </w:r>
            <w:r w:rsidR="009B3F0D">
              <w:t xml:space="preserve"> to</w:t>
            </w:r>
            <w:r w:rsidRPr="00301522">
              <w:t xml:space="preserve"> add the below provision for the Transport and Main Roads Project Manager’s signature to their ISMP cover page, or within their Document Control / Quality Information pages. It is strongly recommended that additional dedicated</w:t>
            </w:r>
            <w:r w:rsidR="009D5C70">
              <w:t xml:space="preserve"> </w:t>
            </w:r>
            <w:r w:rsidRPr="00301522">
              <w:t>/</w:t>
            </w:r>
            <w:r w:rsidR="009D5C70">
              <w:t xml:space="preserve"> </w:t>
            </w:r>
            <w:r w:rsidRPr="00301522">
              <w:t>separate evidence is sought for each item requiring endorsement; however, this field may become useful as supporting evidence in the final submission.</w:t>
            </w:r>
          </w:p>
        </w:tc>
      </w:tr>
    </w:tbl>
    <w:p w14:paraId="7C05330B" w14:textId="593B0158" w:rsidR="00301522" w:rsidRDefault="00301522" w:rsidP="00301522">
      <w:pPr>
        <w:pStyle w:val="Heading1"/>
        <w:numPr>
          <w:ilvl w:val="0"/>
          <w:numId w:val="0"/>
        </w:numPr>
        <w:ind w:left="431" w:hanging="431"/>
      </w:pPr>
      <w:bookmarkStart w:id="4" w:name="_Toc168571676"/>
      <w:r w:rsidRPr="00301522">
        <w:t>Endorsed by the client:</w:t>
      </w:r>
      <w:bookmarkEnd w:id="4"/>
    </w:p>
    <w:tbl>
      <w:tblPr>
        <w:tblStyle w:val="TableGrid"/>
        <w:tblW w:w="0" w:type="auto"/>
        <w:tblLook w:val="04A0" w:firstRow="1" w:lastRow="0" w:firstColumn="1" w:lastColumn="0" w:noHBand="0" w:noVBand="1"/>
      </w:tblPr>
      <w:tblGrid>
        <w:gridCol w:w="988"/>
        <w:gridCol w:w="8072"/>
      </w:tblGrid>
      <w:tr w:rsidR="00301522" w:rsidRPr="00301522" w14:paraId="43882C05" w14:textId="77777777" w:rsidTr="00301522">
        <w:tc>
          <w:tcPr>
            <w:tcW w:w="988" w:type="dxa"/>
          </w:tcPr>
          <w:p w14:paraId="3A4A7DAE" w14:textId="77777777" w:rsidR="00301522" w:rsidRPr="00301522" w:rsidRDefault="00301522" w:rsidP="00301522">
            <w:pPr>
              <w:pStyle w:val="TableHeading"/>
              <w:jc w:val="left"/>
            </w:pPr>
            <w:r w:rsidRPr="00301522">
              <w:t>Name:</w:t>
            </w:r>
          </w:p>
        </w:tc>
        <w:tc>
          <w:tcPr>
            <w:tcW w:w="8072" w:type="dxa"/>
          </w:tcPr>
          <w:p w14:paraId="56C44B43" w14:textId="37A6AEDD" w:rsidR="00301522" w:rsidRPr="00301522" w:rsidRDefault="00301522" w:rsidP="00EF02A9">
            <w:pPr>
              <w:pStyle w:val="BodyText"/>
            </w:pPr>
            <w:r w:rsidRPr="004567C8">
              <w:fldChar w:fldCharType="begin">
                <w:ffData>
                  <w:name w:val=""/>
                  <w:enabled/>
                  <w:calcOnExit w:val="0"/>
                  <w:textInput>
                    <w:default w:val="@ Type here"/>
                  </w:textInput>
                </w:ffData>
              </w:fldChar>
            </w:r>
            <w:r w:rsidRPr="004567C8">
              <w:instrText xml:space="preserve"> FORMTEXT </w:instrText>
            </w:r>
            <w:r w:rsidRPr="004567C8">
              <w:fldChar w:fldCharType="separate"/>
            </w:r>
            <w:r w:rsidRPr="004567C8">
              <w:rPr>
                <w:noProof/>
              </w:rPr>
              <w:t>@ Type here</w:t>
            </w:r>
            <w:r w:rsidRPr="004567C8">
              <w:fldChar w:fldCharType="end"/>
            </w:r>
          </w:p>
        </w:tc>
      </w:tr>
      <w:tr w:rsidR="00301522" w:rsidRPr="00301522" w14:paraId="2F68D36D" w14:textId="77777777" w:rsidTr="00301522">
        <w:tc>
          <w:tcPr>
            <w:tcW w:w="988" w:type="dxa"/>
          </w:tcPr>
          <w:p w14:paraId="5A0D9E1F" w14:textId="77777777" w:rsidR="00301522" w:rsidRPr="00301522" w:rsidRDefault="00301522" w:rsidP="00301522">
            <w:pPr>
              <w:pStyle w:val="TableHeading"/>
              <w:jc w:val="left"/>
            </w:pPr>
            <w:r w:rsidRPr="00301522">
              <w:t>Role:</w:t>
            </w:r>
          </w:p>
        </w:tc>
        <w:tc>
          <w:tcPr>
            <w:tcW w:w="8072" w:type="dxa"/>
          </w:tcPr>
          <w:p w14:paraId="5777F117" w14:textId="4FC6E731" w:rsidR="00301522" w:rsidRPr="00301522" w:rsidRDefault="00301522" w:rsidP="00EF02A9">
            <w:pPr>
              <w:pStyle w:val="BodyText"/>
            </w:pPr>
            <w:r w:rsidRPr="00301522">
              <w:t xml:space="preserve">Project Manager, </w:t>
            </w:r>
            <w:r>
              <w:fldChar w:fldCharType="begin">
                <w:ffData>
                  <w:name w:val="Text29"/>
                  <w:enabled/>
                  <w:calcOnExit w:val="0"/>
                  <w:textInput/>
                </w:ffData>
              </w:fldChar>
            </w:r>
            <w:bookmarkStart w:id="5" w:name="Text29"/>
            <w:r>
              <w:instrText xml:space="preserve"> FORMTEXT </w:instrText>
            </w:r>
            <w:r>
              <w:fldChar w:fldCharType="separate"/>
            </w:r>
            <w:r>
              <w:rPr>
                <w:noProof/>
              </w:rPr>
              <w:t>Project Name</w:t>
            </w:r>
            <w:r>
              <w:fldChar w:fldCharType="end"/>
            </w:r>
            <w:bookmarkEnd w:id="5"/>
            <w:r w:rsidRPr="00301522">
              <w:t>, Transport and Main Roads</w:t>
            </w:r>
          </w:p>
        </w:tc>
      </w:tr>
      <w:tr w:rsidR="00301522" w:rsidRPr="00301522" w14:paraId="0B2A69F8" w14:textId="77777777" w:rsidTr="00301522">
        <w:tc>
          <w:tcPr>
            <w:tcW w:w="988" w:type="dxa"/>
          </w:tcPr>
          <w:p w14:paraId="6383CECB" w14:textId="77777777" w:rsidR="00301522" w:rsidRPr="00301522" w:rsidRDefault="00301522" w:rsidP="00301522">
            <w:pPr>
              <w:pStyle w:val="TableHeading"/>
              <w:jc w:val="left"/>
            </w:pPr>
            <w:r w:rsidRPr="00301522">
              <w:t>Date:</w:t>
            </w:r>
          </w:p>
        </w:tc>
        <w:tc>
          <w:tcPr>
            <w:tcW w:w="8072" w:type="dxa"/>
          </w:tcPr>
          <w:p w14:paraId="52A1258D" w14:textId="10D557C2" w:rsidR="00301522" w:rsidRPr="00301522" w:rsidRDefault="00301522" w:rsidP="00EF02A9">
            <w:pPr>
              <w:pStyle w:val="BodyText"/>
            </w:pPr>
            <w:r>
              <w:fldChar w:fldCharType="begin">
                <w:ffData>
                  <w:name w:val="Text30"/>
                  <w:enabled/>
                  <w:calcOnExit w:val="0"/>
                  <w:textInput/>
                </w:ffData>
              </w:fldChar>
            </w:r>
            <w:bookmarkStart w:id="6" w:name="Text30"/>
            <w:r>
              <w:instrText xml:space="preserve"> FORMTEXT </w:instrText>
            </w:r>
            <w:r>
              <w:fldChar w:fldCharType="separate"/>
            </w:r>
            <w:r>
              <w:rPr>
                <w:noProof/>
              </w:rPr>
              <w:t>DD/MM/YYY</w:t>
            </w:r>
            <w:r>
              <w:fldChar w:fldCharType="end"/>
            </w:r>
            <w:bookmarkEnd w:id="6"/>
          </w:p>
        </w:tc>
      </w:tr>
    </w:tbl>
    <w:p w14:paraId="1B945004" w14:textId="77777777" w:rsidR="002A2C7E" w:rsidRDefault="002A2C7E" w:rsidP="002A2C7E">
      <w:pPr>
        <w:pStyle w:val="BodyText"/>
      </w:pPr>
    </w:p>
    <w:p w14:paraId="26C42EDF" w14:textId="1B7611C4" w:rsidR="002A2C7E" w:rsidRPr="002A2C7E" w:rsidRDefault="002A2C7E" w:rsidP="002A2C7E">
      <w:pPr>
        <w:pStyle w:val="BodyText"/>
        <w:sectPr w:rsidR="002A2C7E" w:rsidRPr="002A2C7E" w:rsidSect="00AD7634">
          <w:headerReference w:type="default" r:id="rId21"/>
          <w:footerReference w:type="default" r:id="rId22"/>
          <w:pgSz w:w="11906" w:h="16838" w:code="9"/>
          <w:pgMar w:top="1418" w:right="1418" w:bottom="1418" w:left="1418" w:header="454" w:footer="454" w:gutter="0"/>
          <w:pgNumType w:fmt="lowerRoman" w:start="1"/>
          <w:cols w:space="708"/>
          <w:docGrid w:linePitch="360"/>
        </w:sectPr>
      </w:pPr>
    </w:p>
    <w:p w14:paraId="7B3D5410" w14:textId="4A0AA2A6" w:rsidR="00376A0A" w:rsidRPr="00CE6618" w:rsidRDefault="00376A0A" w:rsidP="00C226B2">
      <w:pPr>
        <w:pStyle w:val="HeadingContents"/>
        <w:outlineLvl w:val="0"/>
      </w:pPr>
      <w:r w:rsidRPr="00CE6618">
        <w:lastRenderedPageBreak/>
        <w:t>Contents</w:t>
      </w:r>
    </w:p>
    <w:p w14:paraId="237E7CA0" w14:textId="233454C8" w:rsidR="00BC29DC" w:rsidRDefault="00172FEB">
      <w:pPr>
        <w:pStyle w:val="TOC1"/>
        <w:rPr>
          <w:rFonts w:asciiTheme="minorHAnsi" w:eastAsiaTheme="minorEastAsia" w:hAnsiTheme="minorHAnsi" w:cstheme="minorBidi"/>
          <w:b w:val="0"/>
          <w:kern w:val="2"/>
          <w:sz w:val="22"/>
          <w:szCs w:val="22"/>
          <w14:ligatures w14:val="standardContextual"/>
        </w:rPr>
      </w:pPr>
      <w:r w:rsidRPr="00CE6618">
        <w:fldChar w:fldCharType="begin"/>
      </w:r>
      <w:r w:rsidRPr="00CE6618">
        <w:instrText xml:space="preserve"> TOC \o "2-3" \h \z \t "Heading 1,1,Heading (Part / Chapter),1" </w:instrText>
      </w:r>
      <w:r w:rsidRPr="00CE6618">
        <w:fldChar w:fldCharType="separate"/>
      </w:r>
      <w:hyperlink w:anchor="_Toc168571675" w:history="1">
        <w:r w:rsidR="00BC29DC" w:rsidRPr="004F05DC">
          <w:rPr>
            <w:rStyle w:val="Hyperlink"/>
          </w:rPr>
          <w:t>Document Guidance</w:t>
        </w:r>
        <w:r w:rsidR="00BC29DC">
          <w:rPr>
            <w:webHidden/>
          </w:rPr>
          <w:tab/>
        </w:r>
        <w:r w:rsidR="00BC29DC">
          <w:rPr>
            <w:webHidden/>
          </w:rPr>
          <w:fldChar w:fldCharType="begin"/>
        </w:r>
        <w:r w:rsidR="00BC29DC">
          <w:rPr>
            <w:webHidden/>
          </w:rPr>
          <w:instrText xml:space="preserve"> PAGEREF _Toc168571675 \h </w:instrText>
        </w:r>
        <w:r w:rsidR="00BC29DC">
          <w:rPr>
            <w:webHidden/>
          </w:rPr>
        </w:r>
        <w:r w:rsidR="00BC29DC">
          <w:rPr>
            <w:webHidden/>
          </w:rPr>
          <w:fldChar w:fldCharType="separate"/>
        </w:r>
        <w:r w:rsidR="00BC29DC">
          <w:rPr>
            <w:webHidden/>
          </w:rPr>
          <w:t>i</w:t>
        </w:r>
        <w:r w:rsidR="00BC29DC">
          <w:rPr>
            <w:webHidden/>
          </w:rPr>
          <w:fldChar w:fldCharType="end"/>
        </w:r>
      </w:hyperlink>
    </w:p>
    <w:p w14:paraId="467FD793" w14:textId="2DB07D2C"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676" w:history="1">
        <w:r w:rsidRPr="004F05DC">
          <w:rPr>
            <w:rStyle w:val="Hyperlink"/>
          </w:rPr>
          <w:t>Endorsed by the client:</w:t>
        </w:r>
        <w:r>
          <w:rPr>
            <w:webHidden/>
          </w:rPr>
          <w:tab/>
        </w:r>
        <w:r>
          <w:rPr>
            <w:webHidden/>
          </w:rPr>
          <w:fldChar w:fldCharType="begin"/>
        </w:r>
        <w:r>
          <w:rPr>
            <w:webHidden/>
          </w:rPr>
          <w:instrText xml:space="preserve"> PAGEREF _Toc168571676 \h </w:instrText>
        </w:r>
        <w:r>
          <w:rPr>
            <w:webHidden/>
          </w:rPr>
        </w:r>
        <w:r>
          <w:rPr>
            <w:webHidden/>
          </w:rPr>
          <w:fldChar w:fldCharType="separate"/>
        </w:r>
        <w:r>
          <w:rPr>
            <w:webHidden/>
          </w:rPr>
          <w:t>i</w:t>
        </w:r>
        <w:r>
          <w:rPr>
            <w:webHidden/>
          </w:rPr>
          <w:fldChar w:fldCharType="end"/>
        </w:r>
      </w:hyperlink>
    </w:p>
    <w:p w14:paraId="317DFDE4" w14:textId="7FA9B072"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677" w:history="1">
        <w:r w:rsidRPr="004F05DC">
          <w:rPr>
            <w:rStyle w:val="Hyperlink"/>
          </w:rPr>
          <w:t>1</w:t>
        </w:r>
        <w:r>
          <w:rPr>
            <w:rFonts w:asciiTheme="minorHAnsi" w:eastAsiaTheme="minorEastAsia" w:hAnsiTheme="minorHAnsi" w:cstheme="minorBidi"/>
            <w:b w:val="0"/>
            <w:kern w:val="2"/>
            <w:sz w:val="22"/>
            <w:szCs w:val="22"/>
            <w14:ligatures w14:val="standardContextual"/>
          </w:rPr>
          <w:tab/>
        </w:r>
        <w:r w:rsidRPr="004F05DC">
          <w:rPr>
            <w:rStyle w:val="Hyperlink"/>
          </w:rPr>
          <w:t>Introduction</w:t>
        </w:r>
        <w:r>
          <w:rPr>
            <w:webHidden/>
          </w:rPr>
          <w:tab/>
        </w:r>
        <w:r>
          <w:rPr>
            <w:webHidden/>
          </w:rPr>
          <w:fldChar w:fldCharType="begin"/>
        </w:r>
        <w:r>
          <w:rPr>
            <w:webHidden/>
          </w:rPr>
          <w:instrText xml:space="preserve"> PAGEREF _Toc168571677 \h </w:instrText>
        </w:r>
        <w:r>
          <w:rPr>
            <w:webHidden/>
          </w:rPr>
        </w:r>
        <w:r>
          <w:rPr>
            <w:webHidden/>
          </w:rPr>
          <w:fldChar w:fldCharType="separate"/>
        </w:r>
        <w:r>
          <w:rPr>
            <w:webHidden/>
          </w:rPr>
          <w:t>1</w:t>
        </w:r>
        <w:r>
          <w:rPr>
            <w:webHidden/>
          </w:rPr>
          <w:fldChar w:fldCharType="end"/>
        </w:r>
      </w:hyperlink>
    </w:p>
    <w:p w14:paraId="4981E55A" w14:textId="1FCE3F5B" w:rsidR="00BC29DC" w:rsidRDefault="00BC29DC">
      <w:pPr>
        <w:pStyle w:val="TOC2"/>
        <w:rPr>
          <w:rFonts w:asciiTheme="minorHAnsi" w:eastAsiaTheme="minorEastAsia" w:hAnsiTheme="minorHAnsi" w:cstheme="minorBidi"/>
          <w:kern w:val="2"/>
          <w:sz w:val="22"/>
          <w:szCs w:val="22"/>
          <w14:ligatures w14:val="standardContextual"/>
        </w:rPr>
      </w:pPr>
      <w:hyperlink w:anchor="_Toc168571678" w:history="1">
        <w:r w:rsidRPr="004F05DC">
          <w:rPr>
            <w:rStyle w:val="Hyperlink"/>
          </w:rPr>
          <w:t>1.1</w:t>
        </w:r>
        <w:r>
          <w:rPr>
            <w:rFonts w:asciiTheme="minorHAnsi" w:eastAsiaTheme="minorEastAsia" w:hAnsiTheme="minorHAnsi" w:cstheme="minorBidi"/>
            <w:kern w:val="2"/>
            <w:sz w:val="22"/>
            <w:szCs w:val="22"/>
            <w14:ligatures w14:val="standardContextual"/>
          </w:rPr>
          <w:tab/>
        </w:r>
        <w:r w:rsidRPr="004F05DC">
          <w:rPr>
            <w:rStyle w:val="Hyperlink"/>
          </w:rPr>
          <w:t>Purpose of the Infrastructure Sustainability Management Plan</w:t>
        </w:r>
        <w:r>
          <w:rPr>
            <w:webHidden/>
          </w:rPr>
          <w:tab/>
        </w:r>
        <w:r>
          <w:rPr>
            <w:webHidden/>
          </w:rPr>
          <w:fldChar w:fldCharType="begin"/>
        </w:r>
        <w:r>
          <w:rPr>
            <w:webHidden/>
          </w:rPr>
          <w:instrText xml:space="preserve"> PAGEREF _Toc168571678 \h </w:instrText>
        </w:r>
        <w:r>
          <w:rPr>
            <w:webHidden/>
          </w:rPr>
        </w:r>
        <w:r>
          <w:rPr>
            <w:webHidden/>
          </w:rPr>
          <w:fldChar w:fldCharType="separate"/>
        </w:r>
        <w:r>
          <w:rPr>
            <w:webHidden/>
          </w:rPr>
          <w:t>1</w:t>
        </w:r>
        <w:r>
          <w:rPr>
            <w:webHidden/>
          </w:rPr>
          <w:fldChar w:fldCharType="end"/>
        </w:r>
      </w:hyperlink>
    </w:p>
    <w:p w14:paraId="17487927" w14:textId="68032B39" w:rsidR="00BC29DC" w:rsidRDefault="00BC29DC">
      <w:pPr>
        <w:pStyle w:val="TOC2"/>
        <w:rPr>
          <w:rFonts w:asciiTheme="minorHAnsi" w:eastAsiaTheme="minorEastAsia" w:hAnsiTheme="minorHAnsi" w:cstheme="minorBidi"/>
          <w:kern w:val="2"/>
          <w:sz w:val="22"/>
          <w:szCs w:val="22"/>
          <w14:ligatures w14:val="standardContextual"/>
        </w:rPr>
      </w:pPr>
      <w:hyperlink w:anchor="_Toc168571679" w:history="1">
        <w:r w:rsidRPr="004F05DC">
          <w:rPr>
            <w:rStyle w:val="Hyperlink"/>
          </w:rPr>
          <w:t>1.2</w:t>
        </w:r>
        <w:r>
          <w:rPr>
            <w:rFonts w:asciiTheme="minorHAnsi" w:eastAsiaTheme="minorEastAsia" w:hAnsiTheme="minorHAnsi" w:cstheme="minorBidi"/>
            <w:kern w:val="2"/>
            <w:sz w:val="22"/>
            <w:szCs w:val="22"/>
            <w14:ligatures w14:val="standardContextual"/>
          </w:rPr>
          <w:tab/>
        </w:r>
        <w:r w:rsidRPr="004F05DC">
          <w:rPr>
            <w:rStyle w:val="Hyperlink"/>
          </w:rPr>
          <w:t>Definitions of terms</w:t>
        </w:r>
        <w:r>
          <w:rPr>
            <w:webHidden/>
          </w:rPr>
          <w:tab/>
        </w:r>
        <w:r>
          <w:rPr>
            <w:webHidden/>
          </w:rPr>
          <w:fldChar w:fldCharType="begin"/>
        </w:r>
        <w:r>
          <w:rPr>
            <w:webHidden/>
          </w:rPr>
          <w:instrText xml:space="preserve"> PAGEREF _Toc168571679 \h </w:instrText>
        </w:r>
        <w:r>
          <w:rPr>
            <w:webHidden/>
          </w:rPr>
        </w:r>
        <w:r>
          <w:rPr>
            <w:webHidden/>
          </w:rPr>
          <w:fldChar w:fldCharType="separate"/>
        </w:r>
        <w:r>
          <w:rPr>
            <w:webHidden/>
          </w:rPr>
          <w:t>1</w:t>
        </w:r>
        <w:r>
          <w:rPr>
            <w:webHidden/>
          </w:rPr>
          <w:fldChar w:fldCharType="end"/>
        </w:r>
      </w:hyperlink>
    </w:p>
    <w:p w14:paraId="525C7D45" w14:textId="7A1A14A9" w:rsidR="00BC29DC" w:rsidRDefault="00BC29DC">
      <w:pPr>
        <w:pStyle w:val="TOC2"/>
        <w:rPr>
          <w:rFonts w:asciiTheme="minorHAnsi" w:eastAsiaTheme="minorEastAsia" w:hAnsiTheme="minorHAnsi" w:cstheme="minorBidi"/>
          <w:kern w:val="2"/>
          <w:sz w:val="22"/>
          <w:szCs w:val="22"/>
          <w14:ligatures w14:val="standardContextual"/>
        </w:rPr>
      </w:pPr>
      <w:hyperlink w:anchor="_Toc168571680" w:history="1">
        <w:r w:rsidRPr="004F05DC">
          <w:rPr>
            <w:rStyle w:val="Hyperlink"/>
          </w:rPr>
          <w:t>1.3</w:t>
        </w:r>
        <w:r>
          <w:rPr>
            <w:rFonts w:asciiTheme="minorHAnsi" w:eastAsiaTheme="minorEastAsia" w:hAnsiTheme="minorHAnsi" w:cstheme="minorBidi"/>
            <w:kern w:val="2"/>
            <w:sz w:val="22"/>
            <w:szCs w:val="22"/>
            <w14:ligatures w14:val="standardContextual"/>
          </w:rPr>
          <w:tab/>
        </w:r>
        <w:r w:rsidRPr="004F05DC">
          <w:rPr>
            <w:rStyle w:val="Hyperlink"/>
          </w:rPr>
          <w:t>Project description</w:t>
        </w:r>
        <w:r>
          <w:rPr>
            <w:webHidden/>
          </w:rPr>
          <w:tab/>
        </w:r>
        <w:r>
          <w:rPr>
            <w:webHidden/>
          </w:rPr>
          <w:fldChar w:fldCharType="begin"/>
        </w:r>
        <w:r>
          <w:rPr>
            <w:webHidden/>
          </w:rPr>
          <w:instrText xml:space="preserve"> PAGEREF _Toc168571680 \h </w:instrText>
        </w:r>
        <w:r>
          <w:rPr>
            <w:webHidden/>
          </w:rPr>
        </w:r>
        <w:r>
          <w:rPr>
            <w:webHidden/>
          </w:rPr>
          <w:fldChar w:fldCharType="separate"/>
        </w:r>
        <w:r>
          <w:rPr>
            <w:webHidden/>
          </w:rPr>
          <w:t>2</w:t>
        </w:r>
        <w:r>
          <w:rPr>
            <w:webHidden/>
          </w:rPr>
          <w:fldChar w:fldCharType="end"/>
        </w:r>
      </w:hyperlink>
    </w:p>
    <w:p w14:paraId="413EB16F" w14:textId="1952AA1D" w:rsidR="00BC29DC" w:rsidRDefault="00BC29DC">
      <w:pPr>
        <w:pStyle w:val="TOC2"/>
        <w:rPr>
          <w:rFonts w:asciiTheme="minorHAnsi" w:eastAsiaTheme="minorEastAsia" w:hAnsiTheme="minorHAnsi" w:cstheme="minorBidi"/>
          <w:kern w:val="2"/>
          <w:sz w:val="22"/>
          <w:szCs w:val="22"/>
          <w14:ligatures w14:val="standardContextual"/>
        </w:rPr>
      </w:pPr>
      <w:hyperlink w:anchor="_Toc168571681" w:history="1">
        <w:r w:rsidRPr="004F05DC">
          <w:rPr>
            <w:rStyle w:val="Hyperlink"/>
          </w:rPr>
          <w:t>1.4</w:t>
        </w:r>
        <w:r>
          <w:rPr>
            <w:rFonts w:asciiTheme="minorHAnsi" w:eastAsiaTheme="minorEastAsia" w:hAnsiTheme="minorHAnsi" w:cstheme="minorBidi"/>
            <w:kern w:val="2"/>
            <w:sz w:val="22"/>
            <w:szCs w:val="22"/>
            <w14:ligatures w14:val="standardContextual"/>
          </w:rPr>
          <w:tab/>
        </w:r>
        <w:r w:rsidRPr="004F05DC">
          <w:rPr>
            <w:rStyle w:val="Hyperlink"/>
          </w:rPr>
          <w:t>Timeframes and key milestones</w:t>
        </w:r>
        <w:r>
          <w:rPr>
            <w:webHidden/>
          </w:rPr>
          <w:tab/>
        </w:r>
        <w:r>
          <w:rPr>
            <w:webHidden/>
          </w:rPr>
          <w:fldChar w:fldCharType="begin"/>
        </w:r>
        <w:r>
          <w:rPr>
            <w:webHidden/>
          </w:rPr>
          <w:instrText xml:space="preserve"> PAGEREF _Toc168571681 \h </w:instrText>
        </w:r>
        <w:r>
          <w:rPr>
            <w:webHidden/>
          </w:rPr>
        </w:r>
        <w:r>
          <w:rPr>
            <w:webHidden/>
          </w:rPr>
          <w:fldChar w:fldCharType="separate"/>
        </w:r>
        <w:r>
          <w:rPr>
            <w:webHidden/>
          </w:rPr>
          <w:t>2</w:t>
        </w:r>
        <w:r>
          <w:rPr>
            <w:webHidden/>
          </w:rPr>
          <w:fldChar w:fldCharType="end"/>
        </w:r>
      </w:hyperlink>
    </w:p>
    <w:p w14:paraId="1D29C259" w14:textId="5E370D75" w:rsidR="00BC29DC" w:rsidRDefault="00BC29DC">
      <w:pPr>
        <w:pStyle w:val="TOC2"/>
        <w:rPr>
          <w:rFonts w:asciiTheme="minorHAnsi" w:eastAsiaTheme="minorEastAsia" w:hAnsiTheme="minorHAnsi" w:cstheme="minorBidi"/>
          <w:kern w:val="2"/>
          <w:sz w:val="22"/>
          <w:szCs w:val="22"/>
          <w14:ligatures w14:val="standardContextual"/>
        </w:rPr>
      </w:pPr>
      <w:hyperlink w:anchor="_Toc168571682" w:history="1">
        <w:r w:rsidRPr="004F05DC">
          <w:rPr>
            <w:rStyle w:val="Hyperlink"/>
          </w:rPr>
          <w:t>1.5</w:t>
        </w:r>
        <w:r>
          <w:rPr>
            <w:rFonts w:asciiTheme="minorHAnsi" w:eastAsiaTheme="minorEastAsia" w:hAnsiTheme="minorHAnsi" w:cstheme="minorBidi"/>
            <w:kern w:val="2"/>
            <w:sz w:val="22"/>
            <w:szCs w:val="22"/>
            <w14:ligatures w14:val="standardContextual"/>
          </w:rPr>
          <w:tab/>
        </w:r>
        <w:r w:rsidRPr="004F05DC">
          <w:rPr>
            <w:rStyle w:val="Hyperlink"/>
          </w:rPr>
          <w:t>Document and data control</w:t>
        </w:r>
        <w:r>
          <w:rPr>
            <w:webHidden/>
          </w:rPr>
          <w:tab/>
        </w:r>
        <w:r>
          <w:rPr>
            <w:webHidden/>
          </w:rPr>
          <w:fldChar w:fldCharType="begin"/>
        </w:r>
        <w:r>
          <w:rPr>
            <w:webHidden/>
          </w:rPr>
          <w:instrText xml:space="preserve"> PAGEREF _Toc168571682 \h </w:instrText>
        </w:r>
        <w:r>
          <w:rPr>
            <w:webHidden/>
          </w:rPr>
        </w:r>
        <w:r>
          <w:rPr>
            <w:webHidden/>
          </w:rPr>
          <w:fldChar w:fldCharType="separate"/>
        </w:r>
        <w:r>
          <w:rPr>
            <w:webHidden/>
          </w:rPr>
          <w:t>3</w:t>
        </w:r>
        <w:r>
          <w:rPr>
            <w:webHidden/>
          </w:rPr>
          <w:fldChar w:fldCharType="end"/>
        </w:r>
      </w:hyperlink>
    </w:p>
    <w:p w14:paraId="66118DB2" w14:textId="4239FE08"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683" w:history="1">
        <w:r w:rsidRPr="004F05DC">
          <w:rPr>
            <w:rStyle w:val="Hyperlink"/>
          </w:rPr>
          <w:t>2</w:t>
        </w:r>
        <w:r>
          <w:rPr>
            <w:rFonts w:asciiTheme="minorHAnsi" w:eastAsiaTheme="minorEastAsia" w:hAnsiTheme="minorHAnsi" w:cstheme="minorBidi"/>
            <w:b w:val="0"/>
            <w:kern w:val="2"/>
            <w:sz w:val="22"/>
            <w:szCs w:val="22"/>
            <w14:ligatures w14:val="standardContextual"/>
          </w:rPr>
          <w:tab/>
        </w:r>
        <w:r w:rsidRPr="004F05DC">
          <w:rPr>
            <w:rStyle w:val="Hyperlink"/>
          </w:rPr>
          <w:t>Infrastructure sustainability context</w:t>
        </w:r>
        <w:r>
          <w:rPr>
            <w:webHidden/>
          </w:rPr>
          <w:tab/>
        </w:r>
        <w:r>
          <w:rPr>
            <w:webHidden/>
          </w:rPr>
          <w:fldChar w:fldCharType="begin"/>
        </w:r>
        <w:r>
          <w:rPr>
            <w:webHidden/>
          </w:rPr>
          <w:instrText xml:space="preserve"> PAGEREF _Toc168571683 \h </w:instrText>
        </w:r>
        <w:r>
          <w:rPr>
            <w:webHidden/>
          </w:rPr>
        </w:r>
        <w:r>
          <w:rPr>
            <w:webHidden/>
          </w:rPr>
          <w:fldChar w:fldCharType="separate"/>
        </w:r>
        <w:r>
          <w:rPr>
            <w:webHidden/>
          </w:rPr>
          <w:t>3</w:t>
        </w:r>
        <w:r>
          <w:rPr>
            <w:webHidden/>
          </w:rPr>
          <w:fldChar w:fldCharType="end"/>
        </w:r>
      </w:hyperlink>
    </w:p>
    <w:p w14:paraId="4A75DCCD" w14:textId="4BB8994B" w:rsidR="00BC29DC" w:rsidRDefault="00BC29DC">
      <w:pPr>
        <w:pStyle w:val="TOC2"/>
        <w:rPr>
          <w:rFonts w:asciiTheme="minorHAnsi" w:eastAsiaTheme="minorEastAsia" w:hAnsiTheme="minorHAnsi" w:cstheme="minorBidi"/>
          <w:kern w:val="2"/>
          <w:sz w:val="22"/>
          <w:szCs w:val="22"/>
          <w14:ligatures w14:val="standardContextual"/>
        </w:rPr>
      </w:pPr>
      <w:hyperlink w:anchor="_Toc168571684" w:history="1">
        <w:r w:rsidRPr="004F05DC">
          <w:rPr>
            <w:rStyle w:val="Hyperlink"/>
          </w:rPr>
          <w:t>2.1</w:t>
        </w:r>
        <w:r>
          <w:rPr>
            <w:rFonts w:asciiTheme="minorHAnsi" w:eastAsiaTheme="minorEastAsia" w:hAnsiTheme="minorHAnsi" w:cstheme="minorBidi"/>
            <w:kern w:val="2"/>
            <w:sz w:val="22"/>
            <w:szCs w:val="22"/>
            <w14:ligatures w14:val="standardContextual"/>
          </w:rPr>
          <w:tab/>
        </w:r>
        <w:r w:rsidRPr="004F05DC">
          <w:rPr>
            <w:rStyle w:val="Hyperlink"/>
          </w:rPr>
          <w:t>Infrastructure sustainability assessment</w:t>
        </w:r>
        <w:r>
          <w:rPr>
            <w:webHidden/>
          </w:rPr>
          <w:tab/>
        </w:r>
        <w:r>
          <w:rPr>
            <w:webHidden/>
          </w:rPr>
          <w:fldChar w:fldCharType="begin"/>
        </w:r>
        <w:r>
          <w:rPr>
            <w:webHidden/>
          </w:rPr>
          <w:instrText xml:space="preserve"> PAGEREF _Toc168571684 \h </w:instrText>
        </w:r>
        <w:r>
          <w:rPr>
            <w:webHidden/>
          </w:rPr>
        </w:r>
        <w:r>
          <w:rPr>
            <w:webHidden/>
          </w:rPr>
          <w:fldChar w:fldCharType="separate"/>
        </w:r>
        <w:r>
          <w:rPr>
            <w:webHidden/>
          </w:rPr>
          <w:t>3</w:t>
        </w:r>
        <w:r>
          <w:rPr>
            <w:webHidden/>
          </w:rPr>
          <w:fldChar w:fldCharType="end"/>
        </w:r>
      </w:hyperlink>
    </w:p>
    <w:p w14:paraId="26A476F8" w14:textId="5995225C" w:rsidR="00BC29DC" w:rsidRDefault="00BC29DC">
      <w:pPr>
        <w:pStyle w:val="TOC2"/>
        <w:rPr>
          <w:rFonts w:asciiTheme="minorHAnsi" w:eastAsiaTheme="minorEastAsia" w:hAnsiTheme="minorHAnsi" w:cstheme="minorBidi"/>
          <w:kern w:val="2"/>
          <w:sz w:val="22"/>
          <w:szCs w:val="22"/>
          <w14:ligatures w14:val="standardContextual"/>
        </w:rPr>
      </w:pPr>
      <w:hyperlink w:anchor="_Toc168571685" w:history="1">
        <w:r w:rsidRPr="004F05DC">
          <w:rPr>
            <w:rStyle w:val="Hyperlink"/>
          </w:rPr>
          <w:t>2.2</w:t>
        </w:r>
        <w:r>
          <w:rPr>
            <w:rFonts w:asciiTheme="minorHAnsi" w:eastAsiaTheme="minorEastAsia" w:hAnsiTheme="minorHAnsi" w:cstheme="minorBidi"/>
            <w:kern w:val="2"/>
            <w:sz w:val="22"/>
            <w:szCs w:val="22"/>
            <w14:ligatures w14:val="standardContextual"/>
          </w:rPr>
          <w:tab/>
        </w:r>
        <w:r w:rsidRPr="004F05DC">
          <w:rPr>
            <w:rStyle w:val="Hyperlink"/>
          </w:rPr>
          <w:t>IS Rating Scheme</w:t>
        </w:r>
        <w:r>
          <w:rPr>
            <w:webHidden/>
          </w:rPr>
          <w:tab/>
        </w:r>
        <w:r>
          <w:rPr>
            <w:webHidden/>
          </w:rPr>
          <w:fldChar w:fldCharType="begin"/>
        </w:r>
        <w:r>
          <w:rPr>
            <w:webHidden/>
          </w:rPr>
          <w:instrText xml:space="preserve"> PAGEREF _Toc168571685 \h </w:instrText>
        </w:r>
        <w:r>
          <w:rPr>
            <w:webHidden/>
          </w:rPr>
        </w:r>
        <w:r>
          <w:rPr>
            <w:webHidden/>
          </w:rPr>
          <w:fldChar w:fldCharType="separate"/>
        </w:r>
        <w:r>
          <w:rPr>
            <w:webHidden/>
          </w:rPr>
          <w:t>4</w:t>
        </w:r>
        <w:r>
          <w:rPr>
            <w:webHidden/>
          </w:rPr>
          <w:fldChar w:fldCharType="end"/>
        </w:r>
      </w:hyperlink>
    </w:p>
    <w:p w14:paraId="0E74E169" w14:textId="04FA738A" w:rsidR="00BC29DC" w:rsidRDefault="00BC29DC">
      <w:pPr>
        <w:pStyle w:val="TOC2"/>
        <w:rPr>
          <w:rFonts w:asciiTheme="minorHAnsi" w:eastAsiaTheme="minorEastAsia" w:hAnsiTheme="minorHAnsi" w:cstheme="minorBidi"/>
          <w:kern w:val="2"/>
          <w:sz w:val="22"/>
          <w:szCs w:val="22"/>
          <w14:ligatures w14:val="standardContextual"/>
        </w:rPr>
      </w:pPr>
      <w:hyperlink w:anchor="_Toc168571686" w:history="1">
        <w:r w:rsidRPr="004F05DC">
          <w:rPr>
            <w:rStyle w:val="Hyperlink"/>
          </w:rPr>
          <w:t>2.3</w:t>
        </w:r>
        <w:r>
          <w:rPr>
            <w:rFonts w:asciiTheme="minorHAnsi" w:eastAsiaTheme="minorEastAsia" w:hAnsiTheme="minorHAnsi" w:cstheme="minorBidi"/>
            <w:kern w:val="2"/>
            <w:sz w:val="22"/>
            <w:szCs w:val="22"/>
            <w14:ligatures w14:val="standardContextual"/>
          </w:rPr>
          <w:tab/>
        </w:r>
        <w:r w:rsidRPr="004F05DC">
          <w:rPr>
            <w:rStyle w:val="Hyperlink"/>
          </w:rPr>
          <w:t>IS Rating process</w:t>
        </w:r>
        <w:r>
          <w:rPr>
            <w:webHidden/>
          </w:rPr>
          <w:tab/>
        </w:r>
        <w:r>
          <w:rPr>
            <w:webHidden/>
          </w:rPr>
          <w:fldChar w:fldCharType="begin"/>
        </w:r>
        <w:r>
          <w:rPr>
            <w:webHidden/>
          </w:rPr>
          <w:instrText xml:space="preserve"> PAGEREF _Toc168571686 \h </w:instrText>
        </w:r>
        <w:r>
          <w:rPr>
            <w:webHidden/>
          </w:rPr>
        </w:r>
        <w:r>
          <w:rPr>
            <w:webHidden/>
          </w:rPr>
          <w:fldChar w:fldCharType="separate"/>
        </w:r>
        <w:r>
          <w:rPr>
            <w:webHidden/>
          </w:rPr>
          <w:t>5</w:t>
        </w:r>
        <w:r>
          <w:rPr>
            <w:webHidden/>
          </w:rPr>
          <w:fldChar w:fldCharType="end"/>
        </w:r>
      </w:hyperlink>
    </w:p>
    <w:p w14:paraId="34F84067" w14:textId="041FDC8C"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687" w:history="1">
        <w:r w:rsidRPr="004F05DC">
          <w:rPr>
            <w:rStyle w:val="Hyperlink"/>
          </w:rPr>
          <w:t>3</w:t>
        </w:r>
        <w:r>
          <w:rPr>
            <w:rFonts w:asciiTheme="minorHAnsi" w:eastAsiaTheme="minorEastAsia" w:hAnsiTheme="minorHAnsi" w:cstheme="minorBidi"/>
            <w:b w:val="0"/>
            <w:kern w:val="2"/>
            <w:sz w:val="22"/>
            <w:szCs w:val="22"/>
            <w14:ligatures w14:val="standardContextual"/>
          </w:rPr>
          <w:tab/>
        </w:r>
        <w:r w:rsidRPr="004F05DC">
          <w:rPr>
            <w:rStyle w:val="Hyperlink"/>
          </w:rPr>
          <w:t>Project IS rating strategy</w:t>
        </w:r>
        <w:r>
          <w:rPr>
            <w:webHidden/>
          </w:rPr>
          <w:tab/>
        </w:r>
        <w:r>
          <w:rPr>
            <w:webHidden/>
          </w:rPr>
          <w:fldChar w:fldCharType="begin"/>
        </w:r>
        <w:r>
          <w:rPr>
            <w:webHidden/>
          </w:rPr>
          <w:instrText xml:space="preserve"> PAGEREF _Toc168571687 \h </w:instrText>
        </w:r>
        <w:r>
          <w:rPr>
            <w:webHidden/>
          </w:rPr>
        </w:r>
        <w:r>
          <w:rPr>
            <w:webHidden/>
          </w:rPr>
          <w:fldChar w:fldCharType="separate"/>
        </w:r>
        <w:r>
          <w:rPr>
            <w:webHidden/>
          </w:rPr>
          <w:t>5</w:t>
        </w:r>
        <w:r>
          <w:rPr>
            <w:webHidden/>
          </w:rPr>
          <w:fldChar w:fldCharType="end"/>
        </w:r>
      </w:hyperlink>
    </w:p>
    <w:p w14:paraId="32CB7F4B" w14:textId="6A512949" w:rsidR="00BC29DC" w:rsidRDefault="00BC29DC">
      <w:pPr>
        <w:pStyle w:val="TOC2"/>
        <w:rPr>
          <w:rFonts w:asciiTheme="minorHAnsi" w:eastAsiaTheme="minorEastAsia" w:hAnsiTheme="minorHAnsi" w:cstheme="minorBidi"/>
          <w:kern w:val="2"/>
          <w:sz w:val="22"/>
          <w:szCs w:val="22"/>
          <w14:ligatures w14:val="standardContextual"/>
        </w:rPr>
      </w:pPr>
      <w:hyperlink w:anchor="_Toc168571688" w:history="1">
        <w:r w:rsidRPr="004F05DC">
          <w:rPr>
            <w:rStyle w:val="Hyperlink"/>
          </w:rPr>
          <w:t>3.1</w:t>
        </w:r>
        <w:r>
          <w:rPr>
            <w:rFonts w:asciiTheme="minorHAnsi" w:eastAsiaTheme="minorEastAsia" w:hAnsiTheme="minorHAnsi" w:cstheme="minorBidi"/>
            <w:kern w:val="2"/>
            <w:sz w:val="22"/>
            <w:szCs w:val="22"/>
            <w14:ligatures w14:val="standardContextual"/>
          </w:rPr>
          <w:tab/>
        </w:r>
        <w:r w:rsidRPr="004F05DC">
          <w:rPr>
            <w:rStyle w:val="Hyperlink"/>
          </w:rPr>
          <w:t>Roles and responsibilities</w:t>
        </w:r>
        <w:r>
          <w:rPr>
            <w:webHidden/>
          </w:rPr>
          <w:tab/>
        </w:r>
        <w:r>
          <w:rPr>
            <w:webHidden/>
          </w:rPr>
          <w:fldChar w:fldCharType="begin"/>
        </w:r>
        <w:r>
          <w:rPr>
            <w:webHidden/>
          </w:rPr>
          <w:instrText xml:space="preserve"> PAGEREF _Toc168571688 \h </w:instrText>
        </w:r>
        <w:r>
          <w:rPr>
            <w:webHidden/>
          </w:rPr>
        </w:r>
        <w:r>
          <w:rPr>
            <w:webHidden/>
          </w:rPr>
          <w:fldChar w:fldCharType="separate"/>
        </w:r>
        <w:r>
          <w:rPr>
            <w:webHidden/>
          </w:rPr>
          <w:t>5</w:t>
        </w:r>
        <w:r>
          <w:rPr>
            <w:webHidden/>
          </w:rPr>
          <w:fldChar w:fldCharType="end"/>
        </w:r>
      </w:hyperlink>
    </w:p>
    <w:p w14:paraId="43DF2BD9" w14:textId="50B78784" w:rsidR="00BC29DC" w:rsidRDefault="00BC29DC">
      <w:pPr>
        <w:pStyle w:val="TOC2"/>
        <w:rPr>
          <w:rFonts w:asciiTheme="minorHAnsi" w:eastAsiaTheme="minorEastAsia" w:hAnsiTheme="minorHAnsi" w:cstheme="minorBidi"/>
          <w:kern w:val="2"/>
          <w:sz w:val="22"/>
          <w:szCs w:val="22"/>
          <w14:ligatures w14:val="standardContextual"/>
        </w:rPr>
      </w:pPr>
      <w:hyperlink w:anchor="_Toc168571689" w:history="1">
        <w:r w:rsidRPr="004F05DC">
          <w:rPr>
            <w:rStyle w:val="Hyperlink"/>
          </w:rPr>
          <w:t>3.2</w:t>
        </w:r>
        <w:r>
          <w:rPr>
            <w:rFonts w:asciiTheme="minorHAnsi" w:eastAsiaTheme="minorEastAsia" w:hAnsiTheme="minorHAnsi" w:cstheme="minorBidi"/>
            <w:kern w:val="2"/>
            <w:sz w:val="22"/>
            <w:szCs w:val="22"/>
            <w14:ligatures w14:val="standardContextual"/>
          </w:rPr>
          <w:tab/>
        </w:r>
        <w:r w:rsidRPr="004F05DC">
          <w:rPr>
            <w:rStyle w:val="Hyperlink"/>
          </w:rPr>
          <w:t>Materiality assessment</w:t>
        </w:r>
        <w:r>
          <w:rPr>
            <w:webHidden/>
          </w:rPr>
          <w:tab/>
        </w:r>
        <w:r>
          <w:rPr>
            <w:webHidden/>
          </w:rPr>
          <w:fldChar w:fldCharType="begin"/>
        </w:r>
        <w:r>
          <w:rPr>
            <w:webHidden/>
          </w:rPr>
          <w:instrText xml:space="preserve"> PAGEREF _Toc168571689 \h </w:instrText>
        </w:r>
        <w:r>
          <w:rPr>
            <w:webHidden/>
          </w:rPr>
        </w:r>
        <w:r>
          <w:rPr>
            <w:webHidden/>
          </w:rPr>
          <w:fldChar w:fldCharType="separate"/>
        </w:r>
        <w:r>
          <w:rPr>
            <w:webHidden/>
          </w:rPr>
          <w:t>7</w:t>
        </w:r>
        <w:r>
          <w:rPr>
            <w:webHidden/>
          </w:rPr>
          <w:fldChar w:fldCharType="end"/>
        </w:r>
      </w:hyperlink>
    </w:p>
    <w:p w14:paraId="63A2083C" w14:textId="40D04123" w:rsidR="00BC29DC" w:rsidRDefault="00BC29DC">
      <w:pPr>
        <w:pStyle w:val="TOC2"/>
        <w:rPr>
          <w:rFonts w:asciiTheme="minorHAnsi" w:eastAsiaTheme="minorEastAsia" w:hAnsiTheme="minorHAnsi" w:cstheme="minorBidi"/>
          <w:kern w:val="2"/>
          <w:sz w:val="22"/>
          <w:szCs w:val="22"/>
          <w14:ligatures w14:val="standardContextual"/>
        </w:rPr>
      </w:pPr>
      <w:hyperlink w:anchor="_Toc168571690" w:history="1">
        <w:r w:rsidRPr="004F05DC">
          <w:rPr>
            <w:rStyle w:val="Hyperlink"/>
          </w:rPr>
          <w:t>3.3</w:t>
        </w:r>
        <w:r>
          <w:rPr>
            <w:rFonts w:asciiTheme="minorHAnsi" w:eastAsiaTheme="minorEastAsia" w:hAnsiTheme="minorHAnsi" w:cstheme="minorBidi"/>
            <w:kern w:val="2"/>
            <w:sz w:val="22"/>
            <w:szCs w:val="22"/>
            <w14:ligatures w14:val="standardContextual"/>
          </w:rPr>
          <w:tab/>
        </w:r>
        <w:r w:rsidRPr="004F05DC">
          <w:rPr>
            <w:rStyle w:val="Hyperlink"/>
          </w:rPr>
          <w:t>IS Scorecard</w:t>
        </w:r>
        <w:r>
          <w:rPr>
            <w:webHidden/>
          </w:rPr>
          <w:tab/>
        </w:r>
        <w:r>
          <w:rPr>
            <w:webHidden/>
          </w:rPr>
          <w:fldChar w:fldCharType="begin"/>
        </w:r>
        <w:r>
          <w:rPr>
            <w:webHidden/>
          </w:rPr>
          <w:instrText xml:space="preserve"> PAGEREF _Toc168571690 \h </w:instrText>
        </w:r>
        <w:r>
          <w:rPr>
            <w:webHidden/>
          </w:rPr>
        </w:r>
        <w:r>
          <w:rPr>
            <w:webHidden/>
          </w:rPr>
          <w:fldChar w:fldCharType="separate"/>
        </w:r>
        <w:r>
          <w:rPr>
            <w:webHidden/>
          </w:rPr>
          <w:t>8</w:t>
        </w:r>
        <w:r>
          <w:rPr>
            <w:webHidden/>
          </w:rPr>
          <w:fldChar w:fldCharType="end"/>
        </w:r>
      </w:hyperlink>
    </w:p>
    <w:p w14:paraId="5A22CEEC" w14:textId="6D57A3B2" w:rsidR="00BC29DC" w:rsidRDefault="00BC29DC">
      <w:pPr>
        <w:pStyle w:val="TOC2"/>
        <w:rPr>
          <w:rFonts w:asciiTheme="minorHAnsi" w:eastAsiaTheme="minorEastAsia" w:hAnsiTheme="minorHAnsi" w:cstheme="minorBidi"/>
          <w:kern w:val="2"/>
          <w:sz w:val="22"/>
          <w:szCs w:val="22"/>
          <w14:ligatures w14:val="standardContextual"/>
        </w:rPr>
      </w:pPr>
      <w:hyperlink w:anchor="_Toc168571691" w:history="1">
        <w:r w:rsidRPr="004F05DC">
          <w:rPr>
            <w:rStyle w:val="Hyperlink"/>
          </w:rPr>
          <w:t>3.4</w:t>
        </w:r>
        <w:r>
          <w:rPr>
            <w:rFonts w:asciiTheme="minorHAnsi" w:eastAsiaTheme="minorEastAsia" w:hAnsiTheme="minorHAnsi" w:cstheme="minorBidi"/>
            <w:kern w:val="2"/>
            <w:sz w:val="22"/>
            <w:szCs w:val="22"/>
            <w14:ligatures w14:val="standardContextual"/>
          </w:rPr>
          <w:tab/>
        </w:r>
        <w:r w:rsidRPr="004F05DC">
          <w:rPr>
            <w:rStyle w:val="Hyperlink"/>
          </w:rPr>
          <w:t>Sustainability objectives and targets</w:t>
        </w:r>
        <w:r>
          <w:rPr>
            <w:webHidden/>
          </w:rPr>
          <w:tab/>
        </w:r>
        <w:r>
          <w:rPr>
            <w:webHidden/>
          </w:rPr>
          <w:fldChar w:fldCharType="begin"/>
        </w:r>
        <w:r>
          <w:rPr>
            <w:webHidden/>
          </w:rPr>
          <w:instrText xml:space="preserve"> PAGEREF _Toc168571691 \h </w:instrText>
        </w:r>
        <w:r>
          <w:rPr>
            <w:webHidden/>
          </w:rPr>
        </w:r>
        <w:r>
          <w:rPr>
            <w:webHidden/>
          </w:rPr>
          <w:fldChar w:fldCharType="separate"/>
        </w:r>
        <w:r>
          <w:rPr>
            <w:webHidden/>
          </w:rPr>
          <w:t>9</w:t>
        </w:r>
        <w:r>
          <w:rPr>
            <w:webHidden/>
          </w:rPr>
          <w:fldChar w:fldCharType="end"/>
        </w:r>
      </w:hyperlink>
    </w:p>
    <w:p w14:paraId="04690782" w14:textId="1DC0DCA5" w:rsidR="00BC29DC" w:rsidRDefault="00BC29DC">
      <w:pPr>
        <w:pStyle w:val="TOC2"/>
        <w:rPr>
          <w:rFonts w:asciiTheme="minorHAnsi" w:eastAsiaTheme="minorEastAsia" w:hAnsiTheme="minorHAnsi" w:cstheme="minorBidi"/>
          <w:kern w:val="2"/>
          <w:sz w:val="22"/>
          <w:szCs w:val="22"/>
          <w14:ligatures w14:val="standardContextual"/>
        </w:rPr>
      </w:pPr>
      <w:hyperlink w:anchor="_Toc168571692" w:history="1">
        <w:r w:rsidRPr="004F05DC">
          <w:rPr>
            <w:rStyle w:val="Hyperlink"/>
          </w:rPr>
          <w:t>3.5</w:t>
        </w:r>
        <w:r>
          <w:rPr>
            <w:rFonts w:asciiTheme="minorHAnsi" w:eastAsiaTheme="minorEastAsia" w:hAnsiTheme="minorHAnsi" w:cstheme="minorBidi"/>
            <w:kern w:val="2"/>
            <w:sz w:val="22"/>
            <w:szCs w:val="22"/>
            <w14:ligatures w14:val="standardContextual"/>
          </w:rPr>
          <w:tab/>
        </w:r>
        <w:r w:rsidRPr="004F05DC">
          <w:rPr>
            <w:rStyle w:val="Hyperlink"/>
          </w:rPr>
          <w:t>Base Case Proposal</w:t>
        </w:r>
        <w:r>
          <w:rPr>
            <w:webHidden/>
          </w:rPr>
          <w:tab/>
        </w:r>
        <w:r>
          <w:rPr>
            <w:webHidden/>
          </w:rPr>
          <w:fldChar w:fldCharType="begin"/>
        </w:r>
        <w:r>
          <w:rPr>
            <w:webHidden/>
          </w:rPr>
          <w:instrText xml:space="preserve"> PAGEREF _Toc168571692 \h </w:instrText>
        </w:r>
        <w:r>
          <w:rPr>
            <w:webHidden/>
          </w:rPr>
        </w:r>
        <w:r>
          <w:rPr>
            <w:webHidden/>
          </w:rPr>
          <w:fldChar w:fldCharType="separate"/>
        </w:r>
        <w:r>
          <w:rPr>
            <w:webHidden/>
          </w:rPr>
          <w:t>10</w:t>
        </w:r>
        <w:r>
          <w:rPr>
            <w:webHidden/>
          </w:rPr>
          <w:fldChar w:fldCharType="end"/>
        </w:r>
      </w:hyperlink>
    </w:p>
    <w:p w14:paraId="4C51BC8D" w14:textId="37C6CED4"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693" w:history="1">
        <w:r w:rsidRPr="004F05DC">
          <w:rPr>
            <w:rStyle w:val="Hyperlink"/>
          </w:rPr>
          <w:t>4</w:t>
        </w:r>
        <w:r>
          <w:rPr>
            <w:rFonts w:asciiTheme="minorHAnsi" w:eastAsiaTheme="minorEastAsia" w:hAnsiTheme="minorHAnsi" w:cstheme="minorBidi"/>
            <w:b w:val="0"/>
            <w:kern w:val="2"/>
            <w:sz w:val="22"/>
            <w:szCs w:val="22"/>
            <w14:ligatures w14:val="standardContextual"/>
          </w:rPr>
          <w:tab/>
        </w:r>
        <w:r w:rsidRPr="004F05DC">
          <w:rPr>
            <w:rStyle w:val="Hyperlink"/>
          </w:rPr>
          <w:t>Sustainability implementation</w:t>
        </w:r>
        <w:r>
          <w:rPr>
            <w:webHidden/>
          </w:rPr>
          <w:tab/>
        </w:r>
        <w:r>
          <w:rPr>
            <w:webHidden/>
          </w:rPr>
          <w:fldChar w:fldCharType="begin"/>
        </w:r>
        <w:r>
          <w:rPr>
            <w:webHidden/>
          </w:rPr>
          <w:instrText xml:space="preserve"> PAGEREF _Toc168571693 \h </w:instrText>
        </w:r>
        <w:r>
          <w:rPr>
            <w:webHidden/>
          </w:rPr>
        </w:r>
        <w:r>
          <w:rPr>
            <w:webHidden/>
          </w:rPr>
          <w:fldChar w:fldCharType="separate"/>
        </w:r>
        <w:r>
          <w:rPr>
            <w:webHidden/>
          </w:rPr>
          <w:t>10</w:t>
        </w:r>
        <w:r>
          <w:rPr>
            <w:webHidden/>
          </w:rPr>
          <w:fldChar w:fldCharType="end"/>
        </w:r>
      </w:hyperlink>
    </w:p>
    <w:p w14:paraId="76BB3B25" w14:textId="706C5C74" w:rsidR="00BC29DC" w:rsidRDefault="00BC29DC">
      <w:pPr>
        <w:pStyle w:val="TOC2"/>
        <w:rPr>
          <w:rFonts w:asciiTheme="minorHAnsi" w:eastAsiaTheme="minorEastAsia" w:hAnsiTheme="minorHAnsi" w:cstheme="minorBidi"/>
          <w:kern w:val="2"/>
          <w:sz w:val="22"/>
          <w:szCs w:val="22"/>
          <w14:ligatures w14:val="standardContextual"/>
        </w:rPr>
      </w:pPr>
      <w:hyperlink w:anchor="_Toc168571694" w:history="1">
        <w:r w:rsidRPr="004F05DC">
          <w:rPr>
            <w:rStyle w:val="Hyperlink"/>
          </w:rPr>
          <w:t>4.1</w:t>
        </w:r>
        <w:r>
          <w:rPr>
            <w:rFonts w:asciiTheme="minorHAnsi" w:eastAsiaTheme="minorEastAsia" w:hAnsiTheme="minorHAnsi" w:cstheme="minorBidi"/>
            <w:kern w:val="2"/>
            <w:sz w:val="22"/>
            <w:szCs w:val="22"/>
            <w14:ligatures w14:val="standardContextual"/>
          </w:rPr>
          <w:tab/>
        </w:r>
        <w:r w:rsidRPr="004F05DC">
          <w:rPr>
            <w:rStyle w:val="Hyperlink"/>
          </w:rPr>
          <w:t>Program</w:t>
        </w:r>
        <w:r>
          <w:rPr>
            <w:webHidden/>
          </w:rPr>
          <w:tab/>
        </w:r>
        <w:r>
          <w:rPr>
            <w:webHidden/>
          </w:rPr>
          <w:fldChar w:fldCharType="begin"/>
        </w:r>
        <w:r>
          <w:rPr>
            <w:webHidden/>
          </w:rPr>
          <w:instrText xml:space="preserve"> PAGEREF _Toc168571694 \h </w:instrText>
        </w:r>
        <w:r>
          <w:rPr>
            <w:webHidden/>
          </w:rPr>
        </w:r>
        <w:r>
          <w:rPr>
            <w:webHidden/>
          </w:rPr>
          <w:fldChar w:fldCharType="separate"/>
        </w:r>
        <w:r>
          <w:rPr>
            <w:webHidden/>
          </w:rPr>
          <w:t>10</w:t>
        </w:r>
        <w:r>
          <w:rPr>
            <w:webHidden/>
          </w:rPr>
          <w:fldChar w:fldCharType="end"/>
        </w:r>
      </w:hyperlink>
    </w:p>
    <w:p w14:paraId="07D8F70D" w14:textId="534ABDFD" w:rsidR="00BC29DC" w:rsidRDefault="00BC29DC">
      <w:pPr>
        <w:pStyle w:val="TOC2"/>
        <w:rPr>
          <w:rFonts w:asciiTheme="minorHAnsi" w:eastAsiaTheme="minorEastAsia" w:hAnsiTheme="minorHAnsi" w:cstheme="minorBidi"/>
          <w:kern w:val="2"/>
          <w:sz w:val="22"/>
          <w:szCs w:val="22"/>
          <w14:ligatures w14:val="standardContextual"/>
        </w:rPr>
      </w:pPr>
      <w:hyperlink w:anchor="_Toc168571695" w:history="1">
        <w:r w:rsidRPr="004F05DC">
          <w:rPr>
            <w:rStyle w:val="Hyperlink"/>
          </w:rPr>
          <w:t>4.2</w:t>
        </w:r>
        <w:r>
          <w:rPr>
            <w:rFonts w:asciiTheme="minorHAnsi" w:eastAsiaTheme="minorEastAsia" w:hAnsiTheme="minorHAnsi" w:cstheme="minorBidi"/>
            <w:kern w:val="2"/>
            <w:sz w:val="22"/>
            <w:szCs w:val="22"/>
            <w14:ligatures w14:val="standardContextual"/>
          </w:rPr>
          <w:tab/>
        </w:r>
        <w:r w:rsidRPr="004F05DC">
          <w:rPr>
            <w:rStyle w:val="Hyperlink"/>
          </w:rPr>
          <w:t>Monitoring and reporting</w:t>
        </w:r>
        <w:r>
          <w:rPr>
            <w:webHidden/>
          </w:rPr>
          <w:tab/>
        </w:r>
        <w:r>
          <w:rPr>
            <w:webHidden/>
          </w:rPr>
          <w:fldChar w:fldCharType="begin"/>
        </w:r>
        <w:r>
          <w:rPr>
            <w:webHidden/>
          </w:rPr>
          <w:instrText xml:space="preserve"> PAGEREF _Toc168571695 \h </w:instrText>
        </w:r>
        <w:r>
          <w:rPr>
            <w:webHidden/>
          </w:rPr>
        </w:r>
        <w:r>
          <w:rPr>
            <w:webHidden/>
          </w:rPr>
          <w:fldChar w:fldCharType="separate"/>
        </w:r>
        <w:r>
          <w:rPr>
            <w:webHidden/>
          </w:rPr>
          <w:t>11</w:t>
        </w:r>
        <w:r>
          <w:rPr>
            <w:webHidden/>
          </w:rPr>
          <w:fldChar w:fldCharType="end"/>
        </w:r>
      </w:hyperlink>
    </w:p>
    <w:p w14:paraId="298A63E6" w14:textId="5E2C1186" w:rsidR="00BC29DC" w:rsidRDefault="00BC29DC">
      <w:pPr>
        <w:pStyle w:val="TOC2"/>
        <w:rPr>
          <w:rFonts w:asciiTheme="minorHAnsi" w:eastAsiaTheme="minorEastAsia" w:hAnsiTheme="minorHAnsi" w:cstheme="minorBidi"/>
          <w:kern w:val="2"/>
          <w:sz w:val="22"/>
          <w:szCs w:val="22"/>
          <w14:ligatures w14:val="standardContextual"/>
        </w:rPr>
      </w:pPr>
      <w:hyperlink w:anchor="_Toc168571696" w:history="1">
        <w:r w:rsidRPr="004F05DC">
          <w:rPr>
            <w:rStyle w:val="Hyperlink"/>
          </w:rPr>
          <w:t>4.3</w:t>
        </w:r>
        <w:r>
          <w:rPr>
            <w:rFonts w:asciiTheme="minorHAnsi" w:eastAsiaTheme="minorEastAsia" w:hAnsiTheme="minorHAnsi" w:cstheme="minorBidi"/>
            <w:kern w:val="2"/>
            <w:sz w:val="22"/>
            <w:szCs w:val="22"/>
            <w14:ligatures w14:val="standardContextual"/>
          </w:rPr>
          <w:tab/>
        </w:r>
        <w:r w:rsidRPr="004F05DC">
          <w:rPr>
            <w:rStyle w:val="Hyperlink"/>
          </w:rPr>
          <w:t>Risks and opportunities</w:t>
        </w:r>
        <w:r>
          <w:rPr>
            <w:webHidden/>
          </w:rPr>
          <w:tab/>
        </w:r>
        <w:r>
          <w:rPr>
            <w:webHidden/>
          </w:rPr>
          <w:fldChar w:fldCharType="begin"/>
        </w:r>
        <w:r>
          <w:rPr>
            <w:webHidden/>
          </w:rPr>
          <w:instrText xml:space="preserve"> PAGEREF _Toc168571696 \h </w:instrText>
        </w:r>
        <w:r>
          <w:rPr>
            <w:webHidden/>
          </w:rPr>
        </w:r>
        <w:r>
          <w:rPr>
            <w:webHidden/>
          </w:rPr>
          <w:fldChar w:fldCharType="separate"/>
        </w:r>
        <w:r>
          <w:rPr>
            <w:webHidden/>
          </w:rPr>
          <w:t>13</w:t>
        </w:r>
        <w:r>
          <w:rPr>
            <w:webHidden/>
          </w:rPr>
          <w:fldChar w:fldCharType="end"/>
        </w:r>
      </w:hyperlink>
    </w:p>
    <w:p w14:paraId="3D272E8B" w14:textId="2CAD14A9" w:rsidR="00BC29DC" w:rsidRDefault="00BC29DC">
      <w:pPr>
        <w:pStyle w:val="TOC2"/>
        <w:rPr>
          <w:rFonts w:asciiTheme="minorHAnsi" w:eastAsiaTheme="minorEastAsia" w:hAnsiTheme="minorHAnsi" w:cstheme="minorBidi"/>
          <w:kern w:val="2"/>
          <w:sz w:val="22"/>
          <w:szCs w:val="22"/>
          <w14:ligatures w14:val="standardContextual"/>
        </w:rPr>
      </w:pPr>
      <w:hyperlink w:anchor="_Toc168571697" w:history="1">
        <w:r w:rsidRPr="004F05DC">
          <w:rPr>
            <w:rStyle w:val="Hyperlink"/>
          </w:rPr>
          <w:t>4.4</w:t>
        </w:r>
        <w:r>
          <w:rPr>
            <w:rFonts w:asciiTheme="minorHAnsi" w:eastAsiaTheme="minorEastAsia" w:hAnsiTheme="minorHAnsi" w:cstheme="minorBidi"/>
            <w:kern w:val="2"/>
            <w:sz w:val="22"/>
            <w:szCs w:val="22"/>
            <w14:ligatures w14:val="standardContextual"/>
          </w:rPr>
          <w:tab/>
        </w:r>
        <w:r w:rsidRPr="004F05DC">
          <w:rPr>
            <w:rStyle w:val="Hyperlink"/>
          </w:rPr>
          <w:t>Knowledge sharing</w:t>
        </w:r>
        <w:r>
          <w:rPr>
            <w:webHidden/>
          </w:rPr>
          <w:tab/>
        </w:r>
        <w:r>
          <w:rPr>
            <w:webHidden/>
          </w:rPr>
          <w:fldChar w:fldCharType="begin"/>
        </w:r>
        <w:r>
          <w:rPr>
            <w:webHidden/>
          </w:rPr>
          <w:instrText xml:space="preserve"> PAGEREF _Toc168571697 \h </w:instrText>
        </w:r>
        <w:r>
          <w:rPr>
            <w:webHidden/>
          </w:rPr>
        </w:r>
        <w:r>
          <w:rPr>
            <w:webHidden/>
          </w:rPr>
          <w:fldChar w:fldCharType="separate"/>
        </w:r>
        <w:r>
          <w:rPr>
            <w:webHidden/>
          </w:rPr>
          <w:t>13</w:t>
        </w:r>
        <w:r>
          <w:rPr>
            <w:webHidden/>
          </w:rPr>
          <w:fldChar w:fldCharType="end"/>
        </w:r>
      </w:hyperlink>
    </w:p>
    <w:p w14:paraId="233168FC" w14:textId="08AC88DF" w:rsidR="00BC29DC" w:rsidRDefault="00BC29DC">
      <w:pPr>
        <w:pStyle w:val="TOC2"/>
        <w:rPr>
          <w:rFonts w:asciiTheme="minorHAnsi" w:eastAsiaTheme="minorEastAsia" w:hAnsiTheme="minorHAnsi" w:cstheme="minorBidi"/>
          <w:kern w:val="2"/>
          <w:sz w:val="22"/>
          <w:szCs w:val="22"/>
          <w14:ligatures w14:val="standardContextual"/>
        </w:rPr>
      </w:pPr>
      <w:hyperlink w:anchor="_Toc168571698" w:history="1">
        <w:r w:rsidRPr="004F05DC">
          <w:rPr>
            <w:rStyle w:val="Hyperlink"/>
          </w:rPr>
          <w:t>4.5</w:t>
        </w:r>
        <w:r>
          <w:rPr>
            <w:rFonts w:asciiTheme="minorHAnsi" w:eastAsiaTheme="minorEastAsia" w:hAnsiTheme="minorHAnsi" w:cstheme="minorBidi"/>
            <w:kern w:val="2"/>
            <w:sz w:val="22"/>
            <w:szCs w:val="22"/>
            <w14:ligatures w14:val="standardContextual"/>
          </w:rPr>
          <w:tab/>
        </w:r>
        <w:r w:rsidRPr="004F05DC">
          <w:rPr>
            <w:rStyle w:val="Hyperlink"/>
          </w:rPr>
          <w:t>Decision-making processes</w:t>
        </w:r>
        <w:r>
          <w:rPr>
            <w:webHidden/>
          </w:rPr>
          <w:tab/>
        </w:r>
        <w:r>
          <w:rPr>
            <w:webHidden/>
          </w:rPr>
          <w:fldChar w:fldCharType="begin"/>
        </w:r>
        <w:r>
          <w:rPr>
            <w:webHidden/>
          </w:rPr>
          <w:instrText xml:space="preserve"> PAGEREF _Toc168571698 \h </w:instrText>
        </w:r>
        <w:r>
          <w:rPr>
            <w:webHidden/>
          </w:rPr>
        </w:r>
        <w:r>
          <w:rPr>
            <w:webHidden/>
          </w:rPr>
          <w:fldChar w:fldCharType="separate"/>
        </w:r>
        <w:r>
          <w:rPr>
            <w:webHidden/>
          </w:rPr>
          <w:t>13</w:t>
        </w:r>
        <w:r>
          <w:rPr>
            <w:webHidden/>
          </w:rPr>
          <w:fldChar w:fldCharType="end"/>
        </w:r>
      </w:hyperlink>
    </w:p>
    <w:p w14:paraId="399540E6" w14:textId="75A6A70F"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699" w:history="1">
        <w:r w:rsidRPr="004F05DC">
          <w:rPr>
            <w:rStyle w:val="Hyperlink"/>
          </w:rPr>
          <w:t>5</w:t>
        </w:r>
        <w:r>
          <w:rPr>
            <w:rFonts w:asciiTheme="minorHAnsi" w:eastAsiaTheme="minorEastAsia" w:hAnsiTheme="minorHAnsi" w:cstheme="minorBidi"/>
            <w:b w:val="0"/>
            <w:kern w:val="2"/>
            <w:sz w:val="22"/>
            <w:szCs w:val="22"/>
            <w14:ligatures w14:val="standardContextual"/>
          </w:rPr>
          <w:tab/>
        </w:r>
        <w:r w:rsidRPr="004F05DC">
          <w:rPr>
            <w:rStyle w:val="Hyperlink"/>
          </w:rPr>
          <w:t>Interfaces with other documents</w:t>
        </w:r>
        <w:r>
          <w:rPr>
            <w:webHidden/>
          </w:rPr>
          <w:tab/>
        </w:r>
        <w:r>
          <w:rPr>
            <w:webHidden/>
          </w:rPr>
          <w:fldChar w:fldCharType="begin"/>
        </w:r>
        <w:r>
          <w:rPr>
            <w:webHidden/>
          </w:rPr>
          <w:instrText xml:space="preserve"> PAGEREF _Toc168571699 \h </w:instrText>
        </w:r>
        <w:r>
          <w:rPr>
            <w:webHidden/>
          </w:rPr>
        </w:r>
        <w:r>
          <w:rPr>
            <w:webHidden/>
          </w:rPr>
          <w:fldChar w:fldCharType="separate"/>
        </w:r>
        <w:r>
          <w:rPr>
            <w:webHidden/>
          </w:rPr>
          <w:t>14</w:t>
        </w:r>
        <w:r>
          <w:rPr>
            <w:webHidden/>
          </w:rPr>
          <w:fldChar w:fldCharType="end"/>
        </w:r>
      </w:hyperlink>
    </w:p>
    <w:p w14:paraId="2DE7779F" w14:textId="7A6BBD0B" w:rsidR="00BC29DC" w:rsidRDefault="00BC29DC">
      <w:pPr>
        <w:pStyle w:val="TOC2"/>
        <w:rPr>
          <w:rFonts w:asciiTheme="minorHAnsi" w:eastAsiaTheme="minorEastAsia" w:hAnsiTheme="minorHAnsi" w:cstheme="minorBidi"/>
          <w:kern w:val="2"/>
          <w:sz w:val="22"/>
          <w:szCs w:val="22"/>
          <w14:ligatures w14:val="standardContextual"/>
        </w:rPr>
      </w:pPr>
      <w:hyperlink w:anchor="_Toc168571700" w:history="1">
        <w:r w:rsidRPr="004F05DC">
          <w:rPr>
            <w:rStyle w:val="Hyperlink"/>
          </w:rPr>
          <w:t>5.1</w:t>
        </w:r>
        <w:r>
          <w:rPr>
            <w:rFonts w:asciiTheme="minorHAnsi" w:eastAsiaTheme="minorEastAsia" w:hAnsiTheme="minorHAnsi" w:cstheme="minorBidi"/>
            <w:kern w:val="2"/>
            <w:sz w:val="22"/>
            <w:szCs w:val="22"/>
            <w14:ligatures w14:val="standardContextual"/>
          </w:rPr>
          <w:tab/>
        </w:r>
        <w:r w:rsidRPr="004F05DC">
          <w:rPr>
            <w:rStyle w:val="Hyperlink"/>
          </w:rPr>
          <w:t>Energy use and efficiency</w:t>
        </w:r>
        <w:r>
          <w:rPr>
            <w:webHidden/>
          </w:rPr>
          <w:tab/>
        </w:r>
        <w:r>
          <w:rPr>
            <w:webHidden/>
          </w:rPr>
          <w:fldChar w:fldCharType="begin"/>
        </w:r>
        <w:r>
          <w:rPr>
            <w:webHidden/>
          </w:rPr>
          <w:instrText xml:space="preserve"> PAGEREF _Toc168571700 \h </w:instrText>
        </w:r>
        <w:r>
          <w:rPr>
            <w:webHidden/>
          </w:rPr>
        </w:r>
        <w:r>
          <w:rPr>
            <w:webHidden/>
          </w:rPr>
          <w:fldChar w:fldCharType="separate"/>
        </w:r>
        <w:r>
          <w:rPr>
            <w:webHidden/>
          </w:rPr>
          <w:t>14</w:t>
        </w:r>
        <w:r>
          <w:rPr>
            <w:webHidden/>
          </w:rPr>
          <w:fldChar w:fldCharType="end"/>
        </w:r>
      </w:hyperlink>
    </w:p>
    <w:p w14:paraId="23E4CDDA" w14:textId="1B35DEB3"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1" w:history="1">
        <w:r w:rsidRPr="004F05DC">
          <w:rPr>
            <w:rStyle w:val="Hyperlink"/>
          </w:rPr>
          <w:t>Appendix A – ISAP Certificates</w:t>
        </w:r>
        <w:r>
          <w:rPr>
            <w:webHidden/>
          </w:rPr>
          <w:tab/>
        </w:r>
        <w:r>
          <w:rPr>
            <w:webHidden/>
          </w:rPr>
          <w:fldChar w:fldCharType="begin"/>
        </w:r>
        <w:r>
          <w:rPr>
            <w:webHidden/>
          </w:rPr>
          <w:instrText xml:space="preserve"> PAGEREF _Toc168571701 \h </w:instrText>
        </w:r>
        <w:r>
          <w:rPr>
            <w:webHidden/>
          </w:rPr>
        </w:r>
        <w:r>
          <w:rPr>
            <w:webHidden/>
          </w:rPr>
          <w:fldChar w:fldCharType="separate"/>
        </w:r>
        <w:r>
          <w:rPr>
            <w:webHidden/>
          </w:rPr>
          <w:t>15</w:t>
        </w:r>
        <w:r>
          <w:rPr>
            <w:webHidden/>
          </w:rPr>
          <w:fldChar w:fldCharType="end"/>
        </w:r>
      </w:hyperlink>
    </w:p>
    <w:p w14:paraId="1BB9FBCA" w14:textId="38E8E9D1"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2" w:history="1">
        <w:r w:rsidRPr="004F05DC">
          <w:rPr>
            <w:rStyle w:val="Hyperlink"/>
          </w:rPr>
          <w:t>Appendix B – Materiality Assessment</w:t>
        </w:r>
        <w:r>
          <w:rPr>
            <w:webHidden/>
          </w:rPr>
          <w:tab/>
        </w:r>
        <w:r>
          <w:rPr>
            <w:webHidden/>
          </w:rPr>
          <w:fldChar w:fldCharType="begin"/>
        </w:r>
        <w:r>
          <w:rPr>
            <w:webHidden/>
          </w:rPr>
          <w:instrText xml:space="preserve"> PAGEREF _Toc168571702 \h </w:instrText>
        </w:r>
        <w:r>
          <w:rPr>
            <w:webHidden/>
          </w:rPr>
        </w:r>
        <w:r>
          <w:rPr>
            <w:webHidden/>
          </w:rPr>
          <w:fldChar w:fldCharType="separate"/>
        </w:r>
        <w:r>
          <w:rPr>
            <w:webHidden/>
          </w:rPr>
          <w:t>16</w:t>
        </w:r>
        <w:r>
          <w:rPr>
            <w:webHidden/>
          </w:rPr>
          <w:fldChar w:fldCharType="end"/>
        </w:r>
      </w:hyperlink>
    </w:p>
    <w:p w14:paraId="48FD34D2" w14:textId="3D8D55DE"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3" w:history="1">
        <w:r w:rsidRPr="004F05DC">
          <w:rPr>
            <w:rStyle w:val="Hyperlink"/>
          </w:rPr>
          <w:t>Appendix C – IS Scorecard</w:t>
        </w:r>
        <w:r>
          <w:rPr>
            <w:webHidden/>
          </w:rPr>
          <w:tab/>
        </w:r>
        <w:r>
          <w:rPr>
            <w:webHidden/>
          </w:rPr>
          <w:fldChar w:fldCharType="begin"/>
        </w:r>
        <w:r>
          <w:rPr>
            <w:webHidden/>
          </w:rPr>
          <w:instrText xml:space="preserve"> PAGEREF _Toc168571703 \h </w:instrText>
        </w:r>
        <w:r>
          <w:rPr>
            <w:webHidden/>
          </w:rPr>
        </w:r>
        <w:r>
          <w:rPr>
            <w:webHidden/>
          </w:rPr>
          <w:fldChar w:fldCharType="separate"/>
        </w:r>
        <w:r>
          <w:rPr>
            <w:webHidden/>
          </w:rPr>
          <w:t>17</w:t>
        </w:r>
        <w:r>
          <w:rPr>
            <w:webHidden/>
          </w:rPr>
          <w:fldChar w:fldCharType="end"/>
        </w:r>
      </w:hyperlink>
    </w:p>
    <w:p w14:paraId="34E03E39" w14:textId="3EBAA0D6"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4" w:history="1">
        <w:r w:rsidRPr="004F05DC">
          <w:rPr>
            <w:rStyle w:val="Hyperlink"/>
          </w:rPr>
          <w:t>Appendix D – Workshop Minutes</w:t>
        </w:r>
        <w:r>
          <w:rPr>
            <w:webHidden/>
          </w:rPr>
          <w:tab/>
        </w:r>
        <w:r>
          <w:rPr>
            <w:webHidden/>
          </w:rPr>
          <w:fldChar w:fldCharType="begin"/>
        </w:r>
        <w:r>
          <w:rPr>
            <w:webHidden/>
          </w:rPr>
          <w:instrText xml:space="preserve"> PAGEREF _Toc168571704 \h </w:instrText>
        </w:r>
        <w:r>
          <w:rPr>
            <w:webHidden/>
          </w:rPr>
        </w:r>
        <w:r>
          <w:rPr>
            <w:webHidden/>
          </w:rPr>
          <w:fldChar w:fldCharType="separate"/>
        </w:r>
        <w:r>
          <w:rPr>
            <w:webHidden/>
          </w:rPr>
          <w:t>18</w:t>
        </w:r>
        <w:r>
          <w:rPr>
            <w:webHidden/>
          </w:rPr>
          <w:fldChar w:fldCharType="end"/>
        </w:r>
      </w:hyperlink>
    </w:p>
    <w:p w14:paraId="19BFD3B2" w14:textId="352657F6"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5" w:history="1">
        <w:r w:rsidRPr="004F05DC">
          <w:rPr>
            <w:rStyle w:val="Hyperlink"/>
          </w:rPr>
          <w:t>Appendix E – Compliance Register Monitoring Spreadsheet</w:t>
        </w:r>
        <w:r>
          <w:rPr>
            <w:webHidden/>
          </w:rPr>
          <w:tab/>
        </w:r>
        <w:r>
          <w:rPr>
            <w:webHidden/>
          </w:rPr>
          <w:fldChar w:fldCharType="begin"/>
        </w:r>
        <w:r>
          <w:rPr>
            <w:webHidden/>
          </w:rPr>
          <w:instrText xml:space="preserve"> PAGEREF _Toc168571705 \h </w:instrText>
        </w:r>
        <w:r>
          <w:rPr>
            <w:webHidden/>
          </w:rPr>
        </w:r>
        <w:r>
          <w:rPr>
            <w:webHidden/>
          </w:rPr>
          <w:fldChar w:fldCharType="separate"/>
        </w:r>
        <w:r>
          <w:rPr>
            <w:webHidden/>
          </w:rPr>
          <w:t>19</w:t>
        </w:r>
        <w:r>
          <w:rPr>
            <w:webHidden/>
          </w:rPr>
          <w:fldChar w:fldCharType="end"/>
        </w:r>
      </w:hyperlink>
    </w:p>
    <w:p w14:paraId="6F2915F9" w14:textId="2AC9EEFE"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6" w:history="1">
        <w:r w:rsidRPr="004F05DC">
          <w:rPr>
            <w:rStyle w:val="Hyperlink"/>
          </w:rPr>
          <w:t>Appendix F – Sustainability Meetings Minutes</w:t>
        </w:r>
        <w:r>
          <w:rPr>
            <w:webHidden/>
          </w:rPr>
          <w:tab/>
        </w:r>
        <w:r>
          <w:rPr>
            <w:webHidden/>
          </w:rPr>
          <w:fldChar w:fldCharType="begin"/>
        </w:r>
        <w:r>
          <w:rPr>
            <w:webHidden/>
          </w:rPr>
          <w:instrText xml:space="preserve"> PAGEREF _Toc168571706 \h </w:instrText>
        </w:r>
        <w:r>
          <w:rPr>
            <w:webHidden/>
          </w:rPr>
        </w:r>
        <w:r>
          <w:rPr>
            <w:webHidden/>
          </w:rPr>
          <w:fldChar w:fldCharType="separate"/>
        </w:r>
        <w:r>
          <w:rPr>
            <w:webHidden/>
          </w:rPr>
          <w:t>22</w:t>
        </w:r>
        <w:r>
          <w:rPr>
            <w:webHidden/>
          </w:rPr>
          <w:fldChar w:fldCharType="end"/>
        </w:r>
      </w:hyperlink>
    </w:p>
    <w:p w14:paraId="163CE825" w14:textId="38BB1317"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7" w:history="1">
        <w:r w:rsidRPr="004F05DC">
          <w:rPr>
            <w:rStyle w:val="Hyperlink"/>
          </w:rPr>
          <w:t>Appendix G – Risks and Opportunities Registers</w:t>
        </w:r>
        <w:r>
          <w:rPr>
            <w:webHidden/>
          </w:rPr>
          <w:tab/>
        </w:r>
        <w:r>
          <w:rPr>
            <w:webHidden/>
          </w:rPr>
          <w:fldChar w:fldCharType="begin"/>
        </w:r>
        <w:r>
          <w:rPr>
            <w:webHidden/>
          </w:rPr>
          <w:instrText xml:space="preserve"> PAGEREF _Toc168571707 \h </w:instrText>
        </w:r>
        <w:r>
          <w:rPr>
            <w:webHidden/>
          </w:rPr>
        </w:r>
        <w:r>
          <w:rPr>
            <w:webHidden/>
          </w:rPr>
          <w:fldChar w:fldCharType="separate"/>
        </w:r>
        <w:r>
          <w:rPr>
            <w:webHidden/>
          </w:rPr>
          <w:t>23</w:t>
        </w:r>
        <w:r>
          <w:rPr>
            <w:webHidden/>
          </w:rPr>
          <w:fldChar w:fldCharType="end"/>
        </w:r>
      </w:hyperlink>
    </w:p>
    <w:p w14:paraId="39A2A27E" w14:textId="6E875C58" w:rsidR="00BC29DC" w:rsidRDefault="00BC29DC">
      <w:pPr>
        <w:pStyle w:val="TOC1"/>
        <w:rPr>
          <w:rFonts w:asciiTheme="minorHAnsi" w:eastAsiaTheme="minorEastAsia" w:hAnsiTheme="minorHAnsi" w:cstheme="minorBidi"/>
          <w:b w:val="0"/>
          <w:kern w:val="2"/>
          <w:sz w:val="22"/>
          <w:szCs w:val="22"/>
          <w14:ligatures w14:val="standardContextual"/>
        </w:rPr>
      </w:pPr>
      <w:hyperlink w:anchor="_Toc168571708" w:history="1">
        <w:r w:rsidRPr="004F05DC">
          <w:rPr>
            <w:rStyle w:val="Hyperlink"/>
          </w:rPr>
          <w:t>Appendix H – Decision Making Records</w:t>
        </w:r>
        <w:r>
          <w:rPr>
            <w:webHidden/>
          </w:rPr>
          <w:tab/>
        </w:r>
        <w:r>
          <w:rPr>
            <w:webHidden/>
          </w:rPr>
          <w:fldChar w:fldCharType="begin"/>
        </w:r>
        <w:r>
          <w:rPr>
            <w:webHidden/>
          </w:rPr>
          <w:instrText xml:space="preserve"> PAGEREF _Toc168571708 \h </w:instrText>
        </w:r>
        <w:r>
          <w:rPr>
            <w:webHidden/>
          </w:rPr>
        </w:r>
        <w:r>
          <w:rPr>
            <w:webHidden/>
          </w:rPr>
          <w:fldChar w:fldCharType="separate"/>
        </w:r>
        <w:r>
          <w:rPr>
            <w:webHidden/>
          </w:rPr>
          <w:t>24</w:t>
        </w:r>
        <w:r>
          <w:rPr>
            <w:webHidden/>
          </w:rPr>
          <w:fldChar w:fldCharType="end"/>
        </w:r>
      </w:hyperlink>
    </w:p>
    <w:p w14:paraId="7B3D5417" w14:textId="2F408774" w:rsidR="001C6957" w:rsidRDefault="00172FEB" w:rsidP="001C6957">
      <w:pPr>
        <w:pStyle w:val="BodyText"/>
      </w:pPr>
      <w:r w:rsidRPr="00CE6618">
        <w:fldChar w:fldCharType="end"/>
      </w:r>
    </w:p>
    <w:p w14:paraId="62F6377D" w14:textId="54306AAF" w:rsidR="00C101C7" w:rsidRPr="00C101C7" w:rsidRDefault="00C101C7" w:rsidP="00816558">
      <w:pPr>
        <w:pStyle w:val="BodyText"/>
        <w:keepNext/>
        <w:keepLines/>
        <w:rPr>
          <w:rStyle w:val="BodyTextbold"/>
        </w:rPr>
      </w:pPr>
      <w:r w:rsidRPr="00C101C7">
        <w:rPr>
          <w:rStyle w:val="BodyTextbold"/>
        </w:rPr>
        <w:lastRenderedPageBreak/>
        <w:t>Tables</w:t>
      </w:r>
    </w:p>
    <w:p w14:paraId="779F26F0" w14:textId="0F340D92" w:rsidR="00816558" w:rsidRDefault="00C101C7" w:rsidP="00816558">
      <w:pPr>
        <w:pStyle w:val="TableofFigures"/>
        <w:keepNext/>
        <w:keepLines/>
        <w:tabs>
          <w:tab w:val="right" w:leader="dot" w:pos="9060"/>
        </w:tabs>
        <w:rPr>
          <w:rFonts w:asciiTheme="minorHAnsi" w:eastAsiaTheme="minorEastAsia" w:hAnsiTheme="minorHAnsi" w:cstheme="minorBidi"/>
          <w:noProof/>
          <w:sz w:val="22"/>
          <w:szCs w:val="22"/>
        </w:rPr>
      </w:pPr>
      <w:r>
        <w:fldChar w:fldCharType="begin"/>
      </w:r>
      <w:r>
        <w:instrText xml:space="preserve"> TOC \h \z \t "Table/Figure Caption 1 Tables" \c </w:instrText>
      </w:r>
      <w:r>
        <w:fldChar w:fldCharType="separate"/>
      </w:r>
      <w:hyperlink w:anchor="_Toc164430314" w:history="1">
        <w:r w:rsidR="00816558" w:rsidRPr="00D1773D">
          <w:rPr>
            <w:rStyle w:val="Hyperlink"/>
            <w:noProof/>
          </w:rPr>
          <w:t>Table 1.4 – Project Name Project Timing</w:t>
        </w:r>
        <w:r w:rsidR="00816558">
          <w:rPr>
            <w:noProof/>
            <w:webHidden/>
          </w:rPr>
          <w:tab/>
        </w:r>
        <w:r w:rsidR="00816558">
          <w:rPr>
            <w:noProof/>
            <w:webHidden/>
          </w:rPr>
          <w:fldChar w:fldCharType="begin"/>
        </w:r>
        <w:r w:rsidR="00816558">
          <w:rPr>
            <w:noProof/>
            <w:webHidden/>
          </w:rPr>
          <w:instrText xml:space="preserve"> PAGEREF _Toc164430314 \h </w:instrText>
        </w:r>
        <w:r w:rsidR="00816558">
          <w:rPr>
            <w:noProof/>
            <w:webHidden/>
          </w:rPr>
        </w:r>
        <w:r w:rsidR="00816558">
          <w:rPr>
            <w:noProof/>
            <w:webHidden/>
          </w:rPr>
          <w:fldChar w:fldCharType="separate"/>
        </w:r>
        <w:r w:rsidR="00816558">
          <w:rPr>
            <w:noProof/>
            <w:webHidden/>
          </w:rPr>
          <w:t>2</w:t>
        </w:r>
        <w:r w:rsidR="00816558">
          <w:rPr>
            <w:noProof/>
            <w:webHidden/>
          </w:rPr>
          <w:fldChar w:fldCharType="end"/>
        </w:r>
      </w:hyperlink>
    </w:p>
    <w:p w14:paraId="2FA5C850" w14:textId="788DA486" w:rsidR="00816558" w:rsidRDefault="00BC29DC" w:rsidP="00816558">
      <w:pPr>
        <w:pStyle w:val="TableofFigures"/>
        <w:keepNext/>
        <w:keepLines/>
        <w:tabs>
          <w:tab w:val="right" w:leader="dot" w:pos="9060"/>
        </w:tabs>
        <w:rPr>
          <w:rFonts w:asciiTheme="minorHAnsi" w:eastAsiaTheme="minorEastAsia" w:hAnsiTheme="minorHAnsi" w:cstheme="minorBidi"/>
          <w:noProof/>
          <w:sz w:val="22"/>
          <w:szCs w:val="22"/>
        </w:rPr>
      </w:pPr>
      <w:hyperlink w:anchor="_Toc164430315" w:history="1">
        <w:r w:rsidR="00816558" w:rsidRPr="00D1773D">
          <w:rPr>
            <w:rStyle w:val="Hyperlink"/>
            <w:noProof/>
          </w:rPr>
          <w:t>Table 2.2(a) – IS v2.1 Themes and Categories</w:t>
        </w:r>
        <w:r w:rsidR="00816558">
          <w:rPr>
            <w:noProof/>
            <w:webHidden/>
          </w:rPr>
          <w:tab/>
        </w:r>
        <w:r w:rsidR="00816558">
          <w:rPr>
            <w:noProof/>
            <w:webHidden/>
          </w:rPr>
          <w:fldChar w:fldCharType="begin"/>
        </w:r>
        <w:r w:rsidR="00816558">
          <w:rPr>
            <w:noProof/>
            <w:webHidden/>
          </w:rPr>
          <w:instrText xml:space="preserve"> PAGEREF _Toc164430315 \h </w:instrText>
        </w:r>
        <w:r w:rsidR="00816558">
          <w:rPr>
            <w:noProof/>
            <w:webHidden/>
          </w:rPr>
        </w:r>
        <w:r w:rsidR="00816558">
          <w:rPr>
            <w:noProof/>
            <w:webHidden/>
          </w:rPr>
          <w:fldChar w:fldCharType="separate"/>
        </w:r>
        <w:r w:rsidR="00816558">
          <w:rPr>
            <w:noProof/>
            <w:webHidden/>
          </w:rPr>
          <w:t>4</w:t>
        </w:r>
        <w:r w:rsidR="00816558">
          <w:rPr>
            <w:noProof/>
            <w:webHidden/>
          </w:rPr>
          <w:fldChar w:fldCharType="end"/>
        </w:r>
      </w:hyperlink>
    </w:p>
    <w:p w14:paraId="06027A1C" w14:textId="37476E4A" w:rsidR="00816558" w:rsidRDefault="00BC29DC" w:rsidP="00816558">
      <w:pPr>
        <w:pStyle w:val="TableofFigures"/>
        <w:keepNext/>
        <w:keepLines/>
        <w:tabs>
          <w:tab w:val="right" w:leader="dot" w:pos="9060"/>
        </w:tabs>
        <w:rPr>
          <w:rFonts w:asciiTheme="minorHAnsi" w:eastAsiaTheme="minorEastAsia" w:hAnsiTheme="minorHAnsi" w:cstheme="minorBidi"/>
          <w:noProof/>
          <w:sz w:val="22"/>
          <w:szCs w:val="22"/>
        </w:rPr>
      </w:pPr>
      <w:hyperlink w:anchor="_Toc164430316" w:history="1">
        <w:r w:rsidR="00816558" w:rsidRPr="00D1773D">
          <w:rPr>
            <w:rStyle w:val="Hyperlink"/>
            <w:noProof/>
          </w:rPr>
          <w:t>Table 2.2(b) – IS Rating Levels</w:t>
        </w:r>
        <w:r w:rsidR="00816558">
          <w:rPr>
            <w:noProof/>
            <w:webHidden/>
          </w:rPr>
          <w:tab/>
        </w:r>
        <w:r w:rsidR="00816558">
          <w:rPr>
            <w:noProof/>
            <w:webHidden/>
          </w:rPr>
          <w:fldChar w:fldCharType="begin"/>
        </w:r>
        <w:r w:rsidR="00816558">
          <w:rPr>
            <w:noProof/>
            <w:webHidden/>
          </w:rPr>
          <w:instrText xml:space="preserve"> PAGEREF _Toc164430316 \h </w:instrText>
        </w:r>
        <w:r w:rsidR="00816558">
          <w:rPr>
            <w:noProof/>
            <w:webHidden/>
          </w:rPr>
        </w:r>
        <w:r w:rsidR="00816558">
          <w:rPr>
            <w:noProof/>
            <w:webHidden/>
          </w:rPr>
          <w:fldChar w:fldCharType="separate"/>
        </w:r>
        <w:r w:rsidR="00816558">
          <w:rPr>
            <w:noProof/>
            <w:webHidden/>
          </w:rPr>
          <w:t>5</w:t>
        </w:r>
        <w:r w:rsidR="00816558">
          <w:rPr>
            <w:noProof/>
            <w:webHidden/>
          </w:rPr>
          <w:fldChar w:fldCharType="end"/>
        </w:r>
      </w:hyperlink>
    </w:p>
    <w:p w14:paraId="28133DDE" w14:textId="1224A3F7" w:rsidR="00816558" w:rsidRDefault="00BC29DC" w:rsidP="00816558">
      <w:pPr>
        <w:pStyle w:val="TableofFigures"/>
        <w:keepNext/>
        <w:keepLines/>
        <w:tabs>
          <w:tab w:val="right" w:leader="dot" w:pos="9060"/>
        </w:tabs>
        <w:rPr>
          <w:rFonts w:asciiTheme="minorHAnsi" w:eastAsiaTheme="minorEastAsia" w:hAnsiTheme="minorHAnsi" w:cstheme="minorBidi"/>
          <w:noProof/>
          <w:sz w:val="22"/>
          <w:szCs w:val="22"/>
        </w:rPr>
      </w:pPr>
      <w:hyperlink w:anchor="_Toc164430317" w:history="1">
        <w:r w:rsidR="00816558" w:rsidRPr="00D1773D">
          <w:rPr>
            <w:rStyle w:val="Hyperlink"/>
            <w:noProof/>
          </w:rPr>
          <w:t>Table 3.1 – Project Team Sustainability Responsibilities</w:t>
        </w:r>
        <w:r w:rsidR="00816558">
          <w:rPr>
            <w:noProof/>
            <w:webHidden/>
          </w:rPr>
          <w:tab/>
        </w:r>
        <w:r w:rsidR="00816558">
          <w:rPr>
            <w:noProof/>
            <w:webHidden/>
          </w:rPr>
          <w:fldChar w:fldCharType="begin"/>
        </w:r>
        <w:r w:rsidR="00816558">
          <w:rPr>
            <w:noProof/>
            <w:webHidden/>
          </w:rPr>
          <w:instrText xml:space="preserve"> PAGEREF _Toc164430317 \h </w:instrText>
        </w:r>
        <w:r w:rsidR="00816558">
          <w:rPr>
            <w:noProof/>
            <w:webHidden/>
          </w:rPr>
        </w:r>
        <w:r w:rsidR="00816558">
          <w:rPr>
            <w:noProof/>
            <w:webHidden/>
          </w:rPr>
          <w:fldChar w:fldCharType="separate"/>
        </w:r>
        <w:r w:rsidR="00816558">
          <w:rPr>
            <w:noProof/>
            <w:webHidden/>
          </w:rPr>
          <w:t>6</w:t>
        </w:r>
        <w:r w:rsidR="00816558">
          <w:rPr>
            <w:noProof/>
            <w:webHidden/>
          </w:rPr>
          <w:fldChar w:fldCharType="end"/>
        </w:r>
      </w:hyperlink>
    </w:p>
    <w:p w14:paraId="0539423F" w14:textId="72BFB6A8" w:rsidR="00816558" w:rsidRDefault="00BC29DC" w:rsidP="00816558">
      <w:pPr>
        <w:pStyle w:val="TableofFigures"/>
        <w:keepNext/>
        <w:keepLines/>
        <w:tabs>
          <w:tab w:val="right" w:leader="dot" w:pos="9060"/>
        </w:tabs>
        <w:rPr>
          <w:rFonts w:asciiTheme="minorHAnsi" w:eastAsiaTheme="minorEastAsia" w:hAnsiTheme="minorHAnsi" w:cstheme="minorBidi"/>
          <w:noProof/>
          <w:sz w:val="22"/>
          <w:szCs w:val="22"/>
        </w:rPr>
      </w:pPr>
      <w:hyperlink w:anchor="_Toc164430318" w:history="1">
        <w:r w:rsidR="00816558" w:rsidRPr="00D1773D">
          <w:rPr>
            <w:rStyle w:val="Hyperlink"/>
            <w:noProof/>
          </w:rPr>
          <w:t xml:space="preserve">Table 3.4 – Project sustainability objectives and targets </w:t>
        </w:r>
        <w:r w:rsidR="00816558" w:rsidRPr="00D1773D">
          <w:rPr>
            <w:rStyle w:val="Hyperlink"/>
            <w:noProof/>
            <w:shd w:val="clear" w:color="auto" w:fill="D9D9D9" w:themeFill="background1" w:themeFillShade="D9"/>
          </w:rPr>
          <w:t>(to be updated / completed)</w:t>
        </w:r>
        <w:r w:rsidR="00816558">
          <w:rPr>
            <w:noProof/>
            <w:webHidden/>
          </w:rPr>
          <w:tab/>
        </w:r>
        <w:r w:rsidR="00816558">
          <w:rPr>
            <w:noProof/>
            <w:webHidden/>
          </w:rPr>
          <w:fldChar w:fldCharType="begin"/>
        </w:r>
        <w:r w:rsidR="00816558">
          <w:rPr>
            <w:noProof/>
            <w:webHidden/>
          </w:rPr>
          <w:instrText xml:space="preserve"> PAGEREF _Toc164430318 \h </w:instrText>
        </w:r>
        <w:r w:rsidR="00816558">
          <w:rPr>
            <w:noProof/>
            <w:webHidden/>
          </w:rPr>
        </w:r>
        <w:r w:rsidR="00816558">
          <w:rPr>
            <w:noProof/>
            <w:webHidden/>
          </w:rPr>
          <w:fldChar w:fldCharType="separate"/>
        </w:r>
        <w:r w:rsidR="00816558">
          <w:rPr>
            <w:noProof/>
            <w:webHidden/>
          </w:rPr>
          <w:t>10</w:t>
        </w:r>
        <w:r w:rsidR="00816558">
          <w:rPr>
            <w:noProof/>
            <w:webHidden/>
          </w:rPr>
          <w:fldChar w:fldCharType="end"/>
        </w:r>
      </w:hyperlink>
    </w:p>
    <w:p w14:paraId="00AF2124" w14:textId="0D64B3A9" w:rsidR="00816558" w:rsidRDefault="00BC29DC" w:rsidP="00816558">
      <w:pPr>
        <w:pStyle w:val="TableofFigures"/>
        <w:keepNext/>
        <w:keepLines/>
        <w:tabs>
          <w:tab w:val="right" w:leader="dot" w:pos="9060"/>
        </w:tabs>
        <w:rPr>
          <w:rFonts w:asciiTheme="minorHAnsi" w:eastAsiaTheme="minorEastAsia" w:hAnsiTheme="minorHAnsi" w:cstheme="minorBidi"/>
          <w:noProof/>
          <w:sz w:val="22"/>
          <w:szCs w:val="22"/>
        </w:rPr>
      </w:pPr>
      <w:hyperlink w:anchor="_Toc164430319" w:history="1">
        <w:r w:rsidR="00816558" w:rsidRPr="00D1773D">
          <w:rPr>
            <w:rStyle w:val="Hyperlink"/>
            <w:noProof/>
          </w:rPr>
          <w:t>Table 4.1 – Progress Milestones</w:t>
        </w:r>
        <w:r w:rsidR="00816558">
          <w:rPr>
            <w:noProof/>
            <w:webHidden/>
          </w:rPr>
          <w:tab/>
        </w:r>
        <w:r w:rsidR="00816558">
          <w:rPr>
            <w:noProof/>
            <w:webHidden/>
          </w:rPr>
          <w:fldChar w:fldCharType="begin"/>
        </w:r>
        <w:r w:rsidR="00816558">
          <w:rPr>
            <w:noProof/>
            <w:webHidden/>
          </w:rPr>
          <w:instrText xml:space="preserve"> PAGEREF _Toc164430319 \h </w:instrText>
        </w:r>
        <w:r w:rsidR="00816558">
          <w:rPr>
            <w:noProof/>
            <w:webHidden/>
          </w:rPr>
        </w:r>
        <w:r w:rsidR="00816558">
          <w:rPr>
            <w:noProof/>
            <w:webHidden/>
          </w:rPr>
          <w:fldChar w:fldCharType="separate"/>
        </w:r>
        <w:r w:rsidR="00816558">
          <w:rPr>
            <w:noProof/>
            <w:webHidden/>
          </w:rPr>
          <w:t>11</w:t>
        </w:r>
        <w:r w:rsidR="00816558">
          <w:rPr>
            <w:noProof/>
            <w:webHidden/>
          </w:rPr>
          <w:fldChar w:fldCharType="end"/>
        </w:r>
      </w:hyperlink>
    </w:p>
    <w:p w14:paraId="599702AC" w14:textId="39171AFD" w:rsidR="00816558" w:rsidRDefault="00BC29DC" w:rsidP="00816558">
      <w:pPr>
        <w:pStyle w:val="TableofFigures"/>
        <w:keepNext/>
        <w:keepLines/>
        <w:tabs>
          <w:tab w:val="right" w:leader="dot" w:pos="9060"/>
        </w:tabs>
        <w:rPr>
          <w:rFonts w:asciiTheme="minorHAnsi" w:eastAsiaTheme="minorEastAsia" w:hAnsiTheme="minorHAnsi" w:cstheme="minorBidi"/>
          <w:noProof/>
          <w:sz w:val="22"/>
          <w:szCs w:val="22"/>
        </w:rPr>
      </w:pPr>
      <w:hyperlink w:anchor="_Toc164430320" w:history="1">
        <w:r w:rsidR="00816558" w:rsidRPr="00D1773D">
          <w:rPr>
            <w:rStyle w:val="Hyperlink"/>
            <w:noProof/>
          </w:rPr>
          <w:t>Table E1: IS rating credit compliance progress and evidence</w:t>
        </w:r>
        <w:r w:rsidR="00816558">
          <w:rPr>
            <w:noProof/>
            <w:webHidden/>
          </w:rPr>
          <w:tab/>
        </w:r>
        <w:r w:rsidR="00816558">
          <w:rPr>
            <w:noProof/>
            <w:webHidden/>
          </w:rPr>
          <w:fldChar w:fldCharType="begin"/>
        </w:r>
        <w:r w:rsidR="00816558">
          <w:rPr>
            <w:noProof/>
            <w:webHidden/>
          </w:rPr>
          <w:instrText xml:space="preserve"> PAGEREF _Toc164430320 \h </w:instrText>
        </w:r>
        <w:r w:rsidR="00816558">
          <w:rPr>
            <w:noProof/>
            <w:webHidden/>
          </w:rPr>
        </w:r>
        <w:r w:rsidR="00816558">
          <w:rPr>
            <w:noProof/>
            <w:webHidden/>
          </w:rPr>
          <w:fldChar w:fldCharType="separate"/>
        </w:r>
        <w:r w:rsidR="00816558">
          <w:rPr>
            <w:noProof/>
            <w:webHidden/>
          </w:rPr>
          <w:t>19</w:t>
        </w:r>
        <w:r w:rsidR="00816558">
          <w:rPr>
            <w:noProof/>
            <w:webHidden/>
          </w:rPr>
          <w:fldChar w:fldCharType="end"/>
        </w:r>
      </w:hyperlink>
    </w:p>
    <w:p w14:paraId="114E5ADA" w14:textId="20F216BC" w:rsidR="00816558" w:rsidRDefault="00BC29DC" w:rsidP="00816558">
      <w:pPr>
        <w:pStyle w:val="TableofFigures"/>
        <w:keepNext/>
        <w:keepLines/>
        <w:tabs>
          <w:tab w:val="right" w:leader="dot" w:pos="9060"/>
        </w:tabs>
        <w:rPr>
          <w:rFonts w:asciiTheme="minorHAnsi" w:eastAsiaTheme="minorEastAsia" w:hAnsiTheme="minorHAnsi" w:cstheme="minorBidi"/>
          <w:noProof/>
          <w:sz w:val="22"/>
          <w:szCs w:val="22"/>
        </w:rPr>
      </w:pPr>
      <w:hyperlink w:anchor="_Toc164430321" w:history="1">
        <w:r w:rsidR="00816558" w:rsidRPr="00D1773D">
          <w:rPr>
            <w:rStyle w:val="Hyperlink"/>
            <w:noProof/>
          </w:rPr>
          <w:t>Table E2: Functional Specification Requirements</w:t>
        </w:r>
        <w:r w:rsidR="00816558">
          <w:rPr>
            <w:noProof/>
            <w:webHidden/>
          </w:rPr>
          <w:tab/>
        </w:r>
        <w:r w:rsidR="00816558">
          <w:rPr>
            <w:noProof/>
            <w:webHidden/>
          </w:rPr>
          <w:fldChar w:fldCharType="begin"/>
        </w:r>
        <w:r w:rsidR="00816558">
          <w:rPr>
            <w:noProof/>
            <w:webHidden/>
          </w:rPr>
          <w:instrText xml:space="preserve"> PAGEREF _Toc164430321 \h </w:instrText>
        </w:r>
        <w:r w:rsidR="00816558">
          <w:rPr>
            <w:noProof/>
            <w:webHidden/>
          </w:rPr>
        </w:r>
        <w:r w:rsidR="00816558">
          <w:rPr>
            <w:noProof/>
            <w:webHidden/>
          </w:rPr>
          <w:fldChar w:fldCharType="separate"/>
        </w:r>
        <w:r w:rsidR="00816558">
          <w:rPr>
            <w:noProof/>
            <w:webHidden/>
          </w:rPr>
          <w:t>21</w:t>
        </w:r>
        <w:r w:rsidR="00816558">
          <w:rPr>
            <w:noProof/>
            <w:webHidden/>
          </w:rPr>
          <w:fldChar w:fldCharType="end"/>
        </w:r>
      </w:hyperlink>
    </w:p>
    <w:p w14:paraId="348137E1" w14:textId="06001E63" w:rsidR="00C101C7" w:rsidRPr="00CE6618" w:rsidRDefault="00C101C7" w:rsidP="00816558">
      <w:pPr>
        <w:pStyle w:val="BodyText"/>
        <w:keepNext/>
        <w:keepLines/>
      </w:pPr>
      <w:r>
        <w:fldChar w:fldCharType="end"/>
      </w:r>
    </w:p>
    <w:p w14:paraId="63C62B66" w14:textId="77374212" w:rsidR="00172FEB" w:rsidRPr="00C101C7" w:rsidRDefault="00C101C7" w:rsidP="00172FEB">
      <w:pPr>
        <w:pStyle w:val="BodyText"/>
        <w:rPr>
          <w:rStyle w:val="BodyTextbold"/>
        </w:rPr>
      </w:pPr>
      <w:r w:rsidRPr="00C101C7">
        <w:rPr>
          <w:rStyle w:val="BodyTextbold"/>
        </w:rPr>
        <w:t>Figures</w:t>
      </w:r>
    </w:p>
    <w:p w14:paraId="685CE315" w14:textId="29460AD1" w:rsidR="00816558" w:rsidRDefault="00C101C7">
      <w:pPr>
        <w:pStyle w:val="TableofFigures"/>
        <w:tabs>
          <w:tab w:val="right" w:leader="dot" w:pos="9060"/>
        </w:tabs>
        <w:rPr>
          <w:rFonts w:asciiTheme="minorHAnsi" w:eastAsiaTheme="minorEastAsia" w:hAnsiTheme="minorHAnsi" w:cstheme="minorBidi"/>
          <w:noProof/>
          <w:sz w:val="22"/>
          <w:szCs w:val="22"/>
        </w:rPr>
      </w:pPr>
      <w:r>
        <w:fldChar w:fldCharType="begin"/>
      </w:r>
      <w:r>
        <w:instrText xml:space="preserve"> TOC \h \z \t "Table/Figure Caption 2 Figures" \c </w:instrText>
      </w:r>
      <w:r>
        <w:fldChar w:fldCharType="separate"/>
      </w:r>
      <w:hyperlink w:anchor="_Toc164430322" w:history="1">
        <w:r w:rsidR="00816558" w:rsidRPr="002F7618">
          <w:rPr>
            <w:rStyle w:val="Hyperlink"/>
            <w:noProof/>
          </w:rPr>
          <w:t>Figure 1.1 – ISMP (X) project application</w:t>
        </w:r>
        <w:r w:rsidR="00816558">
          <w:rPr>
            <w:noProof/>
            <w:webHidden/>
          </w:rPr>
          <w:tab/>
        </w:r>
        <w:r w:rsidR="00816558">
          <w:rPr>
            <w:noProof/>
            <w:webHidden/>
          </w:rPr>
          <w:fldChar w:fldCharType="begin"/>
        </w:r>
        <w:r w:rsidR="00816558">
          <w:rPr>
            <w:noProof/>
            <w:webHidden/>
          </w:rPr>
          <w:instrText xml:space="preserve"> PAGEREF _Toc164430322 \h </w:instrText>
        </w:r>
        <w:r w:rsidR="00816558">
          <w:rPr>
            <w:noProof/>
            <w:webHidden/>
          </w:rPr>
        </w:r>
        <w:r w:rsidR="00816558">
          <w:rPr>
            <w:noProof/>
            <w:webHidden/>
          </w:rPr>
          <w:fldChar w:fldCharType="separate"/>
        </w:r>
        <w:r w:rsidR="00816558">
          <w:rPr>
            <w:noProof/>
            <w:webHidden/>
          </w:rPr>
          <w:t>1</w:t>
        </w:r>
        <w:r w:rsidR="00816558">
          <w:rPr>
            <w:noProof/>
            <w:webHidden/>
          </w:rPr>
          <w:fldChar w:fldCharType="end"/>
        </w:r>
      </w:hyperlink>
    </w:p>
    <w:p w14:paraId="4E80938A" w14:textId="7196546B" w:rsidR="00816558" w:rsidRDefault="00BC29DC">
      <w:pPr>
        <w:pStyle w:val="TableofFigures"/>
        <w:tabs>
          <w:tab w:val="right" w:leader="dot" w:pos="9060"/>
        </w:tabs>
        <w:rPr>
          <w:rFonts w:asciiTheme="minorHAnsi" w:eastAsiaTheme="minorEastAsia" w:hAnsiTheme="minorHAnsi" w:cstheme="minorBidi"/>
          <w:noProof/>
          <w:sz w:val="22"/>
          <w:szCs w:val="22"/>
        </w:rPr>
      </w:pPr>
      <w:hyperlink w:anchor="_Toc164430323" w:history="1">
        <w:r w:rsidR="00816558" w:rsidRPr="002F7618">
          <w:rPr>
            <w:rStyle w:val="Hyperlink"/>
            <w:noProof/>
          </w:rPr>
          <w:t xml:space="preserve">Figure 1.3 – </w:t>
        </w:r>
        <w:r w:rsidR="00816558" w:rsidRPr="002F7618">
          <w:rPr>
            <w:rStyle w:val="Hyperlink"/>
            <w:noProof/>
            <w:shd w:val="clear" w:color="auto" w:fill="D9D9D9" w:themeFill="background1" w:themeFillShade="D9"/>
          </w:rPr>
          <w:t>Project Name</w:t>
        </w:r>
        <w:r w:rsidR="00816558" w:rsidRPr="002F7618">
          <w:rPr>
            <w:rStyle w:val="Hyperlink"/>
            <w:noProof/>
          </w:rPr>
          <w:t xml:space="preserve"> Location / Alignment</w:t>
        </w:r>
        <w:r w:rsidR="00816558">
          <w:rPr>
            <w:noProof/>
            <w:webHidden/>
          </w:rPr>
          <w:tab/>
        </w:r>
        <w:r w:rsidR="00816558">
          <w:rPr>
            <w:noProof/>
            <w:webHidden/>
          </w:rPr>
          <w:fldChar w:fldCharType="begin"/>
        </w:r>
        <w:r w:rsidR="00816558">
          <w:rPr>
            <w:noProof/>
            <w:webHidden/>
          </w:rPr>
          <w:instrText xml:space="preserve"> PAGEREF _Toc164430323 \h </w:instrText>
        </w:r>
        <w:r w:rsidR="00816558">
          <w:rPr>
            <w:noProof/>
            <w:webHidden/>
          </w:rPr>
        </w:r>
        <w:r w:rsidR="00816558">
          <w:rPr>
            <w:noProof/>
            <w:webHidden/>
          </w:rPr>
          <w:fldChar w:fldCharType="separate"/>
        </w:r>
        <w:r w:rsidR="00816558">
          <w:rPr>
            <w:noProof/>
            <w:webHidden/>
          </w:rPr>
          <w:t>2</w:t>
        </w:r>
        <w:r w:rsidR="00816558">
          <w:rPr>
            <w:noProof/>
            <w:webHidden/>
          </w:rPr>
          <w:fldChar w:fldCharType="end"/>
        </w:r>
      </w:hyperlink>
    </w:p>
    <w:p w14:paraId="35A8F917" w14:textId="683391C2" w:rsidR="00816558" w:rsidRDefault="00BC29DC">
      <w:pPr>
        <w:pStyle w:val="TableofFigures"/>
        <w:tabs>
          <w:tab w:val="right" w:leader="dot" w:pos="9060"/>
        </w:tabs>
        <w:rPr>
          <w:rFonts w:asciiTheme="minorHAnsi" w:eastAsiaTheme="minorEastAsia" w:hAnsiTheme="minorHAnsi" w:cstheme="minorBidi"/>
          <w:noProof/>
          <w:sz w:val="22"/>
          <w:szCs w:val="22"/>
        </w:rPr>
      </w:pPr>
      <w:hyperlink w:anchor="_Toc164430324" w:history="1">
        <w:r w:rsidR="00816558" w:rsidRPr="002F7618">
          <w:rPr>
            <w:rStyle w:val="Hyperlink"/>
            <w:noProof/>
          </w:rPr>
          <w:t>Figure 2.2 – Project Stages and IS Rating Types (source: ISC IS Technical Manual v2.1, 2021)</w:t>
        </w:r>
        <w:r w:rsidR="00816558">
          <w:rPr>
            <w:noProof/>
            <w:webHidden/>
          </w:rPr>
          <w:tab/>
        </w:r>
        <w:r w:rsidR="00816558">
          <w:rPr>
            <w:noProof/>
            <w:webHidden/>
          </w:rPr>
          <w:fldChar w:fldCharType="begin"/>
        </w:r>
        <w:r w:rsidR="00816558">
          <w:rPr>
            <w:noProof/>
            <w:webHidden/>
          </w:rPr>
          <w:instrText xml:space="preserve"> PAGEREF _Toc164430324 \h </w:instrText>
        </w:r>
        <w:r w:rsidR="00816558">
          <w:rPr>
            <w:noProof/>
            <w:webHidden/>
          </w:rPr>
        </w:r>
        <w:r w:rsidR="00816558">
          <w:rPr>
            <w:noProof/>
            <w:webHidden/>
          </w:rPr>
          <w:fldChar w:fldCharType="separate"/>
        </w:r>
        <w:r w:rsidR="00816558">
          <w:rPr>
            <w:noProof/>
            <w:webHidden/>
          </w:rPr>
          <w:t>4</w:t>
        </w:r>
        <w:r w:rsidR="00816558">
          <w:rPr>
            <w:noProof/>
            <w:webHidden/>
          </w:rPr>
          <w:fldChar w:fldCharType="end"/>
        </w:r>
      </w:hyperlink>
    </w:p>
    <w:p w14:paraId="2E68A6AC" w14:textId="631AD8A4" w:rsidR="00816558" w:rsidRDefault="00BC29DC">
      <w:pPr>
        <w:pStyle w:val="TableofFigures"/>
        <w:tabs>
          <w:tab w:val="right" w:leader="dot" w:pos="9060"/>
        </w:tabs>
        <w:rPr>
          <w:rFonts w:asciiTheme="minorHAnsi" w:eastAsiaTheme="minorEastAsia" w:hAnsiTheme="minorHAnsi" w:cstheme="minorBidi"/>
          <w:noProof/>
          <w:sz w:val="22"/>
          <w:szCs w:val="22"/>
        </w:rPr>
      </w:pPr>
      <w:hyperlink w:anchor="_Toc164430325" w:history="1">
        <w:r w:rsidR="00816558" w:rsidRPr="002F7618">
          <w:rPr>
            <w:rStyle w:val="Hyperlink"/>
            <w:noProof/>
          </w:rPr>
          <w:t>Figure 2.3 – Key stage in the IS Rating Process (source: ISC IS Technical Manual v2.1, 2021)</w:t>
        </w:r>
        <w:r w:rsidR="00816558">
          <w:rPr>
            <w:noProof/>
            <w:webHidden/>
          </w:rPr>
          <w:tab/>
        </w:r>
        <w:r w:rsidR="00816558">
          <w:rPr>
            <w:noProof/>
            <w:webHidden/>
          </w:rPr>
          <w:fldChar w:fldCharType="begin"/>
        </w:r>
        <w:r w:rsidR="00816558">
          <w:rPr>
            <w:noProof/>
            <w:webHidden/>
          </w:rPr>
          <w:instrText xml:space="preserve"> PAGEREF _Toc164430325 \h </w:instrText>
        </w:r>
        <w:r w:rsidR="00816558">
          <w:rPr>
            <w:noProof/>
            <w:webHidden/>
          </w:rPr>
        </w:r>
        <w:r w:rsidR="00816558">
          <w:rPr>
            <w:noProof/>
            <w:webHidden/>
          </w:rPr>
          <w:fldChar w:fldCharType="separate"/>
        </w:r>
        <w:r w:rsidR="00816558">
          <w:rPr>
            <w:noProof/>
            <w:webHidden/>
          </w:rPr>
          <w:t>5</w:t>
        </w:r>
        <w:r w:rsidR="00816558">
          <w:rPr>
            <w:noProof/>
            <w:webHidden/>
          </w:rPr>
          <w:fldChar w:fldCharType="end"/>
        </w:r>
      </w:hyperlink>
    </w:p>
    <w:p w14:paraId="7FCEDA9D" w14:textId="3ED4CE9F" w:rsidR="00816558" w:rsidRDefault="00BC29DC">
      <w:pPr>
        <w:pStyle w:val="TableofFigures"/>
        <w:tabs>
          <w:tab w:val="right" w:leader="dot" w:pos="9060"/>
        </w:tabs>
        <w:rPr>
          <w:rFonts w:asciiTheme="minorHAnsi" w:eastAsiaTheme="minorEastAsia" w:hAnsiTheme="minorHAnsi" w:cstheme="minorBidi"/>
          <w:noProof/>
          <w:sz w:val="22"/>
          <w:szCs w:val="22"/>
        </w:rPr>
      </w:pPr>
      <w:hyperlink w:anchor="_Toc164430326" w:history="1">
        <w:r w:rsidR="00816558" w:rsidRPr="002F7618">
          <w:rPr>
            <w:rStyle w:val="Hyperlink"/>
            <w:noProof/>
          </w:rPr>
          <w:t>Figure 3.1 – Organisational Chart</w:t>
        </w:r>
        <w:r w:rsidR="00816558">
          <w:rPr>
            <w:noProof/>
            <w:webHidden/>
          </w:rPr>
          <w:tab/>
        </w:r>
        <w:r w:rsidR="00816558">
          <w:rPr>
            <w:noProof/>
            <w:webHidden/>
          </w:rPr>
          <w:fldChar w:fldCharType="begin"/>
        </w:r>
        <w:r w:rsidR="00816558">
          <w:rPr>
            <w:noProof/>
            <w:webHidden/>
          </w:rPr>
          <w:instrText xml:space="preserve"> PAGEREF _Toc164430326 \h </w:instrText>
        </w:r>
        <w:r w:rsidR="00816558">
          <w:rPr>
            <w:noProof/>
            <w:webHidden/>
          </w:rPr>
        </w:r>
        <w:r w:rsidR="00816558">
          <w:rPr>
            <w:noProof/>
            <w:webHidden/>
          </w:rPr>
          <w:fldChar w:fldCharType="separate"/>
        </w:r>
        <w:r w:rsidR="00816558">
          <w:rPr>
            <w:noProof/>
            <w:webHidden/>
          </w:rPr>
          <w:t>6</w:t>
        </w:r>
        <w:r w:rsidR="00816558">
          <w:rPr>
            <w:noProof/>
            <w:webHidden/>
          </w:rPr>
          <w:fldChar w:fldCharType="end"/>
        </w:r>
      </w:hyperlink>
    </w:p>
    <w:p w14:paraId="3DA5B9D6" w14:textId="41CA1E6A" w:rsidR="00816558" w:rsidRDefault="00BC29DC">
      <w:pPr>
        <w:pStyle w:val="TableofFigures"/>
        <w:tabs>
          <w:tab w:val="right" w:leader="dot" w:pos="9060"/>
        </w:tabs>
        <w:rPr>
          <w:rFonts w:asciiTheme="minorHAnsi" w:eastAsiaTheme="minorEastAsia" w:hAnsiTheme="minorHAnsi" w:cstheme="minorBidi"/>
          <w:noProof/>
          <w:sz w:val="22"/>
          <w:szCs w:val="22"/>
        </w:rPr>
      </w:pPr>
      <w:hyperlink w:anchor="_Toc164430327" w:history="1">
        <w:r w:rsidR="00816558" w:rsidRPr="002F7618">
          <w:rPr>
            <w:rStyle w:val="Hyperlink"/>
            <w:noProof/>
          </w:rPr>
          <w:t>Figure 3.2(a) – Assigned points against the default</w:t>
        </w:r>
        <w:r w:rsidR="00816558">
          <w:rPr>
            <w:noProof/>
            <w:webHidden/>
          </w:rPr>
          <w:tab/>
        </w:r>
        <w:r w:rsidR="00816558">
          <w:rPr>
            <w:noProof/>
            <w:webHidden/>
          </w:rPr>
          <w:fldChar w:fldCharType="begin"/>
        </w:r>
        <w:r w:rsidR="00816558">
          <w:rPr>
            <w:noProof/>
            <w:webHidden/>
          </w:rPr>
          <w:instrText xml:space="preserve"> PAGEREF _Toc164430327 \h </w:instrText>
        </w:r>
        <w:r w:rsidR="00816558">
          <w:rPr>
            <w:noProof/>
            <w:webHidden/>
          </w:rPr>
        </w:r>
        <w:r w:rsidR="00816558">
          <w:rPr>
            <w:noProof/>
            <w:webHidden/>
          </w:rPr>
          <w:fldChar w:fldCharType="separate"/>
        </w:r>
        <w:r w:rsidR="00816558">
          <w:rPr>
            <w:noProof/>
            <w:webHidden/>
          </w:rPr>
          <w:t>8</w:t>
        </w:r>
        <w:r w:rsidR="00816558">
          <w:rPr>
            <w:noProof/>
            <w:webHidden/>
          </w:rPr>
          <w:fldChar w:fldCharType="end"/>
        </w:r>
      </w:hyperlink>
    </w:p>
    <w:p w14:paraId="19D729E0" w14:textId="669C56D5" w:rsidR="00816558" w:rsidRDefault="00BC29DC">
      <w:pPr>
        <w:pStyle w:val="TableofFigures"/>
        <w:tabs>
          <w:tab w:val="right" w:leader="dot" w:pos="9060"/>
        </w:tabs>
        <w:rPr>
          <w:rFonts w:asciiTheme="minorHAnsi" w:eastAsiaTheme="minorEastAsia" w:hAnsiTheme="minorHAnsi" w:cstheme="minorBidi"/>
          <w:noProof/>
          <w:sz w:val="22"/>
          <w:szCs w:val="22"/>
        </w:rPr>
      </w:pPr>
      <w:hyperlink w:anchor="_Toc164430328" w:history="1">
        <w:r w:rsidR="00816558" w:rsidRPr="002F7618">
          <w:rPr>
            <w:rStyle w:val="Hyperlink"/>
            <w:noProof/>
          </w:rPr>
          <w:t>Figure 3.2(b) – Credit points mapping against the UN SDGs</w:t>
        </w:r>
        <w:r w:rsidR="00816558">
          <w:rPr>
            <w:noProof/>
            <w:webHidden/>
          </w:rPr>
          <w:tab/>
        </w:r>
        <w:r w:rsidR="00816558">
          <w:rPr>
            <w:noProof/>
            <w:webHidden/>
          </w:rPr>
          <w:fldChar w:fldCharType="begin"/>
        </w:r>
        <w:r w:rsidR="00816558">
          <w:rPr>
            <w:noProof/>
            <w:webHidden/>
          </w:rPr>
          <w:instrText xml:space="preserve"> PAGEREF _Toc164430328 \h </w:instrText>
        </w:r>
        <w:r w:rsidR="00816558">
          <w:rPr>
            <w:noProof/>
            <w:webHidden/>
          </w:rPr>
        </w:r>
        <w:r w:rsidR="00816558">
          <w:rPr>
            <w:noProof/>
            <w:webHidden/>
          </w:rPr>
          <w:fldChar w:fldCharType="separate"/>
        </w:r>
        <w:r w:rsidR="00816558">
          <w:rPr>
            <w:noProof/>
            <w:webHidden/>
          </w:rPr>
          <w:t>8</w:t>
        </w:r>
        <w:r w:rsidR="00816558">
          <w:rPr>
            <w:noProof/>
            <w:webHidden/>
          </w:rPr>
          <w:fldChar w:fldCharType="end"/>
        </w:r>
      </w:hyperlink>
    </w:p>
    <w:p w14:paraId="6E6E35C3" w14:textId="5093C683" w:rsidR="00816558" w:rsidRDefault="00BC29DC">
      <w:pPr>
        <w:pStyle w:val="TableofFigures"/>
        <w:tabs>
          <w:tab w:val="right" w:leader="dot" w:pos="9060"/>
        </w:tabs>
        <w:rPr>
          <w:rFonts w:asciiTheme="minorHAnsi" w:eastAsiaTheme="minorEastAsia" w:hAnsiTheme="minorHAnsi" w:cstheme="minorBidi"/>
          <w:noProof/>
          <w:sz w:val="22"/>
          <w:szCs w:val="22"/>
        </w:rPr>
      </w:pPr>
      <w:hyperlink w:anchor="_Toc164430329" w:history="1">
        <w:r w:rsidR="00816558" w:rsidRPr="002F7618">
          <w:rPr>
            <w:rStyle w:val="Hyperlink"/>
            <w:noProof/>
          </w:rPr>
          <w:t>Figure 3.3 – Scorecard summary chart</w:t>
        </w:r>
        <w:r w:rsidR="00816558">
          <w:rPr>
            <w:noProof/>
            <w:webHidden/>
          </w:rPr>
          <w:tab/>
        </w:r>
        <w:r w:rsidR="00816558">
          <w:rPr>
            <w:noProof/>
            <w:webHidden/>
          </w:rPr>
          <w:fldChar w:fldCharType="begin"/>
        </w:r>
        <w:r w:rsidR="00816558">
          <w:rPr>
            <w:noProof/>
            <w:webHidden/>
          </w:rPr>
          <w:instrText xml:space="preserve"> PAGEREF _Toc164430329 \h </w:instrText>
        </w:r>
        <w:r w:rsidR="00816558">
          <w:rPr>
            <w:noProof/>
            <w:webHidden/>
          </w:rPr>
        </w:r>
        <w:r w:rsidR="00816558">
          <w:rPr>
            <w:noProof/>
            <w:webHidden/>
          </w:rPr>
          <w:fldChar w:fldCharType="separate"/>
        </w:r>
        <w:r w:rsidR="00816558">
          <w:rPr>
            <w:noProof/>
            <w:webHidden/>
          </w:rPr>
          <w:t>9</w:t>
        </w:r>
        <w:r w:rsidR="00816558">
          <w:rPr>
            <w:noProof/>
            <w:webHidden/>
          </w:rPr>
          <w:fldChar w:fldCharType="end"/>
        </w:r>
      </w:hyperlink>
    </w:p>
    <w:p w14:paraId="1EFC6AC2" w14:textId="15116D4F" w:rsidR="002A2C7E" w:rsidRDefault="00C101C7" w:rsidP="00172FEB">
      <w:pPr>
        <w:pStyle w:val="BodyText"/>
      </w:pPr>
      <w:r>
        <w:fldChar w:fldCharType="end"/>
      </w:r>
    </w:p>
    <w:p w14:paraId="7B3D5418" w14:textId="7C81EA0A" w:rsidR="002A2C7E" w:rsidRPr="00CE6618" w:rsidRDefault="002A2C7E" w:rsidP="00172FEB">
      <w:pPr>
        <w:pStyle w:val="BodyText"/>
        <w:sectPr w:rsidR="002A2C7E" w:rsidRPr="00CE6618" w:rsidSect="00AD7634">
          <w:footerReference w:type="default" r:id="rId23"/>
          <w:pgSz w:w="11906" w:h="16838" w:code="9"/>
          <w:pgMar w:top="1418" w:right="1418" w:bottom="1418" w:left="1418" w:header="454" w:footer="454" w:gutter="0"/>
          <w:pgNumType w:fmt="lowerRoman" w:start="1"/>
          <w:cols w:space="708"/>
          <w:docGrid w:linePitch="360"/>
        </w:sectPr>
      </w:pPr>
    </w:p>
    <w:p w14:paraId="49E09310" w14:textId="0AA7776C" w:rsidR="00301522" w:rsidRDefault="00301522" w:rsidP="00842AD9">
      <w:pPr>
        <w:pStyle w:val="Heading1"/>
      </w:pPr>
      <w:bookmarkStart w:id="7" w:name="_Toc168571677"/>
      <w:r>
        <w:lastRenderedPageBreak/>
        <w:t>Introduction</w:t>
      </w:r>
      <w:bookmarkEnd w:id="7"/>
    </w:p>
    <w:p w14:paraId="4776B915" w14:textId="48FB7110" w:rsidR="00301522" w:rsidRDefault="00301522" w:rsidP="00842AD9">
      <w:pPr>
        <w:pStyle w:val="Heading2"/>
        <w:spacing w:after="240"/>
        <w:ind w:left="578" w:hanging="578"/>
      </w:pPr>
      <w:bookmarkStart w:id="8" w:name="_Toc168571678"/>
      <w:r>
        <w:t>Purpose of the Infrastructure Sustainability Management Plan</w:t>
      </w:r>
      <w:bookmarkEnd w:id="8"/>
    </w:p>
    <w:tbl>
      <w:tblPr>
        <w:tblStyle w:val="Commentary"/>
        <w:tblW w:w="0" w:type="auto"/>
        <w:tblLook w:val="04A0" w:firstRow="1" w:lastRow="0" w:firstColumn="1" w:lastColumn="0" w:noHBand="0" w:noVBand="1"/>
      </w:tblPr>
      <w:tblGrid>
        <w:gridCol w:w="9024"/>
      </w:tblGrid>
      <w:tr w:rsidR="00842AD9" w:rsidRPr="00842AD9" w14:paraId="5CDA527D" w14:textId="77777777" w:rsidTr="00842AD9">
        <w:trPr>
          <w:trHeight w:val="871"/>
        </w:trPr>
        <w:tc>
          <w:tcPr>
            <w:tcW w:w="9024" w:type="dxa"/>
          </w:tcPr>
          <w:p w14:paraId="5B2FBFF5" w14:textId="77777777" w:rsidR="00842AD9" w:rsidRPr="00842AD9" w:rsidRDefault="00842AD9" w:rsidP="000D3CF4">
            <w:pPr>
              <w:pStyle w:val="BodyText"/>
            </w:pPr>
            <w:r w:rsidRPr="00842AD9">
              <w:t>Describe the purpose of the ISMP and what project it applies to.</w:t>
            </w:r>
          </w:p>
          <w:p w14:paraId="14B41D72" w14:textId="51E3F8B6" w:rsidR="00842AD9" w:rsidRPr="00842AD9" w:rsidRDefault="00842AD9" w:rsidP="000D3CF4">
            <w:pPr>
              <w:pStyle w:val="BodyText"/>
            </w:pPr>
            <w:r w:rsidRPr="00842AD9">
              <w:t>Outline which stage the ISMP applies to in the project lifecycle, such as the Business Case phase, as per Figure 1.1.</w:t>
            </w:r>
          </w:p>
        </w:tc>
      </w:tr>
    </w:tbl>
    <w:p w14:paraId="48AB06BE" w14:textId="77777777" w:rsidR="00301522" w:rsidRPr="00D51146" w:rsidRDefault="00301522" w:rsidP="00842AD9">
      <w:pPr>
        <w:pStyle w:val="BodyText"/>
        <w:spacing w:before="240"/>
        <w:rPr>
          <w:rStyle w:val="BodyTextitalic"/>
          <w:color w:val="4F6C00"/>
        </w:rPr>
      </w:pPr>
      <w:r w:rsidRPr="00D51146">
        <w:rPr>
          <w:rStyle w:val="BodyTextitalic"/>
          <w:color w:val="4F6C00"/>
        </w:rPr>
        <w:t>The purpose of this Infrastructure Sustainability Management Plan (ISMP) is to facilitate the integration, management and implementation of sustainability measures during … The ISMP is an internal Transport and Main Roads tool to guide the project team to identify and apply sustainability deliverables, timeframes, roles and responsibilities.</w:t>
      </w:r>
    </w:p>
    <w:p w14:paraId="642E82CF" w14:textId="7D4F6B5F" w:rsidR="00301522" w:rsidRDefault="00301522" w:rsidP="00842AD9">
      <w:pPr>
        <w:pStyle w:val="TableFigureCaption2Figures"/>
      </w:pPr>
      <w:bookmarkStart w:id="9" w:name="_Toc164430322"/>
      <w:r>
        <w:t>Figure</w:t>
      </w:r>
      <w:r w:rsidR="00D71B30">
        <w:t> </w:t>
      </w:r>
      <w:r>
        <w:t>1.1 – ISMP (X) project application</w:t>
      </w:r>
      <w:bookmarkEnd w:id="9"/>
    </w:p>
    <w:p w14:paraId="675D2C98" w14:textId="16BE84CA" w:rsidR="00301522" w:rsidRDefault="00842AD9" w:rsidP="00301522">
      <w:pPr>
        <w:pStyle w:val="BodyText"/>
      </w:pPr>
      <w:r>
        <w:rPr>
          <w:noProof/>
        </w:rPr>
        <w:drawing>
          <wp:inline distT="0" distB="0" distL="0" distR="0" wp14:anchorId="25F90058" wp14:editId="0229CEDB">
            <wp:extent cx="5759450" cy="221805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a:picLocks noChangeAspect="1"/>
                    </pic:cNvPicPr>
                  </pic:nvPicPr>
                  <pic:blipFill>
                    <a:blip r:embed="rId24"/>
                    <a:stretch>
                      <a:fillRect/>
                    </a:stretch>
                  </pic:blipFill>
                  <pic:spPr>
                    <a:xfrm>
                      <a:off x="0" y="0"/>
                      <a:ext cx="5759450" cy="2218055"/>
                    </a:xfrm>
                    <a:prstGeom prst="rect">
                      <a:avLst/>
                    </a:prstGeom>
                  </pic:spPr>
                </pic:pic>
              </a:graphicData>
            </a:graphic>
          </wp:inline>
        </w:drawing>
      </w:r>
    </w:p>
    <w:p w14:paraId="7C84A48C" w14:textId="162E086B" w:rsidR="00301522" w:rsidRDefault="00301522" w:rsidP="00842AD9">
      <w:pPr>
        <w:pStyle w:val="Heading2"/>
      </w:pPr>
      <w:bookmarkStart w:id="10" w:name="_Toc168571679"/>
      <w:r>
        <w:t>Definitions of terms</w:t>
      </w:r>
      <w:bookmarkEnd w:id="10"/>
    </w:p>
    <w:tbl>
      <w:tblPr>
        <w:tblStyle w:val="TableGrid"/>
        <w:tblW w:w="0" w:type="auto"/>
        <w:tblLook w:val="04A0" w:firstRow="1" w:lastRow="0" w:firstColumn="1" w:lastColumn="0" w:noHBand="0" w:noVBand="1"/>
      </w:tblPr>
      <w:tblGrid>
        <w:gridCol w:w="2547"/>
        <w:gridCol w:w="6513"/>
      </w:tblGrid>
      <w:tr w:rsidR="00842AD9" w:rsidRPr="00842AD9" w14:paraId="7914DA2D" w14:textId="77777777" w:rsidTr="00842AD9">
        <w:trPr>
          <w:cantSplit/>
          <w:tblHeader/>
        </w:trPr>
        <w:tc>
          <w:tcPr>
            <w:tcW w:w="2547" w:type="dxa"/>
          </w:tcPr>
          <w:p w14:paraId="0FEA3DD2" w14:textId="77777777" w:rsidR="00842AD9" w:rsidRPr="00842AD9" w:rsidRDefault="00842AD9" w:rsidP="00842AD9">
            <w:pPr>
              <w:pStyle w:val="TableHeading"/>
              <w:keepNext w:val="0"/>
              <w:keepLines w:val="0"/>
            </w:pPr>
            <w:r w:rsidRPr="00842AD9">
              <w:t>Term</w:t>
            </w:r>
          </w:p>
        </w:tc>
        <w:tc>
          <w:tcPr>
            <w:tcW w:w="6513" w:type="dxa"/>
          </w:tcPr>
          <w:p w14:paraId="285251B2" w14:textId="77777777" w:rsidR="00842AD9" w:rsidRPr="00842AD9" w:rsidRDefault="00842AD9" w:rsidP="00842AD9">
            <w:pPr>
              <w:pStyle w:val="TableHeading"/>
              <w:keepNext w:val="0"/>
              <w:keepLines w:val="0"/>
            </w:pPr>
            <w:r w:rsidRPr="00842AD9">
              <w:t>Definition</w:t>
            </w:r>
          </w:p>
        </w:tc>
      </w:tr>
      <w:tr w:rsidR="00842AD9" w:rsidRPr="00842AD9" w14:paraId="7663E095" w14:textId="77777777" w:rsidTr="00D71B30">
        <w:tc>
          <w:tcPr>
            <w:tcW w:w="2547" w:type="dxa"/>
            <w:vAlign w:val="top"/>
          </w:tcPr>
          <w:p w14:paraId="3002D940" w14:textId="77777777" w:rsidR="00842AD9" w:rsidRPr="00842AD9" w:rsidRDefault="00842AD9" w:rsidP="00D71B30">
            <w:pPr>
              <w:pStyle w:val="TableBodyText"/>
              <w:keepNext w:val="0"/>
              <w:keepLines w:val="0"/>
            </w:pPr>
            <w:r w:rsidRPr="00842AD9">
              <w:t>The Client or the Principal</w:t>
            </w:r>
          </w:p>
        </w:tc>
        <w:tc>
          <w:tcPr>
            <w:tcW w:w="6513" w:type="dxa"/>
            <w:vAlign w:val="top"/>
          </w:tcPr>
          <w:p w14:paraId="78552B1D" w14:textId="77777777" w:rsidR="00842AD9" w:rsidRPr="00842AD9" w:rsidRDefault="00842AD9" w:rsidP="00D71B30">
            <w:pPr>
              <w:pStyle w:val="TableBodyText"/>
              <w:keepNext w:val="0"/>
              <w:keepLines w:val="0"/>
            </w:pPr>
            <w:r w:rsidRPr="00842AD9">
              <w:t>Transport and Main Roads</w:t>
            </w:r>
          </w:p>
        </w:tc>
      </w:tr>
      <w:tr w:rsidR="00842AD9" w:rsidRPr="00842AD9" w14:paraId="2DE69F5D" w14:textId="77777777" w:rsidTr="00D71B30">
        <w:tc>
          <w:tcPr>
            <w:tcW w:w="2547" w:type="dxa"/>
            <w:vAlign w:val="top"/>
          </w:tcPr>
          <w:p w14:paraId="70ABA771" w14:textId="11BEB850" w:rsidR="00842AD9" w:rsidRPr="00842AD9" w:rsidRDefault="00842AD9" w:rsidP="00D71B30">
            <w:pPr>
              <w:pStyle w:val="TableBodyText"/>
              <w:keepNext w:val="0"/>
              <w:keepLines w:val="0"/>
            </w:pPr>
            <w:r w:rsidRPr="00842AD9">
              <w:t xml:space="preserve">Project or </w:t>
            </w:r>
            <w:r w:rsidRPr="006F2A1A">
              <w:fldChar w:fldCharType="begin">
                <w:ffData>
                  <w:name w:val="Text28"/>
                  <w:enabled/>
                  <w:calcOnExit w:val="0"/>
                  <w:textInput>
                    <w:default w:val="XXXXX"/>
                  </w:textInput>
                </w:ffData>
              </w:fldChar>
            </w:r>
            <w:bookmarkStart w:id="11" w:name="Text28"/>
            <w:r w:rsidRPr="006F2A1A">
              <w:instrText xml:space="preserve"> FORMTEXT </w:instrText>
            </w:r>
            <w:r w:rsidRPr="006F2A1A">
              <w:fldChar w:fldCharType="separate"/>
            </w:r>
            <w:r w:rsidRPr="006F2A1A">
              <w:rPr>
                <w:noProof/>
              </w:rPr>
              <w:t>XXXXX</w:t>
            </w:r>
            <w:r w:rsidRPr="006F2A1A">
              <w:fldChar w:fldCharType="end"/>
            </w:r>
            <w:bookmarkEnd w:id="11"/>
          </w:p>
        </w:tc>
        <w:tc>
          <w:tcPr>
            <w:tcW w:w="6513" w:type="dxa"/>
            <w:vAlign w:val="top"/>
          </w:tcPr>
          <w:p w14:paraId="044388E0" w14:textId="3D49B8DB" w:rsidR="00842AD9" w:rsidRPr="00842AD9" w:rsidRDefault="00842AD9" w:rsidP="00D71B30">
            <w:pPr>
              <w:pStyle w:val="TableBodyText"/>
              <w:keepNext w:val="0"/>
              <w:keepLines w:val="0"/>
            </w:pPr>
            <w:r w:rsidRPr="006F2A1A">
              <w:fldChar w:fldCharType="begin">
                <w:ffData>
                  <w:name w:val="Text28"/>
                  <w:enabled/>
                  <w:calcOnExit w:val="0"/>
                  <w:textInput>
                    <w:default w:val="XXXXX"/>
                  </w:textInput>
                </w:ffData>
              </w:fldChar>
            </w:r>
            <w:r w:rsidRPr="006F2A1A">
              <w:instrText xml:space="preserve"> FORMTEXT </w:instrText>
            </w:r>
            <w:r w:rsidRPr="006F2A1A">
              <w:fldChar w:fldCharType="separate"/>
            </w:r>
            <w:r w:rsidRPr="006F2A1A">
              <w:rPr>
                <w:noProof/>
              </w:rPr>
              <w:t>XXXXX</w:t>
            </w:r>
            <w:r w:rsidRPr="006F2A1A">
              <w:fldChar w:fldCharType="end"/>
            </w:r>
          </w:p>
        </w:tc>
      </w:tr>
      <w:tr w:rsidR="00842AD9" w:rsidRPr="00842AD9" w14:paraId="50BE875C" w14:textId="77777777" w:rsidTr="00D71B30">
        <w:tc>
          <w:tcPr>
            <w:tcW w:w="2547" w:type="dxa"/>
            <w:vAlign w:val="top"/>
          </w:tcPr>
          <w:p w14:paraId="037C9026" w14:textId="77777777" w:rsidR="00842AD9" w:rsidRPr="00842AD9" w:rsidRDefault="00842AD9" w:rsidP="00D71B30">
            <w:pPr>
              <w:pStyle w:val="TableBodyText"/>
              <w:keepNext w:val="0"/>
              <w:keepLines w:val="0"/>
            </w:pPr>
            <w:r w:rsidRPr="00842AD9">
              <w:t>BAU</w:t>
            </w:r>
          </w:p>
        </w:tc>
        <w:tc>
          <w:tcPr>
            <w:tcW w:w="6513" w:type="dxa"/>
            <w:vAlign w:val="top"/>
          </w:tcPr>
          <w:p w14:paraId="5CB2C1B8" w14:textId="77777777" w:rsidR="00842AD9" w:rsidRPr="00842AD9" w:rsidRDefault="00842AD9" w:rsidP="00D71B30">
            <w:pPr>
              <w:pStyle w:val="TableBodyText"/>
              <w:keepNext w:val="0"/>
              <w:keepLines w:val="0"/>
            </w:pPr>
            <w:r w:rsidRPr="00842AD9">
              <w:t>Business as usual</w:t>
            </w:r>
          </w:p>
        </w:tc>
      </w:tr>
      <w:tr w:rsidR="00842AD9" w:rsidRPr="00842AD9" w14:paraId="0E75EDBC" w14:textId="77777777" w:rsidTr="00D71B30">
        <w:tc>
          <w:tcPr>
            <w:tcW w:w="2547" w:type="dxa"/>
            <w:vAlign w:val="top"/>
          </w:tcPr>
          <w:p w14:paraId="385BB442" w14:textId="77777777" w:rsidR="00842AD9" w:rsidRPr="00842AD9" w:rsidRDefault="00842AD9" w:rsidP="00D71B30">
            <w:pPr>
              <w:pStyle w:val="TableBodyText"/>
              <w:keepNext w:val="0"/>
              <w:keepLines w:val="0"/>
            </w:pPr>
            <w:r w:rsidRPr="00842AD9">
              <w:t>BC</w:t>
            </w:r>
          </w:p>
        </w:tc>
        <w:tc>
          <w:tcPr>
            <w:tcW w:w="6513" w:type="dxa"/>
            <w:vAlign w:val="top"/>
          </w:tcPr>
          <w:p w14:paraId="311F07AB" w14:textId="77777777" w:rsidR="00842AD9" w:rsidRPr="00842AD9" w:rsidRDefault="00842AD9" w:rsidP="00D71B30">
            <w:pPr>
              <w:pStyle w:val="TableBodyText"/>
              <w:keepNext w:val="0"/>
              <w:keepLines w:val="0"/>
            </w:pPr>
            <w:r w:rsidRPr="00842AD9">
              <w:t>Business Case</w:t>
            </w:r>
          </w:p>
        </w:tc>
      </w:tr>
      <w:tr w:rsidR="00842AD9" w:rsidRPr="00842AD9" w14:paraId="72B4658B" w14:textId="77777777" w:rsidTr="00D71B30">
        <w:tc>
          <w:tcPr>
            <w:tcW w:w="2547" w:type="dxa"/>
            <w:vAlign w:val="top"/>
          </w:tcPr>
          <w:p w14:paraId="5D2E0B21" w14:textId="77777777" w:rsidR="00842AD9" w:rsidRPr="00842AD9" w:rsidRDefault="00842AD9" w:rsidP="00D71B30">
            <w:pPr>
              <w:pStyle w:val="TableBodyText"/>
              <w:keepNext w:val="0"/>
              <w:keepLines w:val="0"/>
            </w:pPr>
            <w:r w:rsidRPr="00842AD9">
              <w:t>BCDF</w:t>
            </w:r>
          </w:p>
        </w:tc>
        <w:tc>
          <w:tcPr>
            <w:tcW w:w="6513" w:type="dxa"/>
            <w:vAlign w:val="top"/>
          </w:tcPr>
          <w:p w14:paraId="4A6DD5EB" w14:textId="77777777" w:rsidR="00842AD9" w:rsidRPr="00842AD9" w:rsidRDefault="00842AD9" w:rsidP="00D71B30">
            <w:pPr>
              <w:pStyle w:val="TableBodyText"/>
              <w:keepNext w:val="0"/>
              <w:keepLines w:val="0"/>
            </w:pPr>
            <w:r w:rsidRPr="00842AD9">
              <w:t>Business Case Development Framework</w:t>
            </w:r>
          </w:p>
        </w:tc>
      </w:tr>
      <w:tr w:rsidR="00842AD9" w:rsidRPr="00842AD9" w14:paraId="0A119443" w14:textId="77777777" w:rsidTr="00D71B30">
        <w:tc>
          <w:tcPr>
            <w:tcW w:w="2547" w:type="dxa"/>
            <w:vAlign w:val="top"/>
          </w:tcPr>
          <w:p w14:paraId="0DA88926" w14:textId="77777777" w:rsidR="00842AD9" w:rsidRPr="00842AD9" w:rsidRDefault="00842AD9" w:rsidP="00D71B30">
            <w:pPr>
              <w:pStyle w:val="TableBodyText"/>
              <w:keepNext w:val="0"/>
              <w:keepLines w:val="0"/>
            </w:pPr>
            <w:r w:rsidRPr="00842AD9">
              <w:t>DD</w:t>
            </w:r>
          </w:p>
        </w:tc>
        <w:tc>
          <w:tcPr>
            <w:tcW w:w="6513" w:type="dxa"/>
            <w:vAlign w:val="top"/>
          </w:tcPr>
          <w:p w14:paraId="15A22FD4" w14:textId="77777777" w:rsidR="00842AD9" w:rsidRPr="00842AD9" w:rsidRDefault="00842AD9" w:rsidP="00D71B30">
            <w:pPr>
              <w:pStyle w:val="TableBodyText"/>
              <w:keepNext w:val="0"/>
              <w:keepLines w:val="0"/>
            </w:pPr>
            <w:r w:rsidRPr="00842AD9">
              <w:t>Detailed Design</w:t>
            </w:r>
          </w:p>
        </w:tc>
      </w:tr>
      <w:tr w:rsidR="00842AD9" w:rsidRPr="00842AD9" w14:paraId="203A0CC9" w14:textId="77777777" w:rsidTr="00D71B30">
        <w:tc>
          <w:tcPr>
            <w:tcW w:w="2547" w:type="dxa"/>
            <w:vAlign w:val="top"/>
          </w:tcPr>
          <w:p w14:paraId="5F718350" w14:textId="77777777" w:rsidR="00842AD9" w:rsidRPr="00842AD9" w:rsidRDefault="00842AD9" w:rsidP="00D71B30">
            <w:pPr>
              <w:pStyle w:val="TableBodyText"/>
              <w:keepNext w:val="0"/>
              <w:keepLines w:val="0"/>
            </w:pPr>
            <w:r w:rsidRPr="00842AD9">
              <w:t>EPD</w:t>
            </w:r>
          </w:p>
        </w:tc>
        <w:tc>
          <w:tcPr>
            <w:tcW w:w="6513" w:type="dxa"/>
            <w:vAlign w:val="top"/>
          </w:tcPr>
          <w:p w14:paraId="20C77E03" w14:textId="77777777" w:rsidR="00842AD9" w:rsidRPr="00842AD9" w:rsidRDefault="00842AD9" w:rsidP="00D71B30">
            <w:pPr>
              <w:pStyle w:val="TableBodyText"/>
              <w:keepNext w:val="0"/>
              <w:keepLines w:val="0"/>
            </w:pPr>
            <w:r w:rsidRPr="00842AD9">
              <w:t>Environmental Product Disclosure</w:t>
            </w:r>
          </w:p>
        </w:tc>
      </w:tr>
      <w:tr w:rsidR="00842AD9" w:rsidRPr="00842AD9" w14:paraId="09D1D9B3" w14:textId="77777777" w:rsidTr="00D71B30">
        <w:tc>
          <w:tcPr>
            <w:tcW w:w="2547" w:type="dxa"/>
            <w:vAlign w:val="top"/>
          </w:tcPr>
          <w:p w14:paraId="6E0950BC" w14:textId="77777777" w:rsidR="00842AD9" w:rsidRPr="00842AD9" w:rsidRDefault="00842AD9" w:rsidP="00D71B30">
            <w:pPr>
              <w:pStyle w:val="TableBodyText"/>
              <w:keepNext w:val="0"/>
              <w:keepLines w:val="0"/>
            </w:pPr>
            <w:r w:rsidRPr="00842AD9">
              <w:t>Functional Specification</w:t>
            </w:r>
          </w:p>
        </w:tc>
        <w:tc>
          <w:tcPr>
            <w:tcW w:w="6513" w:type="dxa"/>
            <w:vAlign w:val="top"/>
          </w:tcPr>
          <w:p w14:paraId="766B34B4" w14:textId="66C6181E" w:rsidR="00842AD9" w:rsidRPr="00842AD9" w:rsidRDefault="00842AD9" w:rsidP="00D71B30">
            <w:pPr>
              <w:pStyle w:val="TableBodyText"/>
              <w:keepNext w:val="0"/>
              <w:keepLines w:val="0"/>
            </w:pPr>
            <w:r w:rsidRPr="00842AD9">
              <w:t>C75</w:t>
            </w:r>
            <w:r w:rsidRPr="006F2A1A">
              <w:fldChar w:fldCharType="begin">
                <w:ffData>
                  <w:name w:val="Text28"/>
                  <w:enabled/>
                  <w:calcOnExit w:val="0"/>
                  <w:textInput>
                    <w:default w:val="XXXXX"/>
                  </w:textInput>
                </w:ffData>
              </w:fldChar>
            </w:r>
            <w:r w:rsidRPr="006F2A1A">
              <w:instrText xml:space="preserve"> FORMTEXT </w:instrText>
            </w:r>
            <w:r w:rsidRPr="006F2A1A">
              <w:fldChar w:fldCharType="separate"/>
            </w:r>
            <w:r w:rsidRPr="006F2A1A">
              <w:rPr>
                <w:noProof/>
              </w:rPr>
              <w:t>XX</w:t>
            </w:r>
            <w:r w:rsidRPr="006F2A1A">
              <w:fldChar w:fldCharType="end"/>
            </w:r>
            <w:r w:rsidRPr="00842AD9">
              <w:t>S Functional Specification CN-</w:t>
            </w:r>
            <w:r w:rsidRPr="006F2A1A">
              <w:fldChar w:fldCharType="begin">
                <w:ffData>
                  <w:name w:val=""/>
                  <w:enabled/>
                  <w:calcOnExit w:val="0"/>
                  <w:textInput>
                    <w:default w:val="XXXXX"/>
                  </w:textInput>
                </w:ffData>
              </w:fldChar>
            </w:r>
            <w:r w:rsidRPr="006F2A1A">
              <w:instrText xml:space="preserve"> FORMTEXT </w:instrText>
            </w:r>
            <w:r w:rsidRPr="006F2A1A">
              <w:fldChar w:fldCharType="separate"/>
            </w:r>
            <w:r w:rsidRPr="006F2A1A">
              <w:rPr>
                <w:noProof/>
              </w:rPr>
              <w:t>XXXXX</w:t>
            </w:r>
            <w:r w:rsidRPr="006F2A1A">
              <w:fldChar w:fldCharType="end"/>
            </w:r>
          </w:p>
        </w:tc>
      </w:tr>
      <w:tr w:rsidR="00842AD9" w:rsidRPr="00842AD9" w14:paraId="03736EEB" w14:textId="77777777" w:rsidTr="00D71B30">
        <w:tc>
          <w:tcPr>
            <w:tcW w:w="2547" w:type="dxa"/>
            <w:vAlign w:val="top"/>
          </w:tcPr>
          <w:p w14:paraId="529968B1" w14:textId="77777777" w:rsidR="00842AD9" w:rsidRPr="00842AD9" w:rsidRDefault="00842AD9" w:rsidP="00D71B30">
            <w:pPr>
              <w:pStyle w:val="TableBodyText"/>
              <w:keepNext w:val="0"/>
              <w:keepLines w:val="0"/>
            </w:pPr>
            <w:r w:rsidRPr="00842AD9">
              <w:t>ISAP</w:t>
            </w:r>
          </w:p>
        </w:tc>
        <w:tc>
          <w:tcPr>
            <w:tcW w:w="6513" w:type="dxa"/>
            <w:vAlign w:val="top"/>
          </w:tcPr>
          <w:p w14:paraId="62521EC6" w14:textId="77777777" w:rsidR="00842AD9" w:rsidRPr="00842AD9" w:rsidRDefault="00842AD9" w:rsidP="00D71B30">
            <w:pPr>
              <w:pStyle w:val="TableBodyText"/>
              <w:keepNext w:val="0"/>
              <w:keepLines w:val="0"/>
            </w:pPr>
            <w:r w:rsidRPr="00842AD9">
              <w:t>Infrastructure Sustainability Accredited Professional</w:t>
            </w:r>
          </w:p>
        </w:tc>
      </w:tr>
      <w:tr w:rsidR="00842AD9" w:rsidRPr="00842AD9" w14:paraId="2D84670A" w14:textId="77777777" w:rsidTr="00D71B30">
        <w:tc>
          <w:tcPr>
            <w:tcW w:w="2547" w:type="dxa"/>
            <w:vAlign w:val="top"/>
          </w:tcPr>
          <w:p w14:paraId="7E72F0CE" w14:textId="77777777" w:rsidR="00842AD9" w:rsidRPr="00842AD9" w:rsidRDefault="00842AD9" w:rsidP="00D71B30">
            <w:pPr>
              <w:pStyle w:val="TableBodyText"/>
              <w:keepNext w:val="0"/>
              <w:keepLines w:val="0"/>
            </w:pPr>
            <w:r w:rsidRPr="00842AD9">
              <w:t>ISMP(X)</w:t>
            </w:r>
          </w:p>
        </w:tc>
        <w:tc>
          <w:tcPr>
            <w:tcW w:w="6513" w:type="dxa"/>
            <w:vAlign w:val="top"/>
          </w:tcPr>
          <w:p w14:paraId="1A8CFAF6" w14:textId="0A416F26" w:rsidR="00842AD9" w:rsidRPr="00842AD9" w:rsidRDefault="00842AD9" w:rsidP="00D71B30">
            <w:pPr>
              <w:pStyle w:val="TableBodyText"/>
              <w:keepNext w:val="0"/>
              <w:keepLines w:val="0"/>
            </w:pPr>
            <w:r w:rsidRPr="00842AD9">
              <w:t>Infrastructure Sustainability Management Plan (Planning</w:t>
            </w:r>
            <w:r>
              <w:t> </w:t>
            </w:r>
            <w:r w:rsidRPr="00842AD9">
              <w:t>/</w:t>
            </w:r>
            <w:r>
              <w:t> </w:t>
            </w:r>
            <w:r w:rsidRPr="00842AD9">
              <w:t>Design</w:t>
            </w:r>
            <w:r>
              <w:t> </w:t>
            </w:r>
            <w:r w:rsidRPr="00842AD9">
              <w:t>/</w:t>
            </w:r>
            <w:r>
              <w:t> </w:t>
            </w:r>
            <w:r w:rsidRPr="00842AD9">
              <w:t>Construction)</w:t>
            </w:r>
          </w:p>
        </w:tc>
      </w:tr>
      <w:tr w:rsidR="00842AD9" w:rsidRPr="00842AD9" w14:paraId="77B5752C" w14:textId="77777777" w:rsidTr="00D71B30">
        <w:tc>
          <w:tcPr>
            <w:tcW w:w="2547" w:type="dxa"/>
            <w:vAlign w:val="top"/>
          </w:tcPr>
          <w:p w14:paraId="4B71C2E6" w14:textId="77777777" w:rsidR="00842AD9" w:rsidRPr="00842AD9" w:rsidRDefault="00842AD9" w:rsidP="00D71B30">
            <w:pPr>
              <w:pStyle w:val="TableBodyText"/>
              <w:keepNext w:val="0"/>
              <w:keepLines w:val="0"/>
            </w:pPr>
            <w:r w:rsidRPr="00842AD9">
              <w:t>ITS</w:t>
            </w:r>
          </w:p>
        </w:tc>
        <w:tc>
          <w:tcPr>
            <w:tcW w:w="6513" w:type="dxa"/>
            <w:vAlign w:val="top"/>
          </w:tcPr>
          <w:p w14:paraId="664ECA58" w14:textId="77777777" w:rsidR="00842AD9" w:rsidRPr="00842AD9" w:rsidRDefault="00842AD9" w:rsidP="00D71B30">
            <w:pPr>
              <w:pStyle w:val="TableBodyText"/>
              <w:keepNext w:val="0"/>
              <w:keepLines w:val="0"/>
            </w:pPr>
            <w:r w:rsidRPr="00842AD9">
              <w:t>Intelligent Traffic Systems</w:t>
            </w:r>
          </w:p>
        </w:tc>
      </w:tr>
      <w:tr w:rsidR="00842AD9" w:rsidRPr="00842AD9" w14:paraId="14D517DD" w14:textId="77777777" w:rsidTr="00D71B30">
        <w:tc>
          <w:tcPr>
            <w:tcW w:w="2547" w:type="dxa"/>
            <w:vAlign w:val="top"/>
          </w:tcPr>
          <w:p w14:paraId="075D05B6" w14:textId="77777777" w:rsidR="00842AD9" w:rsidRPr="00842AD9" w:rsidRDefault="00842AD9" w:rsidP="00D71B30">
            <w:pPr>
              <w:pStyle w:val="TableBodyText"/>
              <w:keepNext w:val="0"/>
              <w:keepLines w:val="0"/>
            </w:pPr>
            <w:r w:rsidRPr="00842AD9">
              <w:t>ISC</w:t>
            </w:r>
          </w:p>
        </w:tc>
        <w:tc>
          <w:tcPr>
            <w:tcW w:w="6513" w:type="dxa"/>
            <w:vAlign w:val="top"/>
          </w:tcPr>
          <w:p w14:paraId="16B0B9D0" w14:textId="77777777" w:rsidR="00842AD9" w:rsidRPr="00842AD9" w:rsidRDefault="00842AD9" w:rsidP="00D71B30">
            <w:pPr>
              <w:pStyle w:val="TableBodyText"/>
              <w:keepNext w:val="0"/>
              <w:keepLines w:val="0"/>
            </w:pPr>
            <w:r w:rsidRPr="00842AD9">
              <w:t>Infrastructure Sustainability Council</w:t>
            </w:r>
          </w:p>
        </w:tc>
      </w:tr>
      <w:tr w:rsidR="00842AD9" w:rsidRPr="00842AD9" w14:paraId="5A706A23" w14:textId="77777777" w:rsidTr="00D71B30">
        <w:tc>
          <w:tcPr>
            <w:tcW w:w="2547" w:type="dxa"/>
            <w:vAlign w:val="top"/>
          </w:tcPr>
          <w:p w14:paraId="4E012EB5" w14:textId="77777777" w:rsidR="00842AD9" w:rsidRPr="00842AD9" w:rsidRDefault="00842AD9" w:rsidP="00D71B30">
            <w:pPr>
              <w:pStyle w:val="TableBodyText"/>
              <w:keepNext w:val="0"/>
              <w:keepLines w:val="0"/>
            </w:pPr>
            <w:r w:rsidRPr="00842AD9">
              <w:lastRenderedPageBreak/>
              <w:t>IS v2.1</w:t>
            </w:r>
          </w:p>
        </w:tc>
        <w:tc>
          <w:tcPr>
            <w:tcW w:w="6513" w:type="dxa"/>
            <w:vAlign w:val="top"/>
          </w:tcPr>
          <w:p w14:paraId="1E69C327" w14:textId="23A85E45" w:rsidR="00842AD9" w:rsidRPr="00842AD9" w:rsidRDefault="00842AD9" w:rsidP="00D71B30">
            <w:pPr>
              <w:pStyle w:val="TableBodyText"/>
              <w:keepNext w:val="0"/>
              <w:keepLines w:val="0"/>
            </w:pPr>
            <w:r w:rsidRPr="00842AD9">
              <w:t>Infrastructure Sustainability (IS) Rating Scheme Version 2.1 (v2.1) –</w:t>
            </w:r>
            <w:r>
              <w:t> </w:t>
            </w:r>
            <w:r w:rsidRPr="00842AD9">
              <w:t>requirements defined in the IS Technical Manual, v2.1</w:t>
            </w:r>
          </w:p>
        </w:tc>
      </w:tr>
      <w:tr w:rsidR="00842AD9" w:rsidRPr="00842AD9" w14:paraId="3B3E651A" w14:textId="77777777" w:rsidTr="00D71B30">
        <w:tc>
          <w:tcPr>
            <w:tcW w:w="2547" w:type="dxa"/>
            <w:vAlign w:val="top"/>
          </w:tcPr>
          <w:p w14:paraId="25A498AF" w14:textId="77777777" w:rsidR="00842AD9" w:rsidRPr="00842AD9" w:rsidRDefault="00842AD9" w:rsidP="00D71B30">
            <w:pPr>
              <w:pStyle w:val="TableBodyText"/>
              <w:keepNext w:val="0"/>
              <w:keepLines w:val="0"/>
            </w:pPr>
            <w:r w:rsidRPr="00842AD9">
              <w:t>MCA</w:t>
            </w:r>
          </w:p>
        </w:tc>
        <w:tc>
          <w:tcPr>
            <w:tcW w:w="6513" w:type="dxa"/>
            <w:vAlign w:val="top"/>
          </w:tcPr>
          <w:p w14:paraId="36822E7E" w14:textId="77777777" w:rsidR="00842AD9" w:rsidRPr="00842AD9" w:rsidRDefault="00842AD9" w:rsidP="00D71B30">
            <w:pPr>
              <w:pStyle w:val="TableBodyText"/>
              <w:keepNext w:val="0"/>
              <w:keepLines w:val="0"/>
            </w:pPr>
            <w:r w:rsidRPr="00842AD9">
              <w:t>Multi-Criteria Analysis</w:t>
            </w:r>
          </w:p>
        </w:tc>
      </w:tr>
      <w:tr w:rsidR="00842AD9" w:rsidRPr="00842AD9" w14:paraId="20C6C9CF" w14:textId="77777777" w:rsidTr="00D71B30">
        <w:tc>
          <w:tcPr>
            <w:tcW w:w="2547" w:type="dxa"/>
            <w:vAlign w:val="top"/>
          </w:tcPr>
          <w:p w14:paraId="63B95B4D" w14:textId="77777777" w:rsidR="00842AD9" w:rsidRPr="00842AD9" w:rsidRDefault="00842AD9" w:rsidP="00D71B30">
            <w:pPr>
              <w:pStyle w:val="TableBodyText"/>
              <w:keepNext w:val="0"/>
              <w:keepLines w:val="0"/>
            </w:pPr>
            <w:r w:rsidRPr="00842AD9">
              <w:t>NLTN</w:t>
            </w:r>
          </w:p>
        </w:tc>
        <w:tc>
          <w:tcPr>
            <w:tcW w:w="6513" w:type="dxa"/>
            <w:vAlign w:val="top"/>
          </w:tcPr>
          <w:p w14:paraId="58F09667" w14:textId="77777777" w:rsidR="00842AD9" w:rsidRPr="00842AD9" w:rsidRDefault="00842AD9" w:rsidP="00D71B30">
            <w:pPr>
              <w:pStyle w:val="TableBodyText"/>
              <w:keepNext w:val="0"/>
              <w:keepLines w:val="0"/>
            </w:pPr>
            <w:r w:rsidRPr="00842AD9">
              <w:t>National Land Transport Network</w:t>
            </w:r>
          </w:p>
        </w:tc>
      </w:tr>
      <w:tr w:rsidR="00842AD9" w:rsidRPr="00842AD9" w14:paraId="094356C9" w14:textId="77777777" w:rsidTr="00D71B30">
        <w:tc>
          <w:tcPr>
            <w:tcW w:w="2547" w:type="dxa"/>
            <w:vAlign w:val="top"/>
          </w:tcPr>
          <w:p w14:paraId="0538BC41" w14:textId="77777777" w:rsidR="00842AD9" w:rsidRPr="00842AD9" w:rsidRDefault="00842AD9" w:rsidP="00D71B30">
            <w:pPr>
              <w:pStyle w:val="TableBodyText"/>
              <w:keepNext w:val="0"/>
              <w:keepLines w:val="0"/>
            </w:pPr>
            <w:r w:rsidRPr="00842AD9">
              <w:t>PD</w:t>
            </w:r>
          </w:p>
        </w:tc>
        <w:tc>
          <w:tcPr>
            <w:tcW w:w="6513" w:type="dxa"/>
            <w:vAlign w:val="top"/>
          </w:tcPr>
          <w:p w14:paraId="6C9AC9F9" w14:textId="77777777" w:rsidR="00842AD9" w:rsidRPr="00842AD9" w:rsidRDefault="00842AD9" w:rsidP="00D71B30">
            <w:pPr>
              <w:pStyle w:val="TableBodyText"/>
              <w:keepNext w:val="0"/>
              <w:keepLines w:val="0"/>
            </w:pPr>
            <w:r w:rsidRPr="00842AD9">
              <w:t>Preliminary Design</w:t>
            </w:r>
          </w:p>
        </w:tc>
      </w:tr>
      <w:tr w:rsidR="00842AD9" w:rsidRPr="00842AD9" w14:paraId="33BA76E0" w14:textId="77777777" w:rsidTr="00D71B30">
        <w:tc>
          <w:tcPr>
            <w:tcW w:w="2547" w:type="dxa"/>
            <w:vAlign w:val="top"/>
          </w:tcPr>
          <w:p w14:paraId="77652446" w14:textId="77777777" w:rsidR="00842AD9" w:rsidRPr="00842AD9" w:rsidRDefault="00842AD9" w:rsidP="00D71B30">
            <w:pPr>
              <w:pStyle w:val="TableBodyText"/>
              <w:keepNext w:val="0"/>
              <w:keepLines w:val="0"/>
            </w:pPr>
            <w:r w:rsidRPr="00842AD9">
              <w:t>PE</w:t>
            </w:r>
          </w:p>
        </w:tc>
        <w:tc>
          <w:tcPr>
            <w:tcW w:w="6513" w:type="dxa"/>
            <w:vAlign w:val="top"/>
          </w:tcPr>
          <w:p w14:paraId="7E2D87AA" w14:textId="77777777" w:rsidR="00842AD9" w:rsidRPr="00842AD9" w:rsidRDefault="00842AD9" w:rsidP="00D71B30">
            <w:pPr>
              <w:pStyle w:val="TableBodyText"/>
              <w:keepNext w:val="0"/>
              <w:keepLines w:val="0"/>
            </w:pPr>
            <w:r w:rsidRPr="00842AD9">
              <w:t>Preliminary Evaluation</w:t>
            </w:r>
          </w:p>
        </w:tc>
      </w:tr>
      <w:tr w:rsidR="00842AD9" w:rsidRPr="00842AD9" w14:paraId="31AF882D" w14:textId="77777777" w:rsidTr="00D71B30">
        <w:tc>
          <w:tcPr>
            <w:tcW w:w="2547" w:type="dxa"/>
            <w:vAlign w:val="top"/>
          </w:tcPr>
          <w:p w14:paraId="136F3B6E" w14:textId="77777777" w:rsidR="00842AD9" w:rsidRPr="00842AD9" w:rsidRDefault="00842AD9" w:rsidP="00D71B30">
            <w:pPr>
              <w:pStyle w:val="TableBodyText"/>
              <w:keepNext w:val="0"/>
              <w:keepLines w:val="0"/>
            </w:pPr>
            <w:r w:rsidRPr="00842AD9">
              <w:t>SASR</w:t>
            </w:r>
          </w:p>
        </w:tc>
        <w:tc>
          <w:tcPr>
            <w:tcW w:w="6513" w:type="dxa"/>
            <w:vAlign w:val="top"/>
          </w:tcPr>
          <w:p w14:paraId="2D47AC73" w14:textId="77777777" w:rsidR="00842AD9" w:rsidRPr="00842AD9" w:rsidRDefault="00842AD9" w:rsidP="00D71B30">
            <w:pPr>
              <w:pStyle w:val="TableBodyText"/>
              <w:keepNext w:val="0"/>
              <w:keepLines w:val="0"/>
            </w:pPr>
            <w:r w:rsidRPr="00842AD9">
              <w:t>Strategic Assessment of Service Requirements</w:t>
            </w:r>
          </w:p>
        </w:tc>
      </w:tr>
      <w:tr w:rsidR="00842AD9" w:rsidRPr="00842AD9" w14:paraId="46090A23" w14:textId="77777777" w:rsidTr="00D71B30">
        <w:tc>
          <w:tcPr>
            <w:tcW w:w="2547" w:type="dxa"/>
            <w:vAlign w:val="top"/>
          </w:tcPr>
          <w:p w14:paraId="3607FC5E" w14:textId="77777777" w:rsidR="00842AD9" w:rsidRPr="00842AD9" w:rsidRDefault="00842AD9" w:rsidP="00D71B30">
            <w:pPr>
              <w:pStyle w:val="TableBodyText"/>
              <w:keepNext w:val="0"/>
              <w:keepLines w:val="0"/>
            </w:pPr>
            <w:r w:rsidRPr="00842AD9">
              <w:t>SMART Targets</w:t>
            </w:r>
          </w:p>
        </w:tc>
        <w:tc>
          <w:tcPr>
            <w:tcW w:w="6513" w:type="dxa"/>
            <w:vAlign w:val="top"/>
          </w:tcPr>
          <w:p w14:paraId="6B6969B4" w14:textId="77777777" w:rsidR="00842AD9" w:rsidRPr="00842AD9" w:rsidRDefault="00842AD9" w:rsidP="00D71B30">
            <w:pPr>
              <w:pStyle w:val="TableBodyText"/>
              <w:keepNext w:val="0"/>
              <w:keepLines w:val="0"/>
            </w:pPr>
            <w:r w:rsidRPr="00842AD9">
              <w:t>Specific, Measurable, Achievable, Relevant, and Time-bound Targets</w:t>
            </w:r>
          </w:p>
        </w:tc>
      </w:tr>
      <w:tr w:rsidR="00842AD9" w:rsidRPr="00842AD9" w14:paraId="03B4E100" w14:textId="77777777" w:rsidTr="00D71B30">
        <w:tc>
          <w:tcPr>
            <w:tcW w:w="2547" w:type="dxa"/>
            <w:vAlign w:val="top"/>
          </w:tcPr>
          <w:p w14:paraId="63D6C258" w14:textId="77777777" w:rsidR="00842AD9" w:rsidRPr="00842AD9" w:rsidRDefault="00842AD9" w:rsidP="00D71B30">
            <w:pPr>
              <w:pStyle w:val="TableBodyText"/>
              <w:keepNext w:val="0"/>
              <w:keepLines w:val="0"/>
            </w:pPr>
            <w:r w:rsidRPr="00842AD9">
              <w:t>State</w:t>
            </w:r>
          </w:p>
        </w:tc>
        <w:tc>
          <w:tcPr>
            <w:tcW w:w="6513" w:type="dxa"/>
            <w:vAlign w:val="top"/>
          </w:tcPr>
          <w:p w14:paraId="40EA9DCF" w14:textId="77777777" w:rsidR="00842AD9" w:rsidRPr="00842AD9" w:rsidRDefault="00842AD9" w:rsidP="00D71B30">
            <w:pPr>
              <w:pStyle w:val="TableBodyText"/>
              <w:keepNext w:val="0"/>
              <w:keepLines w:val="0"/>
            </w:pPr>
            <w:r w:rsidRPr="00842AD9">
              <w:t>State of Queensland</w:t>
            </w:r>
          </w:p>
        </w:tc>
      </w:tr>
      <w:tr w:rsidR="00842AD9" w:rsidRPr="00842AD9" w14:paraId="403620BC" w14:textId="77777777" w:rsidTr="00D71B30">
        <w:tc>
          <w:tcPr>
            <w:tcW w:w="2547" w:type="dxa"/>
            <w:vAlign w:val="top"/>
          </w:tcPr>
          <w:p w14:paraId="4D286576" w14:textId="77777777" w:rsidR="00842AD9" w:rsidRPr="00842AD9" w:rsidRDefault="00842AD9" w:rsidP="00D71B30">
            <w:pPr>
              <w:pStyle w:val="TableBodyText"/>
              <w:keepNext w:val="0"/>
              <w:keepLines w:val="0"/>
            </w:pPr>
            <w:r w:rsidRPr="00842AD9">
              <w:t>SQP</w:t>
            </w:r>
          </w:p>
        </w:tc>
        <w:tc>
          <w:tcPr>
            <w:tcW w:w="6513" w:type="dxa"/>
            <w:vAlign w:val="top"/>
          </w:tcPr>
          <w:p w14:paraId="21C93D01" w14:textId="77777777" w:rsidR="00842AD9" w:rsidRPr="00842AD9" w:rsidRDefault="00842AD9" w:rsidP="00D71B30">
            <w:pPr>
              <w:pStyle w:val="TableBodyText"/>
              <w:keepNext w:val="0"/>
              <w:keepLines w:val="0"/>
            </w:pPr>
            <w:r w:rsidRPr="00842AD9">
              <w:t>Suitably Qualified Professional</w:t>
            </w:r>
          </w:p>
        </w:tc>
      </w:tr>
      <w:tr w:rsidR="00842AD9" w:rsidRPr="00842AD9" w14:paraId="589942B4" w14:textId="77777777" w:rsidTr="00D71B30">
        <w:tc>
          <w:tcPr>
            <w:tcW w:w="2547" w:type="dxa"/>
            <w:vAlign w:val="top"/>
          </w:tcPr>
          <w:p w14:paraId="7792B02C" w14:textId="77777777" w:rsidR="00842AD9" w:rsidRPr="00842AD9" w:rsidRDefault="00842AD9" w:rsidP="00D71B30">
            <w:pPr>
              <w:pStyle w:val="TableBodyText"/>
              <w:keepNext w:val="0"/>
              <w:keepLines w:val="0"/>
            </w:pPr>
            <w:r w:rsidRPr="00842AD9">
              <w:t>SWTC</w:t>
            </w:r>
          </w:p>
        </w:tc>
        <w:tc>
          <w:tcPr>
            <w:tcW w:w="6513" w:type="dxa"/>
            <w:vAlign w:val="top"/>
          </w:tcPr>
          <w:p w14:paraId="517D8D0E" w14:textId="77777777" w:rsidR="00842AD9" w:rsidRPr="00842AD9" w:rsidRDefault="00842AD9" w:rsidP="00D71B30">
            <w:pPr>
              <w:pStyle w:val="TableBodyText"/>
              <w:keepNext w:val="0"/>
              <w:keepLines w:val="0"/>
            </w:pPr>
            <w:r w:rsidRPr="00842AD9">
              <w:t>Scope of Works and Technical Criteria</w:t>
            </w:r>
          </w:p>
        </w:tc>
      </w:tr>
      <w:tr w:rsidR="00842AD9" w:rsidRPr="00842AD9" w14:paraId="76727CDE" w14:textId="77777777" w:rsidTr="00D71B30">
        <w:tc>
          <w:tcPr>
            <w:tcW w:w="2547" w:type="dxa"/>
            <w:vAlign w:val="top"/>
          </w:tcPr>
          <w:p w14:paraId="0AA0CD75" w14:textId="77777777" w:rsidR="00842AD9" w:rsidRPr="00842AD9" w:rsidRDefault="00842AD9" w:rsidP="00D71B30">
            <w:pPr>
              <w:pStyle w:val="TableBodyText"/>
              <w:keepNext w:val="0"/>
              <w:keepLines w:val="0"/>
            </w:pPr>
            <w:r w:rsidRPr="00842AD9">
              <w:t>UN SDGs</w:t>
            </w:r>
          </w:p>
        </w:tc>
        <w:tc>
          <w:tcPr>
            <w:tcW w:w="6513" w:type="dxa"/>
            <w:vAlign w:val="top"/>
          </w:tcPr>
          <w:p w14:paraId="55F6C1B7" w14:textId="77777777" w:rsidR="00842AD9" w:rsidRPr="00842AD9" w:rsidRDefault="00842AD9" w:rsidP="00D71B30">
            <w:pPr>
              <w:pStyle w:val="TableBodyText"/>
              <w:keepNext w:val="0"/>
              <w:keepLines w:val="0"/>
            </w:pPr>
            <w:r w:rsidRPr="00842AD9">
              <w:t>United Nations Sustainable Development Goals</w:t>
            </w:r>
          </w:p>
        </w:tc>
      </w:tr>
      <w:tr w:rsidR="00842AD9" w:rsidRPr="00842AD9" w14:paraId="1D40F138" w14:textId="77777777" w:rsidTr="00D71B30">
        <w:trPr>
          <w:trHeight w:val="67"/>
        </w:trPr>
        <w:tc>
          <w:tcPr>
            <w:tcW w:w="2547" w:type="dxa"/>
            <w:vAlign w:val="top"/>
          </w:tcPr>
          <w:p w14:paraId="212D465D" w14:textId="77777777" w:rsidR="00842AD9" w:rsidRPr="00842AD9" w:rsidRDefault="00842AD9" w:rsidP="00D71B30">
            <w:pPr>
              <w:pStyle w:val="TableBodyText"/>
              <w:keepNext w:val="0"/>
              <w:keepLines w:val="0"/>
            </w:pPr>
            <w:r w:rsidRPr="00842AD9">
              <w:t>WSUD</w:t>
            </w:r>
          </w:p>
        </w:tc>
        <w:tc>
          <w:tcPr>
            <w:tcW w:w="6513" w:type="dxa"/>
            <w:vAlign w:val="top"/>
          </w:tcPr>
          <w:p w14:paraId="60F11F0C" w14:textId="77777777" w:rsidR="00842AD9" w:rsidRPr="00842AD9" w:rsidRDefault="00842AD9" w:rsidP="00D71B30">
            <w:pPr>
              <w:pStyle w:val="TableBodyText"/>
              <w:keepNext w:val="0"/>
              <w:keepLines w:val="0"/>
            </w:pPr>
            <w:r w:rsidRPr="00842AD9">
              <w:t>Water Sensitive Urban Design</w:t>
            </w:r>
          </w:p>
        </w:tc>
      </w:tr>
    </w:tbl>
    <w:p w14:paraId="159D0376" w14:textId="3EA218C5" w:rsidR="00301522" w:rsidRDefault="00301522" w:rsidP="00556AD7">
      <w:pPr>
        <w:pStyle w:val="Heading2"/>
        <w:spacing w:before="240" w:after="240"/>
        <w:ind w:left="578" w:hanging="578"/>
      </w:pPr>
      <w:bookmarkStart w:id="12" w:name="_Toc168571680"/>
      <w:r>
        <w:t>Project description</w:t>
      </w:r>
      <w:bookmarkEnd w:id="12"/>
    </w:p>
    <w:tbl>
      <w:tblPr>
        <w:tblStyle w:val="Commentary"/>
        <w:tblW w:w="0" w:type="auto"/>
        <w:tblLook w:val="04A0" w:firstRow="1" w:lastRow="0" w:firstColumn="1" w:lastColumn="0" w:noHBand="0" w:noVBand="1"/>
      </w:tblPr>
      <w:tblGrid>
        <w:gridCol w:w="9024"/>
      </w:tblGrid>
      <w:tr w:rsidR="00934A3B" w:rsidRPr="00934A3B" w14:paraId="6AC9AE26" w14:textId="77777777" w:rsidTr="00E609A7">
        <w:tc>
          <w:tcPr>
            <w:tcW w:w="9024" w:type="dxa"/>
          </w:tcPr>
          <w:p w14:paraId="27E3D75C" w14:textId="36AF65D7" w:rsidR="00934A3B" w:rsidRPr="00934A3B" w:rsidRDefault="00934A3B" w:rsidP="00934A3B">
            <w:pPr>
              <w:pStyle w:val="BodyText"/>
            </w:pPr>
            <w:r w:rsidRPr="00934A3B">
              <w:t xml:space="preserve">Describe the project for which the ISMP applies. Describe aspects such as </w:t>
            </w:r>
            <w:r>
              <w:t>l</w:t>
            </w:r>
            <w:r w:rsidRPr="00934A3B">
              <w:t>ocation(s)</w:t>
            </w:r>
            <w:r>
              <w:t>,</w:t>
            </w:r>
            <w:r w:rsidRPr="00934A3B">
              <w:t>chainages</w:t>
            </w:r>
            <w:r>
              <w:t xml:space="preserve">, </w:t>
            </w:r>
            <w:r w:rsidRPr="00934A3B">
              <w:t>reasoning for undertaking works</w:t>
            </w:r>
            <w:r>
              <w:t xml:space="preserve">, </w:t>
            </w:r>
            <w:r w:rsidRPr="00934A3B">
              <w:t>benefits from completion and so on. Include a plan / map of the project.</w:t>
            </w:r>
          </w:p>
        </w:tc>
      </w:tr>
    </w:tbl>
    <w:p w14:paraId="1A7B3C22" w14:textId="77777777" w:rsidR="00301522" w:rsidRDefault="00301522" w:rsidP="00934A3B">
      <w:pPr>
        <w:pStyle w:val="TableFigureCaption2Figures"/>
        <w:spacing w:before="240"/>
      </w:pPr>
      <w:bookmarkStart w:id="13" w:name="_Toc164430323"/>
      <w:r>
        <w:t xml:space="preserve">Figure 1.3 – </w:t>
      </w:r>
      <w:r w:rsidRPr="00D71B30">
        <w:rPr>
          <w:shd w:val="clear" w:color="auto" w:fill="D9D9D9" w:themeFill="background1" w:themeFillShade="D9"/>
        </w:rPr>
        <w:t>Project Name</w:t>
      </w:r>
      <w:r>
        <w:t xml:space="preserve"> Location / Alignment</w:t>
      </w:r>
      <w:bookmarkEnd w:id="13"/>
    </w:p>
    <w:p w14:paraId="04BE968F" w14:textId="6BEAA2A2" w:rsidR="00301522" w:rsidRDefault="00934A3B" w:rsidP="00301522">
      <w:pPr>
        <w:pStyle w:val="BodyText"/>
      </w:pPr>
      <w:r>
        <w:fldChar w:fldCharType="begin">
          <w:ffData>
            <w:name w:val="Text32"/>
            <w:enabled/>
            <w:calcOnExit w:val="0"/>
            <w:textInput/>
          </w:ffData>
        </w:fldChar>
      </w:r>
      <w:bookmarkStart w:id="14" w:name="Text32"/>
      <w:r>
        <w:instrText xml:space="preserve"> FORMTEXT </w:instrText>
      </w:r>
      <w:r>
        <w:fldChar w:fldCharType="separate"/>
      </w:r>
      <w:r>
        <w:rPr>
          <w:noProof/>
        </w:rPr>
        <w:t>Insert figure</w:t>
      </w:r>
      <w:r>
        <w:fldChar w:fldCharType="end"/>
      </w:r>
      <w:bookmarkEnd w:id="14"/>
    </w:p>
    <w:p w14:paraId="1EA293E3" w14:textId="31CCD417" w:rsidR="00301522" w:rsidRDefault="00301522" w:rsidP="00934A3B">
      <w:pPr>
        <w:pStyle w:val="Heading2"/>
        <w:spacing w:after="240"/>
        <w:ind w:left="578" w:hanging="578"/>
      </w:pPr>
      <w:bookmarkStart w:id="15" w:name="_Toc168571681"/>
      <w:r>
        <w:t>Timeframes and key milestones</w:t>
      </w:r>
      <w:bookmarkEnd w:id="15"/>
    </w:p>
    <w:tbl>
      <w:tblPr>
        <w:tblStyle w:val="Commentary"/>
        <w:tblW w:w="0" w:type="auto"/>
        <w:tblLook w:val="04A0" w:firstRow="1" w:lastRow="0" w:firstColumn="1" w:lastColumn="0" w:noHBand="0" w:noVBand="1"/>
      </w:tblPr>
      <w:tblGrid>
        <w:gridCol w:w="9024"/>
      </w:tblGrid>
      <w:tr w:rsidR="00934A3B" w14:paraId="79EC4757" w14:textId="77777777" w:rsidTr="00934A3B">
        <w:tc>
          <w:tcPr>
            <w:tcW w:w="9024" w:type="dxa"/>
          </w:tcPr>
          <w:p w14:paraId="0BEF646C" w14:textId="17CA478A" w:rsidR="00934A3B" w:rsidRDefault="00934A3B" w:rsidP="00301522">
            <w:pPr>
              <w:pStyle w:val="BodyText"/>
            </w:pPr>
            <w:r>
              <w:t>Describe the various stages of the project. Outline previous, current and forthcoming project stages and/or milestones in the table below, accompanied by description and status. Note this is a high-level timeline covering the entire project lifecycle; a detailed program for the current phase with IS rating milestones is to be included in Section 4.1.</w:t>
            </w:r>
          </w:p>
        </w:tc>
      </w:tr>
    </w:tbl>
    <w:p w14:paraId="302E7F4C" w14:textId="77777777" w:rsidR="00301522" w:rsidRDefault="00301522" w:rsidP="00934A3B">
      <w:pPr>
        <w:pStyle w:val="TableFigureCaption1Tables"/>
        <w:spacing w:before="240"/>
      </w:pPr>
      <w:bookmarkStart w:id="16" w:name="_Toc164430314"/>
      <w:r>
        <w:t>Table 1.4 – Project Name Project Timing</w:t>
      </w:r>
      <w:bookmarkEnd w:id="16"/>
    </w:p>
    <w:tbl>
      <w:tblPr>
        <w:tblStyle w:val="TableGrid"/>
        <w:tblW w:w="0" w:type="auto"/>
        <w:tblLook w:val="04A0" w:firstRow="1" w:lastRow="0" w:firstColumn="1" w:lastColumn="0" w:noHBand="0" w:noVBand="1"/>
      </w:tblPr>
      <w:tblGrid>
        <w:gridCol w:w="2265"/>
        <w:gridCol w:w="2265"/>
        <w:gridCol w:w="2265"/>
        <w:gridCol w:w="2265"/>
      </w:tblGrid>
      <w:tr w:rsidR="00934A3B" w:rsidRPr="00934A3B" w14:paraId="48DBEC36" w14:textId="77777777" w:rsidTr="00556AD7">
        <w:trPr>
          <w:cantSplit/>
          <w:tblHeader/>
        </w:trPr>
        <w:tc>
          <w:tcPr>
            <w:tcW w:w="2265" w:type="dxa"/>
          </w:tcPr>
          <w:p w14:paraId="63468E40" w14:textId="77777777" w:rsidR="00934A3B" w:rsidRPr="00934A3B" w:rsidRDefault="00934A3B" w:rsidP="00556AD7">
            <w:pPr>
              <w:pStyle w:val="TableHeading"/>
              <w:keepNext w:val="0"/>
              <w:keepLines w:val="0"/>
            </w:pPr>
            <w:r w:rsidRPr="00934A3B">
              <w:t>Project stage</w:t>
            </w:r>
          </w:p>
        </w:tc>
        <w:tc>
          <w:tcPr>
            <w:tcW w:w="2265" w:type="dxa"/>
          </w:tcPr>
          <w:p w14:paraId="24CC2690" w14:textId="77777777" w:rsidR="00934A3B" w:rsidRPr="00934A3B" w:rsidRDefault="00934A3B" w:rsidP="00556AD7">
            <w:pPr>
              <w:pStyle w:val="TableHeading"/>
              <w:keepNext w:val="0"/>
              <w:keepLines w:val="0"/>
            </w:pPr>
            <w:r w:rsidRPr="00934A3B">
              <w:t>Timing</w:t>
            </w:r>
          </w:p>
        </w:tc>
        <w:tc>
          <w:tcPr>
            <w:tcW w:w="2265" w:type="dxa"/>
          </w:tcPr>
          <w:p w14:paraId="46F018B6" w14:textId="77777777" w:rsidR="00934A3B" w:rsidRPr="00934A3B" w:rsidRDefault="00934A3B" w:rsidP="00556AD7">
            <w:pPr>
              <w:pStyle w:val="TableHeading"/>
              <w:keepNext w:val="0"/>
              <w:keepLines w:val="0"/>
            </w:pPr>
            <w:r w:rsidRPr="00934A3B">
              <w:t>Description</w:t>
            </w:r>
          </w:p>
        </w:tc>
        <w:tc>
          <w:tcPr>
            <w:tcW w:w="2265" w:type="dxa"/>
          </w:tcPr>
          <w:p w14:paraId="03F0D304" w14:textId="77777777" w:rsidR="00934A3B" w:rsidRPr="00934A3B" w:rsidRDefault="00934A3B" w:rsidP="00556AD7">
            <w:pPr>
              <w:pStyle w:val="TableHeading"/>
              <w:keepNext w:val="0"/>
              <w:keepLines w:val="0"/>
            </w:pPr>
            <w:r w:rsidRPr="00934A3B">
              <w:t>Status</w:t>
            </w:r>
          </w:p>
        </w:tc>
      </w:tr>
      <w:tr w:rsidR="00934A3B" w:rsidRPr="00934A3B" w14:paraId="70BEA4F9" w14:textId="77777777" w:rsidTr="00934A3B">
        <w:tc>
          <w:tcPr>
            <w:tcW w:w="2265" w:type="dxa"/>
          </w:tcPr>
          <w:p w14:paraId="3801B074" w14:textId="170E921C" w:rsidR="00934A3B" w:rsidRPr="00934A3B" w:rsidRDefault="00934A3B" w:rsidP="00556AD7">
            <w:pPr>
              <w:pStyle w:val="TableBodyText"/>
              <w:keepNext w:val="0"/>
              <w:keepLines w:val="0"/>
            </w:pPr>
            <w:r w:rsidRPr="006F2A1A">
              <w:fldChar w:fldCharType="begin">
                <w:ffData>
                  <w:name w:val="Text3"/>
                  <w:enabled/>
                  <w:calcOnExit w:val="0"/>
                  <w:textInput>
                    <w:default w:val="Strategic Assessment of Service Requirement"/>
                  </w:textInput>
                </w:ffData>
              </w:fldChar>
            </w:r>
            <w:bookmarkStart w:id="17" w:name="Text3"/>
            <w:r w:rsidRPr="006F2A1A">
              <w:instrText xml:space="preserve"> FORMTEXT </w:instrText>
            </w:r>
            <w:r w:rsidRPr="006F2A1A">
              <w:fldChar w:fldCharType="separate"/>
            </w:r>
            <w:r w:rsidRPr="006F2A1A">
              <w:rPr>
                <w:noProof/>
              </w:rPr>
              <w:t>Strategic Assessment of Service Requirement</w:t>
            </w:r>
            <w:r w:rsidRPr="006F2A1A">
              <w:fldChar w:fldCharType="end"/>
            </w:r>
            <w:bookmarkEnd w:id="17"/>
          </w:p>
        </w:tc>
        <w:tc>
          <w:tcPr>
            <w:tcW w:w="2265" w:type="dxa"/>
          </w:tcPr>
          <w:p w14:paraId="33DB2E01" w14:textId="3DF1746C" w:rsidR="00934A3B" w:rsidRPr="00934A3B" w:rsidRDefault="00934A3B" w:rsidP="00556AD7">
            <w:pPr>
              <w:pStyle w:val="TableBodyText"/>
              <w:keepNext w:val="0"/>
              <w:keepLines w:val="0"/>
            </w:pPr>
            <w:r w:rsidRPr="006F2A1A">
              <w:fldChar w:fldCharType="begin">
                <w:ffData>
                  <w:name w:val=""/>
                  <w:enabled/>
                  <w:calcOnExit w:val="0"/>
                  <w:textInput>
                    <w:default w:val="2018-2019"/>
                  </w:textInput>
                </w:ffData>
              </w:fldChar>
            </w:r>
            <w:r w:rsidRPr="006F2A1A">
              <w:instrText xml:space="preserve"> FORMTEXT </w:instrText>
            </w:r>
            <w:r w:rsidRPr="006F2A1A">
              <w:fldChar w:fldCharType="separate"/>
            </w:r>
            <w:r w:rsidRPr="006F2A1A">
              <w:rPr>
                <w:noProof/>
              </w:rPr>
              <w:t>2018-2019</w:t>
            </w:r>
            <w:r w:rsidRPr="006F2A1A">
              <w:fldChar w:fldCharType="end"/>
            </w:r>
          </w:p>
        </w:tc>
        <w:tc>
          <w:tcPr>
            <w:tcW w:w="2265" w:type="dxa"/>
          </w:tcPr>
          <w:p w14:paraId="7A80AA5C" w14:textId="3688B3CC" w:rsidR="00934A3B" w:rsidRPr="00934A3B" w:rsidRDefault="00934A3B" w:rsidP="00556AD7">
            <w:pPr>
              <w:pStyle w:val="TableBodyText"/>
              <w:keepNext w:val="0"/>
              <w:keepLines w:val="0"/>
            </w:pPr>
            <w:r w:rsidRPr="006F2A1A">
              <w:fldChar w:fldCharType="begin">
                <w:ffData>
                  <w:name w:val=""/>
                  <w:enabled/>
                  <w:calcOnExit w:val="0"/>
                  <w:textInput>
                    <w:default w:val="Key issues and options to meet the service requirement have been analysed"/>
                  </w:textInput>
                </w:ffData>
              </w:fldChar>
            </w:r>
            <w:r w:rsidRPr="006F2A1A">
              <w:instrText xml:space="preserve"> FORMTEXT </w:instrText>
            </w:r>
            <w:r w:rsidRPr="006F2A1A">
              <w:fldChar w:fldCharType="separate"/>
            </w:r>
            <w:r w:rsidRPr="006F2A1A">
              <w:rPr>
                <w:noProof/>
              </w:rPr>
              <w:t>Key issues and options to meet the service requirement have been analysed</w:t>
            </w:r>
            <w:r w:rsidRPr="006F2A1A">
              <w:fldChar w:fldCharType="end"/>
            </w:r>
          </w:p>
        </w:tc>
        <w:tc>
          <w:tcPr>
            <w:tcW w:w="2265" w:type="dxa"/>
          </w:tcPr>
          <w:p w14:paraId="35148EFF" w14:textId="35A82DB6" w:rsidR="00934A3B" w:rsidRPr="00934A3B" w:rsidRDefault="00934A3B" w:rsidP="00556AD7">
            <w:pPr>
              <w:pStyle w:val="TableBodyText"/>
              <w:keepNext w:val="0"/>
              <w:keepLines w:val="0"/>
            </w:pPr>
            <w:r w:rsidRPr="006F2A1A">
              <w:fldChar w:fldCharType="begin">
                <w:ffData>
                  <w:name w:val=""/>
                  <w:enabled/>
                  <w:calcOnExit w:val="0"/>
                  <w:textInput>
                    <w:default w:val="Complete"/>
                  </w:textInput>
                </w:ffData>
              </w:fldChar>
            </w:r>
            <w:r w:rsidRPr="006F2A1A">
              <w:instrText xml:space="preserve"> FORMTEXT </w:instrText>
            </w:r>
            <w:r w:rsidRPr="006F2A1A">
              <w:fldChar w:fldCharType="separate"/>
            </w:r>
            <w:r w:rsidRPr="006F2A1A">
              <w:rPr>
                <w:noProof/>
              </w:rPr>
              <w:t>Complete</w:t>
            </w:r>
            <w:r w:rsidRPr="006F2A1A">
              <w:fldChar w:fldCharType="end"/>
            </w:r>
          </w:p>
        </w:tc>
      </w:tr>
      <w:tr w:rsidR="00934A3B" w:rsidRPr="00934A3B" w14:paraId="3FA5123A" w14:textId="77777777" w:rsidTr="00934A3B">
        <w:tc>
          <w:tcPr>
            <w:tcW w:w="2265" w:type="dxa"/>
          </w:tcPr>
          <w:p w14:paraId="5CCBEA94" w14:textId="4761862E" w:rsidR="00934A3B" w:rsidRPr="00934A3B" w:rsidRDefault="00934A3B" w:rsidP="00556AD7">
            <w:pPr>
              <w:pStyle w:val="TableBodyText"/>
              <w:keepNext w:val="0"/>
              <w:keepLines w:val="0"/>
            </w:pPr>
            <w:r w:rsidRPr="006F2A1A">
              <w:fldChar w:fldCharType="begin">
                <w:ffData>
                  <w:name w:val=""/>
                  <w:enabled/>
                  <w:calcOnExit w:val="0"/>
                  <w:textInput>
                    <w:default w:val="Preliminary evaluation"/>
                  </w:textInput>
                </w:ffData>
              </w:fldChar>
            </w:r>
            <w:r w:rsidRPr="006F2A1A">
              <w:instrText xml:space="preserve"> FORMTEXT </w:instrText>
            </w:r>
            <w:r w:rsidRPr="006F2A1A">
              <w:fldChar w:fldCharType="separate"/>
            </w:r>
            <w:r w:rsidRPr="006F2A1A">
              <w:rPr>
                <w:noProof/>
              </w:rPr>
              <w:t>Preliminary evaluation</w:t>
            </w:r>
            <w:r w:rsidRPr="006F2A1A">
              <w:fldChar w:fldCharType="end"/>
            </w:r>
          </w:p>
        </w:tc>
        <w:tc>
          <w:tcPr>
            <w:tcW w:w="2265" w:type="dxa"/>
          </w:tcPr>
          <w:p w14:paraId="15F30F01" w14:textId="65D12595" w:rsidR="00934A3B" w:rsidRPr="00934A3B" w:rsidRDefault="00934A3B" w:rsidP="00556AD7">
            <w:pPr>
              <w:pStyle w:val="TableBodyText"/>
              <w:keepNext w:val="0"/>
              <w:keepLines w:val="0"/>
            </w:pPr>
            <w:r w:rsidRPr="006F2A1A">
              <w:fldChar w:fldCharType="begin">
                <w:ffData>
                  <w:name w:val=""/>
                  <w:enabled/>
                  <w:calcOnExit w:val="0"/>
                  <w:textInput>
                    <w:default w:val="2020"/>
                  </w:textInput>
                </w:ffData>
              </w:fldChar>
            </w:r>
            <w:r w:rsidRPr="006F2A1A">
              <w:instrText xml:space="preserve"> FORMTEXT </w:instrText>
            </w:r>
            <w:r w:rsidRPr="006F2A1A">
              <w:fldChar w:fldCharType="separate"/>
            </w:r>
            <w:r w:rsidRPr="006F2A1A">
              <w:rPr>
                <w:noProof/>
              </w:rPr>
              <w:t>2020</w:t>
            </w:r>
            <w:r w:rsidRPr="006F2A1A">
              <w:fldChar w:fldCharType="end"/>
            </w:r>
          </w:p>
        </w:tc>
        <w:tc>
          <w:tcPr>
            <w:tcW w:w="2265" w:type="dxa"/>
          </w:tcPr>
          <w:p w14:paraId="289347AC" w14:textId="25A410F5" w:rsidR="00934A3B" w:rsidRPr="00934A3B" w:rsidRDefault="00934A3B" w:rsidP="00556AD7">
            <w:pPr>
              <w:pStyle w:val="TableBodyText"/>
              <w:keepNext w:val="0"/>
              <w:keepLines w:val="0"/>
            </w:pPr>
            <w:r w:rsidRPr="006F2A1A">
              <w:fldChar w:fldCharType="begin">
                <w:ffData>
                  <w:name w:val=""/>
                  <w:enabled/>
                  <w:calcOnExit w:val="0"/>
                  <w:textInput>
                    <w:default w:val="Preliminary evaluation completed and submitted"/>
                  </w:textInput>
                </w:ffData>
              </w:fldChar>
            </w:r>
            <w:r w:rsidRPr="006F2A1A">
              <w:instrText xml:space="preserve"> FORMTEXT </w:instrText>
            </w:r>
            <w:r w:rsidRPr="006F2A1A">
              <w:fldChar w:fldCharType="separate"/>
            </w:r>
            <w:r w:rsidRPr="006F2A1A">
              <w:rPr>
                <w:noProof/>
              </w:rPr>
              <w:t>Preliminary evaluation completed and submitted</w:t>
            </w:r>
            <w:r w:rsidRPr="006F2A1A">
              <w:fldChar w:fldCharType="end"/>
            </w:r>
          </w:p>
        </w:tc>
        <w:tc>
          <w:tcPr>
            <w:tcW w:w="2265" w:type="dxa"/>
          </w:tcPr>
          <w:p w14:paraId="35314EB4" w14:textId="6F91D0CD" w:rsidR="00934A3B" w:rsidRPr="00934A3B" w:rsidRDefault="00934A3B" w:rsidP="00556AD7">
            <w:pPr>
              <w:pStyle w:val="TableBodyText"/>
              <w:keepNext w:val="0"/>
              <w:keepLines w:val="0"/>
            </w:pPr>
            <w:r w:rsidRPr="006F2A1A">
              <w:fldChar w:fldCharType="begin">
                <w:ffData>
                  <w:name w:val=""/>
                  <w:enabled/>
                  <w:calcOnExit w:val="0"/>
                  <w:textInput>
                    <w:default w:val="Complete"/>
                  </w:textInput>
                </w:ffData>
              </w:fldChar>
            </w:r>
            <w:r w:rsidRPr="006F2A1A">
              <w:instrText xml:space="preserve"> FORMTEXT </w:instrText>
            </w:r>
            <w:r w:rsidRPr="006F2A1A">
              <w:fldChar w:fldCharType="separate"/>
            </w:r>
            <w:r w:rsidRPr="006F2A1A">
              <w:rPr>
                <w:noProof/>
              </w:rPr>
              <w:t>Complete</w:t>
            </w:r>
            <w:r w:rsidRPr="006F2A1A">
              <w:fldChar w:fldCharType="end"/>
            </w:r>
          </w:p>
        </w:tc>
      </w:tr>
      <w:tr w:rsidR="00934A3B" w:rsidRPr="00934A3B" w14:paraId="42023859" w14:textId="77777777" w:rsidTr="00934A3B">
        <w:tc>
          <w:tcPr>
            <w:tcW w:w="2265" w:type="dxa"/>
          </w:tcPr>
          <w:p w14:paraId="3AB915CF" w14:textId="65AA3A82" w:rsidR="00934A3B" w:rsidRPr="00934A3B" w:rsidRDefault="00934A3B" w:rsidP="00556AD7">
            <w:pPr>
              <w:pStyle w:val="TableBodyText"/>
              <w:keepNext w:val="0"/>
              <w:keepLines w:val="0"/>
            </w:pPr>
            <w:r w:rsidRPr="006F2A1A">
              <w:lastRenderedPageBreak/>
              <w:fldChar w:fldCharType="begin">
                <w:ffData>
                  <w:name w:val=""/>
                  <w:enabled/>
                  <w:calcOnExit w:val="0"/>
                  <w:textInput>
                    <w:default w:val="Detailed business case"/>
                  </w:textInput>
                </w:ffData>
              </w:fldChar>
            </w:r>
            <w:r w:rsidRPr="006F2A1A">
              <w:instrText xml:space="preserve"> FORMTEXT </w:instrText>
            </w:r>
            <w:r w:rsidRPr="006F2A1A">
              <w:fldChar w:fldCharType="separate"/>
            </w:r>
            <w:r w:rsidRPr="006F2A1A">
              <w:rPr>
                <w:noProof/>
              </w:rPr>
              <w:t>Detailed business case</w:t>
            </w:r>
            <w:r w:rsidRPr="006F2A1A">
              <w:fldChar w:fldCharType="end"/>
            </w:r>
          </w:p>
        </w:tc>
        <w:tc>
          <w:tcPr>
            <w:tcW w:w="2265" w:type="dxa"/>
          </w:tcPr>
          <w:p w14:paraId="69867EC3" w14:textId="0BFEF9A6" w:rsidR="00934A3B" w:rsidRPr="00934A3B" w:rsidRDefault="00934A3B" w:rsidP="00556AD7">
            <w:pPr>
              <w:pStyle w:val="TableBodyText"/>
              <w:keepNext w:val="0"/>
              <w:keepLines w:val="0"/>
            </w:pPr>
            <w:r w:rsidRPr="006F2A1A">
              <w:fldChar w:fldCharType="begin">
                <w:ffData>
                  <w:name w:val=""/>
                  <w:enabled/>
                  <w:calcOnExit w:val="0"/>
                  <w:textInput>
                    <w:default w:val="2021"/>
                  </w:textInput>
                </w:ffData>
              </w:fldChar>
            </w:r>
            <w:r w:rsidRPr="006F2A1A">
              <w:instrText xml:space="preserve"> FORMTEXT </w:instrText>
            </w:r>
            <w:r w:rsidRPr="006F2A1A">
              <w:fldChar w:fldCharType="separate"/>
            </w:r>
            <w:r w:rsidRPr="006F2A1A">
              <w:rPr>
                <w:noProof/>
              </w:rPr>
              <w:t>2021</w:t>
            </w:r>
            <w:r w:rsidRPr="006F2A1A">
              <w:fldChar w:fldCharType="end"/>
            </w:r>
          </w:p>
        </w:tc>
        <w:tc>
          <w:tcPr>
            <w:tcW w:w="2265" w:type="dxa"/>
          </w:tcPr>
          <w:p w14:paraId="67B9F380" w14:textId="7A64E0F0" w:rsidR="00934A3B" w:rsidRPr="00934A3B" w:rsidRDefault="00934A3B" w:rsidP="00556AD7">
            <w:pPr>
              <w:pStyle w:val="TableBodyText"/>
              <w:keepNext w:val="0"/>
              <w:keepLines w:val="0"/>
            </w:pPr>
            <w:r w:rsidRPr="006F2A1A">
              <w:fldChar w:fldCharType="begin">
                <w:ffData>
                  <w:name w:val=""/>
                  <w:enabled/>
                  <w:calcOnExit w:val="0"/>
                  <w:textInput>
                    <w:default w:val="Commencement of the detailed business case"/>
                  </w:textInput>
                </w:ffData>
              </w:fldChar>
            </w:r>
            <w:r w:rsidRPr="006F2A1A">
              <w:instrText xml:space="preserve"> FORMTEXT </w:instrText>
            </w:r>
            <w:r w:rsidRPr="006F2A1A">
              <w:fldChar w:fldCharType="separate"/>
            </w:r>
            <w:r w:rsidRPr="006F2A1A">
              <w:rPr>
                <w:noProof/>
              </w:rPr>
              <w:t>Commencement of the detailed business case</w:t>
            </w:r>
            <w:r w:rsidRPr="006F2A1A">
              <w:fldChar w:fldCharType="end"/>
            </w:r>
          </w:p>
        </w:tc>
        <w:tc>
          <w:tcPr>
            <w:tcW w:w="2265" w:type="dxa"/>
          </w:tcPr>
          <w:p w14:paraId="63BF6E95" w14:textId="73DE4097" w:rsidR="00934A3B" w:rsidRPr="00934A3B" w:rsidRDefault="00934A3B" w:rsidP="00556AD7">
            <w:pPr>
              <w:pStyle w:val="TableBodyText"/>
              <w:keepNext w:val="0"/>
              <w:keepLines w:val="0"/>
            </w:pPr>
            <w:r w:rsidRPr="006F2A1A">
              <w:fldChar w:fldCharType="begin">
                <w:ffData>
                  <w:name w:val=""/>
                  <w:enabled/>
                  <w:calcOnExit w:val="0"/>
                  <w:textInput>
                    <w:default w:val="Underway"/>
                  </w:textInput>
                </w:ffData>
              </w:fldChar>
            </w:r>
            <w:r w:rsidRPr="006F2A1A">
              <w:instrText xml:space="preserve"> FORMTEXT </w:instrText>
            </w:r>
            <w:r w:rsidRPr="006F2A1A">
              <w:fldChar w:fldCharType="separate"/>
            </w:r>
            <w:r w:rsidRPr="006F2A1A">
              <w:rPr>
                <w:noProof/>
              </w:rPr>
              <w:t>Underway</w:t>
            </w:r>
            <w:r w:rsidRPr="006F2A1A">
              <w:fldChar w:fldCharType="end"/>
            </w:r>
          </w:p>
        </w:tc>
      </w:tr>
      <w:tr w:rsidR="00934A3B" w:rsidRPr="00934A3B" w14:paraId="62F87826" w14:textId="77777777" w:rsidTr="00934A3B">
        <w:tc>
          <w:tcPr>
            <w:tcW w:w="2265" w:type="dxa"/>
          </w:tcPr>
          <w:p w14:paraId="6A388F96" w14:textId="0E645B70" w:rsidR="00934A3B" w:rsidRPr="00934A3B" w:rsidRDefault="00934A3B" w:rsidP="00556AD7">
            <w:pPr>
              <w:pStyle w:val="TableBodyText"/>
              <w:keepNext w:val="0"/>
              <w:keepLines w:val="0"/>
            </w:pPr>
            <w:r>
              <w:fldChar w:fldCharType="begin">
                <w:ffData>
                  <w:name w:val="Text33"/>
                  <w:enabled/>
                  <w:calcOnExit w:val="0"/>
                  <w:textInput/>
                </w:ffData>
              </w:fldChar>
            </w:r>
            <w:bookmarkStart w:id="18" w:name="Text33"/>
            <w:r>
              <w:instrText xml:space="preserve"> FORMTEXT </w:instrText>
            </w:r>
            <w:r>
              <w:fldChar w:fldCharType="separate"/>
            </w:r>
            <w:r w:rsidRPr="00934A3B">
              <w:t>[...]</w:t>
            </w:r>
            <w:r>
              <w:fldChar w:fldCharType="end"/>
            </w:r>
            <w:bookmarkEnd w:id="18"/>
          </w:p>
        </w:tc>
        <w:tc>
          <w:tcPr>
            <w:tcW w:w="2265" w:type="dxa"/>
          </w:tcPr>
          <w:p w14:paraId="16E964DB" w14:textId="08FED067" w:rsidR="00934A3B" w:rsidRPr="00934A3B" w:rsidRDefault="00934A3B" w:rsidP="00556AD7">
            <w:pPr>
              <w:pStyle w:val="TableBodyText"/>
              <w:keepNext w:val="0"/>
              <w:keepLines w:val="0"/>
            </w:pPr>
            <w:r>
              <w:fldChar w:fldCharType="begin">
                <w:ffData>
                  <w:name w:val="Text33"/>
                  <w:enabled/>
                  <w:calcOnExit w:val="0"/>
                  <w:textInput/>
                </w:ffData>
              </w:fldChar>
            </w:r>
            <w:r>
              <w:instrText xml:space="preserve"> FORMTEXT </w:instrText>
            </w:r>
            <w:r>
              <w:fldChar w:fldCharType="separate"/>
            </w:r>
            <w:r w:rsidRPr="00934A3B">
              <w:t>[...]</w:t>
            </w:r>
            <w:r>
              <w:fldChar w:fldCharType="end"/>
            </w:r>
          </w:p>
        </w:tc>
        <w:tc>
          <w:tcPr>
            <w:tcW w:w="2265" w:type="dxa"/>
          </w:tcPr>
          <w:p w14:paraId="12CEE699" w14:textId="7FB05CE5" w:rsidR="00934A3B" w:rsidRPr="00934A3B" w:rsidRDefault="00934A3B" w:rsidP="00556AD7">
            <w:pPr>
              <w:pStyle w:val="TableBodyText"/>
              <w:keepNext w:val="0"/>
              <w:keepLines w:val="0"/>
            </w:pPr>
            <w:r>
              <w:fldChar w:fldCharType="begin">
                <w:ffData>
                  <w:name w:val="Text33"/>
                  <w:enabled/>
                  <w:calcOnExit w:val="0"/>
                  <w:textInput/>
                </w:ffData>
              </w:fldChar>
            </w:r>
            <w:r>
              <w:instrText xml:space="preserve"> FORMTEXT </w:instrText>
            </w:r>
            <w:r>
              <w:fldChar w:fldCharType="separate"/>
            </w:r>
            <w:r w:rsidRPr="00934A3B">
              <w:t>[...]</w:t>
            </w:r>
            <w:r>
              <w:fldChar w:fldCharType="end"/>
            </w:r>
          </w:p>
        </w:tc>
        <w:tc>
          <w:tcPr>
            <w:tcW w:w="2265" w:type="dxa"/>
          </w:tcPr>
          <w:p w14:paraId="26714889" w14:textId="1C7CC902" w:rsidR="00934A3B" w:rsidRPr="00934A3B" w:rsidRDefault="00934A3B" w:rsidP="00556AD7">
            <w:pPr>
              <w:pStyle w:val="TableBodyText"/>
              <w:keepNext w:val="0"/>
              <w:keepLines w:val="0"/>
            </w:pPr>
            <w:r>
              <w:fldChar w:fldCharType="begin">
                <w:ffData>
                  <w:name w:val="Text33"/>
                  <w:enabled/>
                  <w:calcOnExit w:val="0"/>
                  <w:textInput/>
                </w:ffData>
              </w:fldChar>
            </w:r>
            <w:r>
              <w:instrText xml:space="preserve"> FORMTEXT </w:instrText>
            </w:r>
            <w:r>
              <w:fldChar w:fldCharType="separate"/>
            </w:r>
            <w:r w:rsidRPr="00934A3B">
              <w:t>[...]</w:t>
            </w:r>
            <w:r>
              <w:fldChar w:fldCharType="end"/>
            </w:r>
          </w:p>
        </w:tc>
      </w:tr>
      <w:tr w:rsidR="00934A3B" w:rsidRPr="00934A3B" w14:paraId="4177053A" w14:textId="77777777" w:rsidTr="00934A3B">
        <w:tc>
          <w:tcPr>
            <w:tcW w:w="2265" w:type="dxa"/>
          </w:tcPr>
          <w:p w14:paraId="71263579" w14:textId="534EC080" w:rsidR="00934A3B" w:rsidRPr="00934A3B" w:rsidRDefault="00934A3B" w:rsidP="00556AD7">
            <w:pPr>
              <w:pStyle w:val="TableBodyText"/>
              <w:keepNext w:val="0"/>
              <w:keepLines w:val="0"/>
            </w:pPr>
            <w:r>
              <w:fldChar w:fldCharType="begin">
                <w:ffData>
                  <w:name w:val="Text33"/>
                  <w:enabled/>
                  <w:calcOnExit w:val="0"/>
                  <w:textInput/>
                </w:ffData>
              </w:fldChar>
            </w:r>
            <w:r>
              <w:instrText xml:space="preserve"> FORMTEXT </w:instrText>
            </w:r>
            <w:r>
              <w:fldChar w:fldCharType="separate"/>
            </w:r>
            <w:r w:rsidRPr="00934A3B">
              <w:t>[...]</w:t>
            </w:r>
            <w:r>
              <w:fldChar w:fldCharType="end"/>
            </w:r>
          </w:p>
        </w:tc>
        <w:tc>
          <w:tcPr>
            <w:tcW w:w="2265" w:type="dxa"/>
          </w:tcPr>
          <w:p w14:paraId="61DE63D5" w14:textId="045079F8" w:rsidR="00934A3B" w:rsidRPr="00934A3B" w:rsidRDefault="00934A3B" w:rsidP="00556AD7">
            <w:pPr>
              <w:pStyle w:val="TableBodyText"/>
              <w:keepNext w:val="0"/>
              <w:keepLines w:val="0"/>
            </w:pPr>
            <w:r>
              <w:fldChar w:fldCharType="begin">
                <w:ffData>
                  <w:name w:val="Text33"/>
                  <w:enabled/>
                  <w:calcOnExit w:val="0"/>
                  <w:textInput/>
                </w:ffData>
              </w:fldChar>
            </w:r>
            <w:r>
              <w:instrText xml:space="preserve"> FORMTEXT </w:instrText>
            </w:r>
            <w:r>
              <w:fldChar w:fldCharType="separate"/>
            </w:r>
            <w:r w:rsidRPr="00934A3B">
              <w:t>[...]</w:t>
            </w:r>
            <w:r>
              <w:fldChar w:fldCharType="end"/>
            </w:r>
          </w:p>
        </w:tc>
        <w:tc>
          <w:tcPr>
            <w:tcW w:w="2265" w:type="dxa"/>
          </w:tcPr>
          <w:p w14:paraId="2BA8CC67" w14:textId="7807ABE5" w:rsidR="00934A3B" w:rsidRPr="00934A3B" w:rsidRDefault="00934A3B" w:rsidP="00556AD7">
            <w:pPr>
              <w:pStyle w:val="TableBodyText"/>
              <w:keepNext w:val="0"/>
              <w:keepLines w:val="0"/>
            </w:pPr>
            <w:r>
              <w:fldChar w:fldCharType="begin">
                <w:ffData>
                  <w:name w:val="Text33"/>
                  <w:enabled/>
                  <w:calcOnExit w:val="0"/>
                  <w:textInput/>
                </w:ffData>
              </w:fldChar>
            </w:r>
            <w:r>
              <w:instrText xml:space="preserve"> FORMTEXT </w:instrText>
            </w:r>
            <w:r>
              <w:fldChar w:fldCharType="separate"/>
            </w:r>
            <w:r w:rsidRPr="00934A3B">
              <w:t>[...]</w:t>
            </w:r>
            <w:r>
              <w:fldChar w:fldCharType="end"/>
            </w:r>
          </w:p>
        </w:tc>
        <w:tc>
          <w:tcPr>
            <w:tcW w:w="2265" w:type="dxa"/>
          </w:tcPr>
          <w:p w14:paraId="05B66616" w14:textId="7DB922E2" w:rsidR="00934A3B" w:rsidRPr="00934A3B" w:rsidRDefault="00934A3B" w:rsidP="00556AD7">
            <w:pPr>
              <w:pStyle w:val="TableBodyText"/>
              <w:keepNext w:val="0"/>
              <w:keepLines w:val="0"/>
            </w:pPr>
            <w:r>
              <w:fldChar w:fldCharType="begin">
                <w:ffData>
                  <w:name w:val="Text33"/>
                  <w:enabled/>
                  <w:calcOnExit w:val="0"/>
                  <w:textInput/>
                </w:ffData>
              </w:fldChar>
            </w:r>
            <w:r>
              <w:instrText xml:space="preserve"> FORMTEXT </w:instrText>
            </w:r>
            <w:r>
              <w:fldChar w:fldCharType="separate"/>
            </w:r>
            <w:r w:rsidRPr="00934A3B">
              <w:t>[...]</w:t>
            </w:r>
            <w:r>
              <w:fldChar w:fldCharType="end"/>
            </w:r>
          </w:p>
        </w:tc>
      </w:tr>
    </w:tbl>
    <w:p w14:paraId="5A845C5C" w14:textId="69E0DED4" w:rsidR="00301522" w:rsidRDefault="00301522" w:rsidP="009D5C70">
      <w:pPr>
        <w:pStyle w:val="Heading2"/>
        <w:spacing w:before="240"/>
        <w:ind w:left="578" w:hanging="578"/>
      </w:pPr>
      <w:bookmarkStart w:id="19" w:name="_Toc168571682"/>
      <w:r>
        <w:t>Document and data control</w:t>
      </w:r>
      <w:bookmarkEnd w:id="19"/>
    </w:p>
    <w:p w14:paraId="22D810FD" w14:textId="2B368ECA" w:rsidR="00301522" w:rsidRDefault="00301522" w:rsidP="00301522">
      <w:pPr>
        <w:pStyle w:val="BodyText"/>
      </w:pPr>
      <w:r>
        <w:t xml:space="preserve">The ISMP is a live document that is amended and updated throughout the duration of the project to capture the status of the sustainability assessment at each phase. The document history and status of this ISMP is provided on page </w:t>
      </w:r>
      <w:r w:rsidR="001B7A5F" w:rsidRPr="006F2A1A">
        <w:fldChar w:fldCharType="begin">
          <w:ffData>
            <w:name w:val=""/>
            <w:enabled/>
            <w:calcOnExit w:val="0"/>
            <w:textInput>
              <w:default w:val="XXXXX"/>
            </w:textInput>
          </w:ffData>
        </w:fldChar>
      </w:r>
      <w:r w:rsidR="001B7A5F" w:rsidRPr="006F2A1A">
        <w:instrText xml:space="preserve"> FORMTEXT </w:instrText>
      </w:r>
      <w:r w:rsidR="001B7A5F" w:rsidRPr="006F2A1A">
        <w:fldChar w:fldCharType="separate"/>
      </w:r>
      <w:r w:rsidR="001B7A5F" w:rsidRPr="006F2A1A">
        <w:rPr>
          <w:noProof/>
        </w:rPr>
        <w:t>XXXX</w:t>
      </w:r>
      <w:r w:rsidR="001B7A5F" w:rsidRPr="006F2A1A">
        <w:fldChar w:fldCharType="end"/>
      </w:r>
      <w:r>
        <w:t xml:space="preserve">. </w:t>
      </w:r>
      <w:r w:rsidR="001B7A5F" w:rsidRPr="006F2A1A">
        <w:fldChar w:fldCharType="begin">
          <w:ffData>
            <w:name w:val=""/>
            <w:enabled/>
            <w:calcOnExit w:val="0"/>
            <w:textInput>
              <w:default w:val="XXXXX"/>
            </w:textInput>
          </w:ffData>
        </w:fldChar>
      </w:r>
      <w:r w:rsidR="001B7A5F" w:rsidRPr="006F2A1A">
        <w:instrText xml:space="preserve"> FORMTEXT </w:instrText>
      </w:r>
      <w:r w:rsidR="001B7A5F" w:rsidRPr="006F2A1A">
        <w:fldChar w:fldCharType="separate"/>
      </w:r>
      <w:r w:rsidR="001B7A5F" w:rsidRPr="006F2A1A">
        <w:rPr>
          <w:noProof/>
        </w:rPr>
        <w:t>XXXX</w:t>
      </w:r>
      <w:r w:rsidR="001B7A5F" w:rsidRPr="006F2A1A">
        <w:fldChar w:fldCharType="end"/>
      </w:r>
      <w:r w:rsidR="001B7A5F">
        <w:t xml:space="preserve"> </w:t>
      </w:r>
      <w:r>
        <w:t xml:space="preserve">is the primary system used for document management, sharing, storing and transmitting documents for the </w:t>
      </w:r>
      <w:r w:rsidR="001B7A5F" w:rsidRPr="006F2A1A">
        <w:fldChar w:fldCharType="begin">
          <w:ffData>
            <w:name w:val=""/>
            <w:enabled/>
            <w:calcOnExit w:val="0"/>
            <w:textInput>
              <w:default w:val="XXXXX"/>
            </w:textInput>
          </w:ffData>
        </w:fldChar>
      </w:r>
      <w:r w:rsidR="001B7A5F" w:rsidRPr="006F2A1A">
        <w:instrText xml:space="preserve"> FORMTEXT </w:instrText>
      </w:r>
      <w:r w:rsidR="001B7A5F" w:rsidRPr="006F2A1A">
        <w:fldChar w:fldCharType="separate"/>
      </w:r>
      <w:r w:rsidR="001B7A5F" w:rsidRPr="006F2A1A">
        <w:rPr>
          <w:noProof/>
        </w:rPr>
        <w:t>XXXX</w:t>
      </w:r>
      <w:r w:rsidR="001B7A5F" w:rsidRPr="006F2A1A">
        <w:fldChar w:fldCharType="end"/>
      </w:r>
      <w:r w:rsidR="001B7A5F">
        <w:t xml:space="preserve"> </w:t>
      </w:r>
      <w:r>
        <w:t xml:space="preserve">phase. </w:t>
      </w:r>
      <w:r w:rsidR="001B7A5F" w:rsidRPr="001E0DD8">
        <w:fldChar w:fldCharType="begin">
          <w:ffData>
            <w:name w:val=""/>
            <w:enabled/>
            <w:calcOnExit w:val="0"/>
            <w:textInput>
              <w:default w:val="Describe who is responsible for reviews and updates."/>
            </w:textInput>
          </w:ffData>
        </w:fldChar>
      </w:r>
      <w:r w:rsidR="001B7A5F" w:rsidRPr="001E0DD8">
        <w:instrText xml:space="preserve"> FORMTEXT </w:instrText>
      </w:r>
      <w:r w:rsidR="001B7A5F" w:rsidRPr="001E0DD8">
        <w:fldChar w:fldCharType="separate"/>
      </w:r>
      <w:r w:rsidR="001B7A5F" w:rsidRPr="001E0DD8">
        <w:rPr>
          <w:noProof/>
        </w:rPr>
        <w:t>Describe who is responsible for reviews and updates</w:t>
      </w:r>
      <w:r w:rsidR="001B7A5F" w:rsidRPr="001E0DD8">
        <w:fldChar w:fldCharType="end"/>
      </w:r>
      <w:r>
        <w:t>.</w:t>
      </w:r>
    </w:p>
    <w:p w14:paraId="56106C09" w14:textId="0C874C6D" w:rsidR="00301522" w:rsidRDefault="00301522" w:rsidP="001B7A5F">
      <w:pPr>
        <w:pStyle w:val="Heading1"/>
      </w:pPr>
      <w:bookmarkStart w:id="20" w:name="_Toc168571683"/>
      <w:r>
        <w:t>Infrastructure sustainability context</w:t>
      </w:r>
      <w:bookmarkEnd w:id="20"/>
    </w:p>
    <w:p w14:paraId="4F0D82F7" w14:textId="1C94ECA0" w:rsidR="00301522" w:rsidRDefault="00301522" w:rsidP="001B7A5F">
      <w:pPr>
        <w:pStyle w:val="Heading2"/>
        <w:spacing w:after="240"/>
        <w:ind w:left="578" w:hanging="578"/>
      </w:pPr>
      <w:bookmarkStart w:id="21" w:name="_Toc168571684"/>
      <w:r>
        <w:t>Infrastructure sustainability assessment</w:t>
      </w:r>
      <w:bookmarkEnd w:id="21"/>
    </w:p>
    <w:tbl>
      <w:tblPr>
        <w:tblStyle w:val="Commentary"/>
        <w:tblW w:w="0" w:type="auto"/>
        <w:tblLook w:val="04A0" w:firstRow="1" w:lastRow="0" w:firstColumn="1" w:lastColumn="0" w:noHBand="0" w:noVBand="1"/>
      </w:tblPr>
      <w:tblGrid>
        <w:gridCol w:w="9024"/>
      </w:tblGrid>
      <w:tr w:rsidR="001B7A5F" w14:paraId="4EB81D40" w14:textId="77777777" w:rsidTr="001B7A5F">
        <w:trPr>
          <w:trHeight w:val="151"/>
        </w:trPr>
        <w:tc>
          <w:tcPr>
            <w:tcW w:w="9024" w:type="dxa"/>
          </w:tcPr>
          <w:p w14:paraId="3A89ACD4" w14:textId="7050CDAE" w:rsidR="001B7A5F" w:rsidRDefault="001B7A5F" w:rsidP="00301522">
            <w:pPr>
              <w:pStyle w:val="BodyText"/>
            </w:pPr>
            <w:r>
              <w:t>Describe the context to which infrastructure sustainability applies to the project.</w:t>
            </w:r>
          </w:p>
        </w:tc>
      </w:tr>
    </w:tbl>
    <w:p w14:paraId="6B3012E2" w14:textId="0C5B71A5" w:rsidR="00301522" w:rsidRPr="00816558" w:rsidRDefault="00301522" w:rsidP="00EC2B50">
      <w:pPr>
        <w:pStyle w:val="BodyText"/>
        <w:spacing w:before="240" w:after="240"/>
        <w:rPr>
          <w:rStyle w:val="BodyTextitalic"/>
          <w:color w:val="4F6C00"/>
        </w:rPr>
      </w:pPr>
      <w:r w:rsidRPr="00816558">
        <w:rPr>
          <w:rStyle w:val="BodyTextitalic"/>
          <w:color w:val="4F6C00"/>
        </w:rPr>
        <w:t>The Queensland Government has directed that infrastructure projects over $100 million value (project total cost in P90 estimate) are required to undertake a Sustainability Assessment. The Department of Transport and Main Roads have elected to utilise the Infrastructure Sustainability Council's (ISC) Infrastructure Sustainability (IS) Rating Scheme.</w:t>
      </w:r>
    </w:p>
    <w:tbl>
      <w:tblPr>
        <w:tblStyle w:val="Commentary"/>
        <w:tblW w:w="0" w:type="auto"/>
        <w:tblLook w:val="04A0" w:firstRow="1" w:lastRow="0" w:firstColumn="1" w:lastColumn="0" w:noHBand="0" w:noVBand="1"/>
      </w:tblPr>
      <w:tblGrid>
        <w:gridCol w:w="9024"/>
      </w:tblGrid>
      <w:tr w:rsidR="00663390" w14:paraId="14232CDA" w14:textId="77777777" w:rsidTr="00663390">
        <w:tc>
          <w:tcPr>
            <w:tcW w:w="9024" w:type="dxa"/>
          </w:tcPr>
          <w:p w14:paraId="21C0980A" w14:textId="77777777" w:rsidR="00663390" w:rsidRDefault="00663390" w:rsidP="00663390">
            <w:pPr>
              <w:pStyle w:val="BodyText"/>
            </w:pPr>
            <w:r>
              <w:t>Define sustainability and outline how sustainability (broadly speaking) may be implemented in the context of infrastructure projects in general, or this specific project.</w:t>
            </w:r>
          </w:p>
          <w:p w14:paraId="143A1ACF" w14:textId="5DF0D12D" w:rsidR="00663390" w:rsidRDefault="00663390" w:rsidP="00301522">
            <w:pPr>
              <w:pStyle w:val="BodyText"/>
            </w:pPr>
            <w:r>
              <w:t xml:space="preserve">Outline how the project will integrate with the </w:t>
            </w:r>
            <w:hyperlink r:id="rId25" w:history="1">
              <w:r w:rsidRPr="00D71B30">
                <w:rPr>
                  <w:rStyle w:val="Hyperlink"/>
                  <w:i/>
                  <w:iCs/>
                </w:rPr>
                <w:t>Transport and Main Roads Environmental Sustainability Policy</w:t>
              </w:r>
            </w:hyperlink>
            <w:r>
              <w:t>. Example below.</w:t>
            </w:r>
          </w:p>
        </w:tc>
      </w:tr>
    </w:tbl>
    <w:p w14:paraId="7D4A8400" w14:textId="4B314CEA" w:rsidR="00301522" w:rsidRPr="00816558" w:rsidRDefault="00301522" w:rsidP="00EC2B50">
      <w:pPr>
        <w:pStyle w:val="BodyText"/>
        <w:spacing w:before="240"/>
        <w:rPr>
          <w:rStyle w:val="BodyTextitalic"/>
          <w:color w:val="4F6C00"/>
        </w:rPr>
      </w:pPr>
      <w:r w:rsidRPr="00816558">
        <w:rPr>
          <w:rStyle w:val="BodyTextitalic"/>
          <w:color w:val="4F6C00"/>
        </w:rPr>
        <w:t>Transport and Main Roads adopted an Environmental Sustainability Policy which sets the direction and focus for the department in protecting and enhancing our environment. The core policy statement is:</w:t>
      </w:r>
    </w:p>
    <w:p w14:paraId="2EB6F4CE" w14:textId="77777777" w:rsidR="00301522" w:rsidRPr="00816558" w:rsidRDefault="00301522" w:rsidP="00301522">
      <w:pPr>
        <w:pStyle w:val="BodyText"/>
        <w:rPr>
          <w:rStyle w:val="BodyTextitalic"/>
          <w:color w:val="4F6C00"/>
        </w:rPr>
      </w:pPr>
      <w:r w:rsidRPr="00816558">
        <w:rPr>
          <w:rStyle w:val="BodyTextitalic"/>
          <w:color w:val="4F6C00"/>
        </w:rPr>
        <w:t>Transport and Main Roads aims to be an industry leader and is committed to:</w:t>
      </w:r>
    </w:p>
    <w:p w14:paraId="3BDA3F9A" w14:textId="3F3C461C" w:rsidR="00301522" w:rsidRPr="00816558" w:rsidRDefault="00301522" w:rsidP="00EC2B50">
      <w:pPr>
        <w:pStyle w:val="BodyText"/>
        <w:numPr>
          <w:ilvl w:val="0"/>
          <w:numId w:val="30"/>
        </w:numPr>
        <w:rPr>
          <w:rStyle w:val="BodyTextitalic"/>
          <w:color w:val="4F6C00"/>
        </w:rPr>
      </w:pPr>
      <w:r w:rsidRPr="00816558">
        <w:rPr>
          <w:rStyle w:val="BodyTextitalic"/>
          <w:color w:val="4F6C00"/>
        </w:rPr>
        <w:t>managing our environmental interactions and incorporating sustainable and innovative solutions to minimise our environmental footprint, as an integral part of our business activities</w:t>
      </w:r>
    </w:p>
    <w:p w14:paraId="3EC6DCB3" w14:textId="768E487F" w:rsidR="00301522" w:rsidRPr="00816558" w:rsidRDefault="00301522" w:rsidP="00EC2B50">
      <w:pPr>
        <w:pStyle w:val="BodyText"/>
        <w:numPr>
          <w:ilvl w:val="0"/>
          <w:numId w:val="30"/>
        </w:numPr>
        <w:rPr>
          <w:rStyle w:val="BodyTextitalic"/>
          <w:color w:val="4F6C00"/>
        </w:rPr>
      </w:pPr>
      <w:r w:rsidRPr="00816558">
        <w:rPr>
          <w:rStyle w:val="BodyTextitalic"/>
          <w:color w:val="4F6C00"/>
        </w:rPr>
        <w:t>continuous improvement in environmentally sustainable practices and partnering with our stakeholders to ensure a resilient and adaptable transport system</w:t>
      </w:r>
    </w:p>
    <w:p w14:paraId="6E0D8C20" w14:textId="4B801CDB" w:rsidR="00301522" w:rsidRPr="00816558" w:rsidRDefault="00301522" w:rsidP="00EC2B50">
      <w:pPr>
        <w:pStyle w:val="BodyText"/>
        <w:numPr>
          <w:ilvl w:val="0"/>
          <w:numId w:val="30"/>
        </w:numPr>
        <w:rPr>
          <w:rStyle w:val="BodyTextitalic"/>
          <w:color w:val="4F6C00"/>
        </w:rPr>
      </w:pPr>
      <w:r w:rsidRPr="00816558">
        <w:rPr>
          <w:rStyle w:val="BodyTextitalic"/>
          <w:color w:val="4F6C00"/>
        </w:rPr>
        <w:t>meeting the needs of the current generation while minimising environmental impacts on future generations, and</w:t>
      </w:r>
    </w:p>
    <w:p w14:paraId="18C5A44F" w14:textId="0CDFECFB" w:rsidR="00301522" w:rsidRPr="00816558" w:rsidRDefault="00301522" w:rsidP="00EC2B50">
      <w:pPr>
        <w:pStyle w:val="BodyText"/>
        <w:numPr>
          <w:ilvl w:val="0"/>
          <w:numId w:val="30"/>
        </w:numPr>
        <w:rPr>
          <w:rStyle w:val="BodyTextitalic"/>
          <w:color w:val="4F6C00"/>
        </w:rPr>
      </w:pPr>
      <w:r w:rsidRPr="00816558">
        <w:rPr>
          <w:rStyle w:val="BodyTextitalic"/>
          <w:color w:val="4F6C00"/>
        </w:rPr>
        <w:t>contributing to the sustainability of the natural environment, while delivering a single integrated transport network accessible to everyone.</w:t>
      </w:r>
    </w:p>
    <w:p w14:paraId="713D27C3" w14:textId="3FDC58E4" w:rsidR="00301522" w:rsidRDefault="00301522" w:rsidP="00EC2B50">
      <w:pPr>
        <w:pStyle w:val="Heading2"/>
      </w:pPr>
      <w:bookmarkStart w:id="22" w:name="_Toc168571685"/>
      <w:r>
        <w:lastRenderedPageBreak/>
        <w:t>IS Rating Scheme</w:t>
      </w:r>
      <w:bookmarkEnd w:id="22"/>
    </w:p>
    <w:p w14:paraId="522B6577" w14:textId="77777777" w:rsidR="00301522" w:rsidRDefault="00301522" w:rsidP="00EC2B50">
      <w:pPr>
        <w:pStyle w:val="BodyText"/>
        <w:spacing w:after="240"/>
      </w:pPr>
      <w:r>
        <w:t>The IS Rating Scheme administered by ISC is a national, third party assurance framework that evaluates sustainability performance across the planning, design, construction and operation phases of infrastructure development.</w:t>
      </w:r>
    </w:p>
    <w:tbl>
      <w:tblPr>
        <w:tblStyle w:val="Commentary"/>
        <w:tblW w:w="0" w:type="auto"/>
        <w:tblLook w:val="04A0" w:firstRow="1" w:lastRow="0" w:firstColumn="1" w:lastColumn="0" w:noHBand="0" w:noVBand="1"/>
      </w:tblPr>
      <w:tblGrid>
        <w:gridCol w:w="9024"/>
      </w:tblGrid>
      <w:tr w:rsidR="00EC2B50" w14:paraId="7CBF49D4" w14:textId="77777777" w:rsidTr="00EC2B50">
        <w:tc>
          <w:tcPr>
            <w:tcW w:w="9024" w:type="dxa"/>
          </w:tcPr>
          <w:p w14:paraId="013F8433" w14:textId="7DA38CE9" w:rsidR="00EC2B50" w:rsidRDefault="00EC2B50" w:rsidP="00301522">
            <w:pPr>
              <w:pStyle w:val="BodyText"/>
            </w:pPr>
            <w:r>
              <w:t>Describe the phase the project is at (Preliminary Evaluation / Business Case / Detailed Design / Construction) with regard to Figure 2.2 and whether a rating is being pursued for that phase.</w:t>
            </w:r>
          </w:p>
        </w:tc>
      </w:tr>
    </w:tbl>
    <w:p w14:paraId="6D36D42C" w14:textId="77777777" w:rsidR="00301522" w:rsidRDefault="00301522" w:rsidP="00EC2B50">
      <w:pPr>
        <w:pStyle w:val="TableFigureCaption2Figures"/>
        <w:spacing w:before="240"/>
      </w:pPr>
      <w:bookmarkStart w:id="23" w:name="_Toc164430324"/>
      <w:r>
        <w:t>Figure 2.2 – Project Stages and IS Rating Types (source: ISC IS Technical Manual v2.1, 2021)</w:t>
      </w:r>
      <w:bookmarkEnd w:id="23"/>
    </w:p>
    <w:p w14:paraId="2CD4C998" w14:textId="0C706544" w:rsidR="00EC2B50" w:rsidRDefault="00EC2B50" w:rsidP="00301522">
      <w:pPr>
        <w:pStyle w:val="BodyText"/>
      </w:pPr>
      <w:r>
        <w:rPr>
          <w:noProof/>
        </w:rPr>
        <w:drawing>
          <wp:inline distT="0" distB="0" distL="0" distR="0" wp14:anchorId="4EE9AB95" wp14:editId="2DDE398C">
            <wp:extent cx="5723890" cy="843280"/>
            <wp:effectExtent l="0" t="0" r="0" b="0"/>
            <wp:docPr id="2" name="Picture 2" descr="5 blue arrow heads with projects stages options analysis, initiation, development , procurement (all falling under planning rating), design (falling under design rating (interim)), construction (falling under as built rating and operations (falling under operations rating) in white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5 blue arrow heads with projects stages options analysis, initiation, development , procurement (all falling under planning rating), design (falling under design rating (interim)), construction (falling under as built rating and operations (falling under operations rating) in white text."/>
                    <pic:cNvPicPr>
                      <a:picLocks noChangeAspect="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723890" cy="843280"/>
                    </a:xfrm>
                    <a:prstGeom prst="rect">
                      <a:avLst/>
                    </a:prstGeom>
                    <a:noFill/>
                  </pic:spPr>
                </pic:pic>
              </a:graphicData>
            </a:graphic>
          </wp:inline>
        </w:drawing>
      </w:r>
    </w:p>
    <w:p w14:paraId="3E6A052C" w14:textId="25403F9A" w:rsidR="00301522" w:rsidRDefault="00301522" w:rsidP="00301522">
      <w:pPr>
        <w:pStyle w:val="BodyText"/>
      </w:pPr>
      <w:r>
        <w:t>Using the IS v2.1 Rating Scheme, sustainability performance is evaluated against 16 categories that are grouped into four themes covering governance, economic, environmental, and social aspects of sustainability. The IS v2.1 themes and categories are listed in Table 2.2(a).</w:t>
      </w:r>
    </w:p>
    <w:p w14:paraId="04552D19" w14:textId="77777777" w:rsidR="00301522" w:rsidRDefault="00301522" w:rsidP="00EC2B50">
      <w:pPr>
        <w:pStyle w:val="TableFigureCaption1Tables"/>
      </w:pPr>
      <w:bookmarkStart w:id="24" w:name="_Toc164430315"/>
      <w:r>
        <w:t>Table 2.2(a) – IS v2.1 Themes and Categories</w:t>
      </w:r>
      <w:bookmarkEnd w:id="24"/>
    </w:p>
    <w:tbl>
      <w:tblPr>
        <w:tblStyle w:val="TableGrid"/>
        <w:tblW w:w="0" w:type="auto"/>
        <w:tblLook w:val="04A0" w:firstRow="1" w:lastRow="0" w:firstColumn="1" w:lastColumn="0" w:noHBand="0" w:noVBand="1"/>
      </w:tblPr>
      <w:tblGrid>
        <w:gridCol w:w="1696"/>
        <w:gridCol w:w="5387"/>
        <w:gridCol w:w="1977"/>
      </w:tblGrid>
      <w:tr w:rsidR="00EC2B50" w:rsidRPr="00EC2B50" w14:paraId="782FE15A" w14:textId="77777777" w:rsidTr="001D4FCF">
        <w:trPr>
          <w:tblHeader/>
        </w:trPr>
        <w:tc>
          <w:tcPr>
            <w:tcW w:w="1696" w:type="dxa"/>
          </w:tcPr>
          <w:p w14:paraId="70BF9CC4" w14:textId="77777777" w:rsidR="00EC2B50" w:rsidRPr="00EC2B50" w:rsidRDefault="00EC2B50" w:rsidP="001D4FCF">
            <w:pPr>
              <w:pStyle w:val="TableHeading"/>
              <w:keepNext w:val="0"/>
              <w:keepLines w:val="0"/>
              <w:widowControl w:val="0"/>
            </w:pPr>
            <w:r w:rsidRPr="00EC2B50">
              <w:t>Themes</w:t>
            </w:r>
          </w:p>
        </w:tc>
        <w:tc>
          <w:tcPr>
            <w:tcW w:w="5387" w:type="dxa"/>
          </w:tcPr>
          <w:p w14:paraId="01EDED4A" w14:textId="77777777" w:rsidR="00EC2B50" w:rsidRPr="00EC2B50" w:rsidRDefault="00EC2B50" w:rsidP="001D4FCF">
            <w:pPr>
              <w:pStyle w:val="TableHeading"/>
              <w:keepNext w:val="0"/>
              <w:keepLines w:val="0"/>
              <w:widowControl w:val="0"/>
            </w:pPr>
            <w:r w:rsidRPr="00EC2B50">
              <w:t>Categories</w:t>
            </w:r>
          </w:p>
        </w:tc>
        <w:tc>
          <w:tcPr>
            <w:tcW w:w="1977" w:type="dxa"/>
          </w:tcPr>
          <w:p w14:paraId="1FB4DA85" w14:textId="77777777" w:rsidR="00EC2B50" w:rsidRPr="00EC2B50" w:rsidRDefault="00EC2B50" w:rsidP="001D4FCF">
            <w:pPr>
              <w:pStyle w:val="TableHeading"/>
              <w:keepNext w:val="0"/>
              <w:keepLines w:val="0"/>
              <w:widowControl w:val="0"/>
            </w:pPr>
            <w:r w:rsidRPr="00EC2B50">
              <w:t>Abbreviation</w:t>
            </w:r>
          </w:p>
        </w:tc>
      </w:tr>
      <w:tr w:rsidR="00EC2B50" w:rsidRPr="00EC2B50" w14:paraId="65402C65" w14:textId="77777777" w:rsidTr="001D4FCF">
        <w:tc>
          <w:tcPr>
            <w:tcW w:w="1696" w:type="dxa"/>
            <w:vMerge w:val="restart"/>
          </w:tcPr>
          <w:p w14:paraId="5FE54403" w14:textId="77777777" w:rsidR="00EC2B50" w:rsidRPr="00EC2B50" w:rsidRDefault="00EC2B50" w:rsidP="00872B8C">
            <w:pPr>
              <w:pStyle w:val="TableBodyText"/>
              <w:keepNext w:val="0"/>
              <w:keepLines w:val="0"/>
              <w:widowControl w:val="0"/>
            </w:pPr>
            <w:r w:rsidRPr="00EC2B50">
              <w:t>Governance</w:t>
            </w:r>
          </w:p>
        </w:tc>
        <w:tc>
          <w:tcPr>
            <w:tcW w:w="5387" w:type="dxa"/>
          </w:tcPr>
          <w:p w14:paraId="796F0CEA" w14:textId="77777777" w:rsidR="00EC2B50" w:rsidRPr="00EC2B50" w:rsidRDefault="00EC2B50" w:rsidP="001D4FCF">
            <w:pPr>
              <w:pStyle w:val="TableBodyText"/>
              <w:keepNext w:val="0"/>
              <w:keepLines w:val="0"/>
              <w:widowControl w:val="0"/>
            </w:pPr>
            <w:r w:rsidRPr="00EC2B50">
              <w:t>Place</w:t>
            </w:r>
          </w:p>
        </w:tc>
        <w:tc>
          <w:tcPr>
            <w:tcW w:w="1977" w:type="dxa"/>
          </w:tcPr>
          <w:p w14:paraId="344F6771" w14:textId="77777777" w:rsidR="00EC2B50" w:rsidRPr="00EC2B50" w:rsidRDefault="00EC2B50" w:rsidP="001D4FCF">
            <w:pPr>
              <w:pStyle w:val="TableBodyText"/>
              <w:keepNext w:val="0"/>
              <w:keepLines w:val="0"/>
              <w:widowControl w:val="0"/>
              <w:jc w:val="center"/>
            </w:pPr>
            <w:r w:rsidRPr="00EC2B50">
              <w:t>Pla</w:t>
            </w:r>
          </w:p>
        </w:tc>
      </w:tr>
      <w:tr w:rsidR="00EC2B50" w:rsidRPr="00EC2B50" w14:paraId="564B46F0" w14:textId="77777777" w:rsidTr="001D4FCF">
        <w:tc>
          <w:tcPr>
            <w:tcW w:w="1696" w:type="dxa"/>
            <w:vMerge/>
          </w:tcPr>
          <w:p w14:paraId="69F4106E" w14:textId="77777777" w:rsidR="00EC2B50" w:rsidRPr="00EC2B50" w:rsidRDefault="00EC2B50" w:rsidP="00872B8C">
            <w:pPr>
              <w:pStyle w:val="TableBodyText"/>
              <w:keepNext w:val="0"/>
              <w:keepLines w:val="0"/>
              <w:widowControl w:val="0"/>
            </w:pPr>
          </w:p>
        </w:tc>
        <w:tc>
          <w:tcPr>
            <w:tcW w:w="5387" w:type="dxa"/>
          </w:tcPr>
          <w:p w14:paraId="532741D3" w14:textId="77777777" w:rsidR="00EC2B50" w:rsidRPr="00EC2B50" w:rsidRDefault="00EC2B50" w:rsidP="001D4FCF">
            <w:pPr>
              <w:pStyle w:val="TableBodyText"/>
              <w:keepNext w:val="0"/>
              <w:keepLines w:val="0"/>
              <w:widowControl w:val="0"/>
            </w:pPr>
            <w:r w:rsidRPr="00EC2B50">
              <w:t>Leadership and Management</w:t>
            </w:r>
          </w:p>
        </w:tc>
        <w:tc>
          <w:tcPr>
            <w:tcW w:w="1977" w:type="dxa"/>
          </w:tcPr>
          <w:p w14:paraId="24150AC7" w14:textId="77777777" w:rsidR="00EC2B50" w:rsidRPr="00EC2B50" w:rsidRDefault="00EC2B50" w:rsidP="001D4FCF">
            <w:pPr>
              <w:pStyle w:val="TableBodyText"/>
              <w:keepNext w:val="0"/>
              <w:keepLines w:val="0"/>
              <w:widowControl w:val="0"/>
              <w:jc w:val="center"/>
            </w:pPr>
            <w:r w:rsidRPr="00EC2B50">
              <w:t>Lea</w:t>
            </w:r>
          </w:p>
        </w:tc>
      </w:tr>
      <w:tr w:rsidR="00EC2B50" w:rsidRPr="00EC2B50" w14:paraId="692E0308" w14:textId="77777777" w:rsidTr="001D4FCF">
        <w:tc>
          <w:tcPr>
            <w:tcW w:w="1696" w:type="dxa"/>
            <w:vMerge/>
          </w:tcPr>
          <w:p w14:paraId="20ED4C71" w14:textId="77777777" w:rsidR="00EC2B50" w:rsidRPr="00EC2B50" w:rsidRDefault="00EC2B50" w:rsidP="00872B8C">
            <w:pPr>
              <w:pStyle w:val="TableBodyText"/>
              <w:keepNext w:val="0"/>
              <w:keepLines w:val="0"/>
              <w:widowControl w:val="0"/>
            </w:pPr>
          </w:p>
        </w:tc>
        <w:tc>
          <w:tcPr>
            <w:tcW w:w="5387" w:type="dxa"/>
          </w:tcPr>
          <w:p w14:paraId="4A9A4A11" w14:textId="77777777" w:rsidR="00EC2B50" w:rsidRPr="00EC2B50" w:rsidRDefault="00EC2B50" w:rsidP="001D4FCF">
            <w:pPr>
              <w:pStyle w:val="TableBodyText"/>
              <w:keepNext w:val="0"/>
              <w:keepLines w:val="0"/>
              <w:widowControl w:val="0"/>
            </w:pPr>
            <w:r w:rsidRPr="00EC2B50">
              <w:t>Sustainable Procurement</w:t>
            </w:r>
          </w:p>
        </w:tc>
        <w:tc>
          <w:tcPr>
            <w:tcW w:w="1977" w:type="dxa"/>
          </w:tcPr>
          <w:p w14:paraId="1C183ECD" w14:textId="77777777" w:rsidR="00EC2B50" w:rsidRPr="00EC2B50" w:rsidRDefault="00EC2B50" w:rsidP="001D4FCF">
            <w:pPr>
              <w:pStyle w:val="TableBodyText"/>
              <w:keepNext w:val="0"/>
              <w:keepLines w:val="0"/>
              <w:widowControl w:val="0"/>
              <w:jc w:val="center"/>
            </w:pPr>
            <w:proofErr w:type="spellStart"/>
            <w:r w:rsidRPr="00EC2B50">
              <w:t>Spr</w:t>
            </w:r>
            <w:proofErr w:type="spellEnd"/>
          </w:p>
        </w:tc>
      </w:tr>
      <w:tr w:rsidR="00EC2B50" w:rsidRPr="00EC2B50" w14:paraId="624F6B37" w14:textId="77777777" w:rsidTr="001D4FCF">
        <w:tc>
          <w:tcPr>
            <w:tcW w:w="1696" w:type="dxa"/>
            <w:vMerge/>
          </w:tcPr>
          <w:p w14:paraId="25372B77" w14:textId="77777777" w:rsidR="00EC2B50" w:rsidRPr="00EC2B50" w:rsidRDefault="00EC2B50" w:rsidP="00872B8C">
            <w:pPr>
              <w:pStyle w:val="TableBodyText"/>
              <w:keepNext w:val="0"/>
              <w:keepLines w:val="0"/>
              <w:widowControl w:val="0"/>
            </w:pPr>
          </w:p>
        </w:tc>
        <w:tc>
          <w:tcPr>
            <w:tcW w:w="5387" w:type="dxa"/>
          </w:tcPr>
          <w:p w14:paraId="508B3ABD" w14:textId="77777777" w:rsidR="00EC2B50" w:rsidRPr="00EC2B50" w:rsidRDefault="00EC2B50" w:rsidP="001D4FCF">
            <w:pPr>
              <w:pStyle w:val="TableBodyText"/>
              <w:keepNext w:val="0"/>
              <w:keepLines w:val="0"/>
              <w:widowControl w:val="0"/>
            </w:pPr>
            <w:r w:rsidRPr="00EC2B50">
              <w:t>Resilience</w:t>
            </w:r>
          </w:p>
        </w:tc>
        <w:tc>
          <w:tcPr>
            <w:tcW w:w="1977" w:type="dxa"/>
          </w:tcPr>
          <w:p w14:paraId="08593B95" w14:textId="77777777" w:rsidR="00EC2B50" w:rsidRPr="00EC2B50" w:rsidRDefault="00EC2B50" w:rsidP="001D4FCF">
            <w:pPr>
              <w:pStyle w:val="TableBodyText"/>
              <w:keepNext w:val="0"/>
              <w:keepLines w:val="0"/>
              <w:widowControl w:val="0"/>
              <w:jc w:val="center"/>
            </w:pPr>
            <w:r w:rsidRPr="00EC2B50">
              <w:t>Res</w:t>
            </w:r>
          </w:p>
        </w:tc>
      </w:tr>
      <w:tr w:rsidR="00EC2B50" w:rsidRPr="00EC2B50" w14:paraId="154CA028" w14:textId="77777777" w:rsidTr="001D4FCF">
        <w:tc>
          <w:tcPr>
            <w:tcW w:w="1696" w:type="dxa"/>
            <w:vMerge/>
          </w:tcPr>
          <w:p w14:paraId="1BD0FDA4" w14:textId="77777777" w:rsidR="00EC2B50" w:rsidRPr="00EC2B50" w:rsidRDefault="00EC2B50" w:rsidP="00872B8C">
            <w:pPr>
              <w:pStyle w:val="TableBodyText"/>
              <w:keepNext w:val="0"/>
              <w:keepLines w:val="0"/>
              <w:widowControl w:val="0"/>
            </w:pPr>
          </w:p>
        </w:tc>
        <w:tc>
          <w:tcPr>
            <w:tcW w:w="5387" w:type="dxa"/>
          </w:tcPr>
          <w:p w14:paraId="3B9F3C31" w14:textId="77777777" w:rsidR="00EC2B50" w:rsidRPr="00EC2B50" w:rsidRDefault="00EC2B50" w:rsidP="001D4FCF">
            <w:pPr>
              <w:pStyle w:val="TableBodyText"/>
              <w:keepNext w:val="0"/>
              <w:keepLines w:val="0"/>
              <w:widowControl w:val="0"/>
            </w:pPr>
            <w:r w:rsidRPr="00EC2B50">
              <w:t>Innovation</w:t>
            </w:r>
          </w:p>
        </w:tc>
        <w:tc>
          <w:tcPr>
            <w:tcW w:w="1977" w:type="dxa"/>
          </w:tcPr>
          <w:p w14:paraId="66D505CE" w14:textId="77777777" w:rsidR="00EC2B50" w:rsidRPr="00EC2B50" w:rsidRDefault="00EC2B50" w:rsidP="001D4FCF">
            <w:pPr>
              <w:pStyle w:val="TableBodyText"/>
              <w:keepNext w:val="0"/>
              <w:keepLines w:val="0"/>
              <w:widowControl w:val="0"/>
              <w:jc w:val="center"/>
            </w:pPr>
            <w:r w:rsidRPr="00EC2B50">
              <w:t>Inn</w:t>
            </w:r>
          </w:p>
        </w:tc>
      </w:tr>
      <w:tr w:rsidR="00EC2B50" w:rsidRPr="00EC2B50" w14:paraId="57D1B2A2" w14:textId="77777777" w:rsidTr="001D4FCF">
        <w:tc>
          <w:tcPr>
            <w:tcW w:w="1696" w:type="dxa"/>
            <w:vMerge w:val="restart"/>
          </w:tcPr>
          <w:p w14:paraId="37A8DCB9" w14:textId="77777777" w:rsidR="00EC2B50" w:rsidRPr="00EC2B50" w:rsidRDefault="00EC2B50" w:rsidP="00872B8C">
            <w:pPr>
              <w:pStyle w:val="TableBodyText"/>
              <w:keepNext w:val="0"/>
              <w:keepLines w:val="0"/>
              <w:widowControl w:val="0"/>
            </w:pPr>
            <w:r w:rsidRPr="00EC2B50">
              <w:t>Economic</w:t>
            </w:r>
          </w:p>
        </w:tc>
        <w:tc>
          <w:tcPr>
            <w:tcW w:w="5387" w:type="dxa"/>
          </w:tcPr>
          <w:p w14:paraId="642875E7" w14:textId="77777777" w:rsidR="00EC2B50" w:rsidRPr="00EC2B50" w:rsidRDefault="00EC2B50" w:rsidP="001D4FCF">
            <w:pPr>
              <w:pStyle w:val="TableBodyText"/>
              <w:keepNext w:val="0"/>
              <w:keepLines w:val="0"/>
              <w:widowControl w:val="0"/>
            </w:pPr>
            <w:r w:rsidRPr="00EC2B50">
              <w:t>Options Assessment</w:t>
            </w:r>
          </w:p>
        </w:tc>
        <w:tc>
          <w:tcPr>
            <w:tcW w:w="1977" w:type="dxa"/>
            <w:vMerge w:val="restart"/>
          </w:tcPr>
          <w:p w14:paraId="7F4010CE" w14:textId="77777777" w:rsidR="00EC2B50" w:rsidRPr="00EC2B50" w:rsidRDefault="00EC2B50" w:rsidP="001D4FCF">
            <w:pPr>
              <w:pStyle w:val="TableBodyText"/>
              <w:keepNext w:val="0"/>
              <w:keepLines w:val="0"/>
              <w:widowControl w:val="0"/>
              <w:jc w:val="center"/>
            </w:pPr>
            <w:proofErr w:type="spellStart"/>
            <w:r w:rsidRPr="00EC2B50">
              <w:t>Ecn</w:t>
            </w:r>
            <w:proofErr w:type="spellEnd"/>
          </w:p>
        </w:tc>
      </w:tr>
      <w:tr w:rsidR="00EC2B50" w:rsidRPr="00EC2B50" w14:paraId="47A5EDC7" w14:textId="77777777" w:rsidTr="001D4FCF">
        <w:tc>
          <w:tcPr>
            <w:tcW w:w="1696" w:type="dxa"/>
            <w:vMerge/>
          </w:tcPr>
          <w:p w14:paraId="22BEDE2D" w14:textId="77777777" w:rsidR="00EC2B50" w:rsidRPr="00EC2B50" w:rsidRDefault="00EC2B50" w:rsidP="00872B8C">
            <w:pPr>
              <w:pStyle w:val="TableBodyText"/>
              <w:keepNext w:val="0"/>
              <w:keepLines w:val="0"/>
              <w:widowControl w:val="0"/>
            </w:pPr>
          </w:p>
        </w:tc>
        <w:tc>
          <w:tcPr>
            <w:tcW w:w="5387" w:type="dxa"/>
          </w:tcPr>
          <w:p w14:paraId="0F5E185A" w14:textId="77777777" w:rsidR="00EC2B50" w:rsidRPr="00EC2B50" w:rsidRDefault="00EC2B50" w:rsidP="001D4FCF">
            <w:pPr>
              <w:pStyle w:val="TableBodyText"/>
              <w:keepNext w:val="0"/>
              <w:keepLines w:val="0"/>
              <w:widowControl w:val="0"/>
            </w:pPr>
            <w:r w:rsidRPr="00EC2B50">
              <w:t>Benefits</w:t>
            </w:r>
          </w:p>
        </w:tc>
        <w:tc>
          <w:tcPr>
            <w:tcW w:w="1977" w:type="dxa"/>
            <w:vMerge/>
          </w:tcPr>
          <w:p w14:paraId="27D8EA6C" w14:textId="77777777" w:rsidR="00EC2B50" w:rsidRPr="00EC2B50" w:rsidRDefault="00EC2B50" w:rsidP="001D4FCF">
            <w:pPr>
              <w:pStyle w:val="TableBodyText"/>
              <w:keepNext w:val="0"/>
              <w:keepLines w:val="0"/>
              <w:widowControl w:val="0"/>
              <w:jc w:val="center"/>
            </w:pPr>
          </w:p>
        </w:tc>
      </w:tr>
      <w:tr w:rsidR="00EC2B50" w:rsidRPr="00EC2B50" w14:paraId="018F0CF0" w14:textId="77777777" w:rsidTr="001D4FCF">
        <w:tc>
          <w:tcPr>
            <w:tcW w:w="1696" w:type="dxa"/>
            <w:vMerge w:val="restart"/>
          </w:tcPr>
          <w:p w14:paraId="439FBC24" w14:textId="77777777" w:rsidR="00EC2B50" w:rsidRPr="00EC2B50" w:rsidRDefault="00EC2B50" w:rsidP="00872B8C">
            <w:pPr>
              <w:pStyle w:val="TableBodyText"/>
              <w:keepNext w:val="0"/>
              <w:keepLines w:val="0"/>
              <w:widowControl w:val="0"/>
            </w:pPr>
            <w:r w:rsidRPr="00EC2B50">
              <w:t>Environment</w:t>
            </w:r>
          </w:p>
        </w:tc>
        <w:tc>
          <w:tcPr>
            <w:tcW w:w="5387" w:type="dxa"/>
          </w:tcPr>
          <w:p w14:paraId="62018A8A" w14:textId="77777777" w:rsidR="00EC2B50" w:rsidRPr="00EC2B50" w:rsidRDefault="00EC2B50" w:rsidP="001D4FCF">
            <w:pPr>
              <w:pStyle w:val="TableBodyText"/>
              <w:keepNext w:val="0"/>
              <w:keepLines w:val="0"/>
              <w:widowControl w:val="0"/>
            </w:pPr>
            <w:r w:rsidRPr="00EC2B50">
              <w:t>Energy and Carbon</w:t>
            </w:r>
          </w:p>
        </w:tc>
        <w:tc>
          <w:tcPr>
            <w:tcW w:w="1977" w:type="dxa"/>
          </w:tcPr>
          <w:p w14:paraId="702CCBB0" w14:textId="77777777" w:rsidR="00EC2B50" w:rsidRPr="00EC2B50" w:rsidRDefault="00EC2B50" w:rsidP="001D4FCF">
            <w:pPr>
              <w:pStyle w:val="TableBodyText"/>
              <w:keepNext w:val="0"/>
              <w:keepLines w:val="0"/>
              <w:widowControl w:val="0"/>
              <w:jc w:val="center"/>
            </w:pPr>
            <w:proofErr w:type="spellStart"/>
            <w:r w:rsidRPr="00EC2B50">
              <w:t>Ene</w:t>
            </w:r>
            <w:proofErr w:type="spellEnd"/>
          </w:p>
        </w:tc>
      </w:tr>
      <w:tr w:rsidR="00EC2B50" w:rsidRPr="00EC2B50" w14:paraId="093F94CA" w14:textId="77777777" w:rsidTr="001D4FCF">
        <w:tc>
          <w:tcPr>
            <w:tcW w:w="1696" w:type="dxa"/>
            <w:vMerge/>
          </w:tcPr>
          <w:p w14:paraId="67EFF92D" w14:textId="77777777" w:rsidR="00EC2B50" w:rsidRPr="00EC2B50" w:rsidRDefault="00EC2B50" w:rsidP="00872B8C">
            <w:pPr>
              <w:pStyle w:val="TableBodyText"/>
              <w:keepNext w:val="0"/>
              <w:keepLines w:val="0"/>
              <w:widowControl w:val="0"/>
            </w:pPr>
          </w:p>
        </w:tc>
        <w:tc>
          <w:tcPr>
            <w:tcW w:w="5387" w:type="dxa"/>
          </w:tcPr>
          <w:p w14:paraId="7C3710B5" w14:textId="77777777" w:rsidR="00EC2B50" w:rsidRPr="00EC2B50" w:rsidRDefault="00EC2B50" w:rsidP="001D4FCF">
            <w:pPr>
              <w:pStyle w:val="TableBodyText"/>
              <w:keepNext w:val="0"/>
              <w:keepLines w:val="0"/>
              <w:widowControl w:val="0"/>
            </w:pPr>
            <w:r w:rsidRPr="00EC2B50">
              <w:t>Environmental Impacts</w:t>
            </w:r>
          </w:p>
        </w:tc>
        <w:tc>
          <w:tcPr>
            <w:tcW w:w="1977" w:type="dxa"/>
          </w:tcPr>
          <w:p w14:paraId="6788E17E" w14:textId="77777777" w:rsidR="00EC2B50" w:rsidRPr="00EC2B50" w:rsidRDefault="00EC2B50" w:rsidP="001D4FCF">
            <w:pPr>
              <w:pStyle w:val="TableBodyText"/>
              <w:keepNext w:val="0"/>
              <w:keepLines w:val="0"/>
              <w:widowControl w:val="0"/>
              <w:jc w:val="center"/>
            </w:pPr>
            <w:r w:rsidRPr="00EC2B50">
              <w:t>Env</w:t>
            </w:r>
          </w:p>
        </w:tc>
      </w:tr>
      <w:tr w:rsidR="00EC2B50" w:rsidRPr="00EC2B50" w14:paraId="0D09449F" w14:textId="77777777" w:rsidTr="001D4FCF">
        <w:tc>
          <w:tcPr>
            <w:tcW w:w="1696" w:type="dxa"/>
            <w:vMerge/>
          </w:tcPr>
          <w:p w14:paraId="673BC014" w14:textId="77777777" w:rsidR="00EC2B50" w:rsidRPr="00EC2B50" w:rsidRDefault="00EC2B50" w:rsidP="00872B8C">
            <w:pPr>
              <w:pStyle w:val="TableBodyText"/>
              <w:keepNext w:val="0"/>
              <w:keepLines w:val="0"/>
              <w:widowControl w:val="0"/>
            </w:pPr>
          </w:p>
        </w:tc>
        <w:tc>
          <w:tcPr>
            <w:tcW w:w="5387" w:type="dxa"/>
          </w:tcPr>
          <w:p w14:paraId="7A44B008" w14:textId="77777777" w:rsidR="00EC2B50" w:rsidRPr="00EC2B50" w:rsidRDefault="00EC2B50" w:rsidP="001D4FCF">
            <w:pPr>
              <w:pStyle w:val="TableBodyText"/>
              <w:keepNext w:val="0"/>
              <w:keepLines w:val="0"/>
              <w:widowControl w:val="0"/>
            </w:pPr>
            <w:r w:rsidRPr="00EC2B50">
              <w:t>Resource Efficiency and Management</w:t>
            </w:r>
          </w:p>
        </w:tc>
        <w:tc>
          <w:tcPr>
            <w:tcW w:w="1977" w:type="dxa"/>
          </w:tcPr>
          <w:p w14:paraId="38220AE8" w14:textId="77777777" w:rsidR="00EC2B50" w:rsidRPr="00EC2B50" w:rsidRDefault="00EC2B50" w:rsidP="001D4FCF">
            <w:pPr>
              <w:pStyle w:val="TableBodyText"/>
              <w:keepNext w:val="0"/>
              <w:keepLines w:val="0"/>
              <w:widowControl w:val="0"/>
              <w:jc w:val="center"/>
            </w:pPr>
            <w:proofErr w:type="spellStart"/>
            <w:r w:rsidRPr="00EC2B50">
              <w:t>Rso</w:t>
            </w:r>
            <w:proofErr w:type="spellEnd"/>
          </w:p>
        </w:tc>
      </w:tr>
      <w:tr w:rsidR="00EC2B50" w:rsidRPr="00EC2B50" w14:paraId="06C09B26" w14:textId="77777777" w:rsidTr="001D4FCF">
        <w:tc>
          <w:tcPr>
            <w:tcW w:w="1696" w:type="dxa"/>
            <w:vMerge/>
          </w:tcPr>
          <w:p w14:paraId="379A2F2D" w14:textId="77777777" w:rsidR="00EC2B50" w:rsidRPr="00EC2B50" w:rsidRDefault="00EC2B50" w:rsidP="00872B8C">
            <w:pPr>
              <w:pStyle w:val="TableBodyText"/>
              <w:keepNext w:val="0"/>
              <w:keepLines w:val="0"/>
              <w:widowControl w:val="0"/>
            </w:pPr>
          </w:p>
        </w:tc>
        <w:tc>
          <w:tcPr>
            <w:tcW w:w="5387" w:type="dxa"/>
          </w:tcPr>
          <w:p w14:paraId="311099A8" w14:textId="77777777" w:rsidR="00EC2B50" w:rsidRPr="00EC2B50" w:rsidRDefault="00EC2B50" w:rsidP="001D4FCF">
            <w:pPr>
              <w:pStyle w:val="TableBodyText"/>
              <w:keepNext w:val="0"/>
              <w:keepLines w:val="0"/>
              <w:widowControl w:val="0"/>
            </w:pPr>
            <w:r w:rsidRPr="00EC2B50">
              <w:t>Water</w:t>
            </w:r>
          </w:p>
        </w:tc>
        <w:tc>
          <w:tcPr>
            <w:tcW w:w="1977" w:type="dxa"/>
          </w:tcPr>
          <w:p w14:paraId="64E3805F" w14:textId="77777777" w:rsidR="00EC2B50" w:rsidRPr="00EC2B50" w:rsidRDefault="00EC2B50" w:rsidP="001D4FCF">
            <w:pPr>
              <w:pStyle w:val="TableBodyText"/>
              <w:keepNext w:val="0"/>
              <w:keepLines w:val="0"/>
              <w:widowControl w:val="0"/>
              <w:jc w:val="center"/>
            </w:pPr>
            <w:r w:rsidRPr="00EC2B50">
              <w:t>Wat</w:t>
            </w:r>
          </w:p>
        </w:tc>
      </w:tr>
      <w:tr w:rsidR="00EC2B50" w:rsidRPr="00EC2B50" w14:paraId="30831BCB" w14:textId="77777777" w:rsidTr="001D4FCF">
        <w:tc>
          <w:tcPr>
            <w:tcW w:w="1696" w:type="dxa"/>
            <w:vMerge/>
          </w:tcPr>
          <w:p w14:paraId="260CC418" w14:textId="77777777" w:rsidR="00EC2B50" w:rsidRPr="00EC2B50" w:rsidRDefault="00EC2B50" w:rsidP="00872B8C">
            <w:pPr>
              <w:pStyle w:val="TableBodyText"/>
              <w:keepNext w:val="0"/>
              <w:keepLines w:val="0"/>
              <w:widowControl w:val="0"/>
            </w:pPr>
          </w:p>
        </w:tc>
        <w:tc>
          <w:tcPr>
            <w:tcW w:w="5387" w:type="dxa"/>
          </w:tcPr>
          <w:p w14:paraId="52CB848A" w14:textId="77777777" w:rsidR="00EC2B50" w:rsidRPr="00EC2B50" w:rsidRDefault="00EC2B50" w:rsidP="001D4FCF">
            <w:pPr>
              <w:pStyle w:val="TableBodyText"/>
              <w:keepNext w:val="0"/>
              <w:keepLines w:val="0"/>
              <w:widowControl w:val="0"/>
            </w:pPr>
            <w:r w:rsidRPr="00EC2B50">
              <w:t>Ecology</w:t>
            </w:r>
          </w:p>
        </w:tc>
        <w:tc>
          <w:tcPr>
            <w:tcW w:w="1977" w:type="dxa"/>
          </w:tcPr>
          <w:p w14:paraId="64A88855" w14:textId="77777777" w:rsidR="00EC2B50" w:rsidRPr="00EC2B50" w:rsidRDefault="00EC2B50" w:rsidP="001D4FCF">
            <w:pPr>
              <w:pStyle w:val="TableBodyText"/>
              <w:keepNext w:val="0"/>
              <w:keepLines w:val="0"/>
              <w:widowControl w:val="0"/>
              <w:jc w:val="center"/>
            </w:pPr>
            <w:r w:rsidRPr="00EC2B50">
              <w:t>Eco</w:t>
            </w:r>
          </w:p>
        </w:tc>
      </w:tr>
      <w:tr w:rsidR="00EC2B50" w:rsidRPr="00EC2B50" w14:paraId="6E88B616" w14:textId="77777777" w:rsidTr="001D4FCF">
        <w:tc>
          <w:tcPr>
            <w:tcW w:w="1696" w:type="dxa"/>
            <w:vMerge w:val="restart"/>
          </w:tcPr>
          <w:p w14:paraId="30CDF857" w14:textId="77777777" w:rsidR="00EC2B50" w:rsidRPr="00EC2B50" w:rsidRDefault="00EC2B50" w:rsidP="00872B8C">
            <w:pPr>
              <w:pStyle w:val="TableBodyText"/>
              <w:keepLines w:val="0"/>
              <w:widowControl w:val="0"/>
            </w:pPr>
            <w:r w:rsidRPr="00EC2B50">
              <w:t>Social</w:t>
            </w:r>
          </w:p>
        </w:tc>
        <w:tc>
          <w:tcPr>
            <w:tcW w:w="5387" w:type="dxa"/>
          </w:tcPr>
          <w:p w14:paraId="68BCE0EB" w14:textId="77777777" w:rsidR="00EC2B50" w:rsidRPr="00EC2B50" w:rsidRDefault="00EC2B50" w:rsidP="001D4FCF">
            <w:pPr>
              <w:pStyle w:val="TableBodyText"/>
              <w:keepLines w:val="0"/>
              <w:widowControl w:val="0"/>
            </w:pPr>
            <w:r w:rsidRPr="00EC2B50">
              <w:t>Stakeholder Engagement</w:t>
            </w:r>
          </w:p>
        </w:tc>
        <w:tc>
          <w:tcPr>
            <w:tcW w:w="1977" w:type="dxa"/>
          </w:tcPr>
          <w:p w14:paraId="310D83DE" w14:textId="77777777" w:rsidR="00EC2B50" w:rsidRPr="00EC2B50" w:rsidRDefault="00EC2B50" w:rsidP="001D4FCF">
            <w:pPr>
              <w:pStyle w:val="TableBodyText"/>
              <w:keepLines w:val="0"/>
              <w:widowControl w:val="0"/>
              <w:jc w:val="center"/>
            </w:pPr>
            <w:r w:rsidRPr="00EC2B50">
              <w:t>Sta</w:t>
            </w:r>
          </w:p>
        </w:tc>
      </w:tr>
      <w:tr w:rsidR="00EC2B50" w:rsidRPr="00EC2B50" w14:paraId="16A9537C" w14:textId="77777777" w:rsidTr="001D4FCF">
        <w:tc>
          <w:tcPr>
            <w:tcW w:w="1696" w:type="dxa"/>
            <w:vMerge/>
          </w:tcPr>
          <w:p w14:paraId="0DBE4D0D" w14:textId="77777777" w:rsidR="00EC2B50" w:rsidRPr="00EC2B50" w:rsidRDefault="00EC2B50" w:rsidP="001D4FCF">
            <w:pPr>
              <w:pStyle w:val="TableBodyText"/>
              <w:keepLines w:val="0"/>
              <w:widowControl w:val="0"/>
            </w:pPr>
          </w:p>
        </w:tc>
        <w:tc>
          <w:tcPr>
            <w:tcW w:w="5387" w:type="dxa"/>
          </w:tcPr>
          <w:p w14:paraId="589EA44B" w14:textId="77777777" w:rsidR="00EC2B50" w:rsidRPr="00EC2B50" w:rsidRDefault="00EC2B50" w:rsidP="001D4FCF">
            <w:pPr>
              <w:pStyle w:val="TableBodyText"/>
              <w:keepLines w:val="0"/>
              <w:widowControl w:val="0"/>
            </w:pPr>
            <w:r w:rsidRPr="00EC2B50">
              <w:t>Legacy</w:t>
            </w:r>
          </w:p>
        </w:tc>
        <w:tc>
          <w:tcPr>
            <w:tcW w:w="1977" w:type="dxa"/>
          </w:tcPr>
          <w:p w14:paraId="5911B067" w14:textId="77777777" w:rsidR="00EC2B50" w:rsidRPr="00EC2B50" w:rsidRDefault="00EC2B50" w:rsidP="001D4FCF">
            <w:pPr>
              <w:pStyle w:val="TableBodyText"/>
              <w:keepLines w:val="0"/>
              <w:widowControl w:val="0"/>
              <w:jc w:val="center"/>
            </w:pPr>
            <w:r w:rsidRPr="00EC2B50">
              <w:t>Leg</w:t>
            </w:r>
          </w:p>
        </w:tc>
      </w:tr>
      <w:tr w:rsidR="00EC2B50" w:rsidRPr="00EC2B50" w14:paraId="3FAEEE9A" w14:textId="77777777" w:rsidTr="001D4FCF">
        <w:tc>
          <w:tcPr>
            <w:tcW w:w="1696" w:type="dxa"/>
            <w:vMerge/>
          </w:tcPr>
          <w:p w14:paraId="78F47D62" w14:textId="77777777" w:rsidR="00EC2B50" w:rsidRPr="00EC2B50" w:rsidRDefault="00EC2B50" w:rsidP="001D4FCF">
            <w:pPr>
              <w:pStyle w:val="TableBodyText"/>
              <w:keepLines w:val="0"/>
              <w:widowControl w:val="0"/>
            </w:pPr>
          </w:p>
        </w:tc>
        <w:tc>
          <w:tcPr>
            <w:tcW w:w="5387" w:type="dxa"/>
          </w:tcPr>
          <w:p w14:paraId="567B016D" w14:textId="77777777" w:rsidR="00EC2B50" w:rsidRPr="00EC2B50" w:rsidRDefault="00EC2B50" w:rsidP="001D4FCF">
            <w:pPr>
              <w:pStyle w:val="TableBodyText"/>
              <w:keepLines w:val="0"/>
              <w:widowControl w:val="0"/>
            </w:pPr>
            <w:r w:rsidRPr="00EC2B50">
              <w:t>Heritage</w:t>
            </w:r>
          </w:p>
        </w:tc>
        <w:tc>
          <w:tcPr>
            <w:tcW w:w="1977" w:type="dxa"/>
          </w:tcPr>
          <w:p w14:paraId="47F290EF" w14:textId="77777777" w:rsidR="00EC2B50" w:rsidRPr="00EC2B50" w:rsidRDefault="00EC2B50" w:rsidP="001D4FCF">
            <w:pPr>
              <w:pStyle w:val="TableBodyText"/>
              <w:keepLines w:val="0"/>
              <w:widowControl w:val="0"/>
              <w:jc w:val="center"/>
            </w:pPr>
            <w:r w:rsidRPr="00EC2B50">
              <w:t>Her</w:t>
            </w:r>
          </w:p>
        </w:tc>
      </w:tr>
      <w:tr w:rsidR="00EC2B50" w:rsidRPr="00EC2B50" w14:paraId="7421E714" w14:textId="77777777" w:rsidTr="001D4FCF">
        <w:tc>
          <w:tcPr>
            <w:tcW w:w="1696" w:type="dxa"/>
            <w:vMerge/>
          </w:tcPr>
          <w:p w14:paraId="35045241" w14:textId="77777777" w:rsidR="00EC2B50" w:rsidRPr="00EC2B50" w:rsidRDefault="00EC2B50" w:rsidP="001D4FCF">
            <w:pPr>
              <w:pStyle w:val="TableBodyText"/>
              <w:keepLines w:val="0"/>
              <w:widowControl w:val="0"/>
            </w:pPr>
          </w:p>
        </w:tc>
        <w:tc>
          <w:tcPr>
            <w:tcW w:w="5387" w:type="dxa"/>
          </w:tcPr>
          <w:p w14:paraId="01D445F5" w14:textId="77777777" w:rsidR="00EC2B50" w:rsidRPr="00EC2B50" w:rsidRDefault="00EC2B50" w:rsidP="001D4FCF">
            <w:pPr>
              <w:pStyle w:val="TableBodyText"/>
              <w:keepLines w:val="0"/>
              <w:widowControl w:val="0"/>
            </w:pPr>
            <w:r w:rsidRPr="00EC2B50">
              <w:t>Workforce Sustainability</w:t>
            </w:r>
          </w:p>
        </w:tc>
        <w:tc>
          <w:tcPr>
            <w:tcW w:w="1977" w:type="dxa"/>
          </w:tcPr>
          <w:p w14:paraId="478C8046" w14:textId="77777777" w:rsidR="00EC2B50" w:rsidRPr="00EC2B50" w:rsidRDefault="00EC2B50" w:rsidP="001D4FCF">
            <w:pPr>
              <w:pStyle w:val="TableBodyText"/>
              <w:keepLines w:val="0"/>
              <w:widowControl w:val="0"/>
              <w:jc w:val="center"/>
            </w:pPr>
            <w:proofErr w:type="spellStart"/>
            <w:r w:rsidRPr="00EC2B50">
              <w:t>Wfs</w:t>
            </w:r>
            <w:proofErr w:type="spellEnd"/>
          </w:p>
        </w:tc>
      </w:tr>
    </w:tbl>
    <w:p w14:paraId="1800E0D5" w14:textId="41527A90" w:rsidR="00301522" w:rsidRDefault="00301522" w:rsidP="003E39C5">
      <w:pPr>
        <w:pStyle w:val="BodyText"/>
        <w:spacing w:before="240"/>
      </w:pPr>
      <w:r>
        <w:t>When undertaking the IS assessment, points are allocated according to the performance of the project against credits in each category. An overall score is awarded based on the sum of the ‘points achieved’ for each credit on a 110-point scale, with award levels shown in Table 2.2(b).</w:t>
      </w:r>
    </w:p>
    <w:p w14:paraId="74BE07B1" w14:textId="77777777" w:rsidR="00301522" w:rsidRDefault="00301522" w:rsidP="00EC2B50">
      <w:pPr>
        <w:pStyle w:val="TableFigureCaption1Tables"/>
      </w:pPr>
      <w:bookmarkStart w:id="25" w:name="_Toc164430316"/>
      <w:r>
        <w:lastRenderedPageBreak/>
        <w:t>Table 2.2(b) – IS Rating Levels</w:t>
      </w:r>
      <w:bookmarkEnd w:id="25"/>
    </w:p>
    <w:tbl>
      <w:tblPr>
        <w:tblStyle w:val="TableGrid"/>
        <w:tblW w:w="0" w:type="auto"/>
        <w:tblLook w:val="04A0" w:firstRow="1" w:lastRow="0" w:firstColumn="1" w:lastColumn="0" w:noHBand="0" w:noVBand="1"/>
      </w:tblPr>
      <w:tblGrid>
        <w:gridCol w:w="4530"/>
        <w:gridCol w:w="4530"/>
      </w:tblGrid>
      <w:tr w:rsidR="00EC2B50" w:rsidRPr="00EC2B50" w14:paraId="02D125B7" w14:textId="77777777" w:rsidTr="00EC2B50">
        <w:trPr>
          <w:cantSplit/>
          <w:tblHeader/>
        </w:trPr>
        <w:tc>
          <w:tcPr>
            <w:tcW w:w="4530" w:type="dxa"/>
          </w:tcPr>
          <w:p w14:paraId="746A1C2D" w14:textId="77777777" w:rsidR="00EC2B50" w:rsidRPr="00EC2B50" w:rsidRDefault="00EC2B50" w:rsidP="00EC2B50">
            <w:pPr>
              <w:pStyle w:val="TableHeading"/>
              <w:keepNext w:val="0"/>
              <w:keepLines w:val="0"/>
            </w:pPr>
            <w:r w:rsidRPr="00EC2B50">
              <w:t>Score</w:t>
            </w:r>
          </w:p>
        </w:tc>
        <w:tc>
          <w:tcPr>
            <w:tcW w:w="4530" w:type="dxa"/>
          </w:tcPr>
          <w:p w14:paraId="25C7F365" w14:textId="77777777" w:rsidR="00EC2B50" w:rsidRPr="00EC2B50" w:rsidRDefault="00EC2B50" w:rsidP="00EC2B50">
            <w:pPr>
              <w:pStyle w:val="TableHeading"/>
              <w:keepNext w:val="0"/>
              <w:keepLines w:val="0"/>
            </w:pPr>
            <w:r w:rsidRPr="00EC2B50">
              <w:t>Rating level</w:t>
            </w:r>
          </w:p>
        </w:tc>
      </w:tr>
      <w:tr w:rsidR="00EC2B50" w:rsidRPr="00EC2B50" w14:paraId="4979338F" w14:textId="77777777" w:rsidTr="001D4FCF">
        <w:trPr>
          <w:cantSplit/>
          <w:tblHeader/>
        </w:trPr>
        <w:tc>
          <w:tcPr>
            <w:tcW w:w="4530" w:type="dxa"/>
          </w:tcPr>
          <w:p w14:paraId="2CA07D8D" w14:textId="77777777" w:rsidR="00EC2B50" w:rsidRPr="00EC2B50" w:rsidRDefault="00EC2B50" w:rsidP="001D4FCF">
            <w:pPr>
              <w:pStyle w:val="TableBodyText"/>
              <w:keepNext w:val="0"/>
              <w:keepLines w:val="0"/>
              <w:jc w:val="center"/>
            </w:pPr>
            <w:r w:rsidRPr="00EC2B50">
              <w:t>&lt; 20</w:t>
            </w:r>
          </w:p>
        </w:tc>
        <w:tc>
          <w:tcPr>
            <w:tcW w:w="4530" w:type="dxa"/>
          </w:tcPr>
          <w:p w14:paraId="23FD5A2D" w14:textId="77777777" w:rsidR="00EC2B50" w:rsidRPr="00EC2B50" w:rsidRDefault="00EC2B50" w:rsidP="001D4FCF">
            <w:pPr>
              <w:pStyle w:val="TableBodyText"/>
              <w:keepNext w:val="0"/>
              <w:keepLines w:val="0"/>
              <w:jc w:val="center"/>
            </w:pPr>
            <w:r w:rsidRPr="00EC2B50">
              <w:t>Not eligible for a certified rating</w:t>
            </w:r>
          </w:p>
        </w:tc>
      </w:tr>
      <w:tr w:rsidR="00EC2B50" w:rsidRPr="00EC2B50" w14:paraId="090A914E" w14:textId="77777777" w:rsidTr="001D4FCF">
        <w:trPr>
          <w:cantSplit/>
          <w:tblHeader/>
        </w:trPr>
        <w:tc>
          <w:tcPr>
            <w:tcW w:w="4530" w:type="dxa"/>
          </w:tcPr>
          <w:p w14:paraId="49BBCC2A" w14:textId="77777777" w:rsidR="00EC2B50" w:rsidRPr="00EC2B50" w:rsidRDefault="00EC2B50" w:rsidP="001D4FCF">
            <w:pPr>
              <w:pStyle w:val="TableBodyText"/>
              <w:keepNext w:val="0"/>
              <w:keepLines w:val="0"/>
              <w:jc w:val="center"/>
            </w:pPr>
            <w:r w:rsidRPr="00EC2B50">
              <w:t>20-34.9</w:t>
            </w:r>
          </w:p>
        </w:tc>
        <w:tc>
          <w:tcPr>
            <w:tcW w:w="4530" w:type="dxa"/>
          </w:tcPr>
          <w:p w14:paraId="44945195" w14:textId="77777777" w:rsidR="00EC2B50" w:rsidRPr="00EC2B50" w:rsidRDefault="00EC2B50" w:rsidP="001D4FCF">
            <w:pPr>
              <w:pStyle w:val="TableBodyText"/>
              <w:keepNext w:val="0"/>
              <w:keepLines w:val="0"/>
              <w:jc w:val="center"/>
            </w:pPr>
            <w:r w:rsidRPr="00EC2B50">
              <w:t>Bronze</w:t>
            </w:r>
          </w:p>
        </w:tc>
      </w:tr>
      <w:tr w:rsidR="00EC2B50" w:rsidRPr="00EC2B50" w14:paraId="7D679849" w14:textId="77777777" w:rsidTr="001D4FCF">
        <w:trPr>
          <w:cantSplit/>
          <w:tblHeader/>
        </w:trPr>
        <w:tc>
          <w:tcPr>
            <w:tcW w:w="4530" w:type="dxa"/>
          </w:tcPr>
          <w:p w14:paraId="75751E72" w14:textId="77777777" w:rsidR="00EC2B50" w:rsidRPr="00EC2B50" w:rsidRDefault="00EC2B50" w:rsidP="001D4FCF">
            <w:pPr>
              <w:pStyle w:val="TableBodyText"/>
              <w:keepNext w:val="0"/>
              <w:keepLines w:val="0"/>
              <w:jc w:val="center"/>
            </w:pPr>
            <w:r w:rsidRPr="00EC2B50">
              <w:t>35-59.9</w:t>
            </w:r>
          </w:p>
        </w:tc>
        <w:tc>
          <w:tcPr>
            <w:tcW w:w="4530" w:type="dxa"/>
          </w:tcPr>
          <w:p w14:paraId="291DF5B3" w14:textId="77777777" w:rsidR="00EC2B50" w:rsidRPr="00EC2B50" w:rsidRDefault="00EC2B50" w:rsidP="001D4FCF">
            <w:pPr>
              <w:pStyle w:val="TableBodyText"/>
              <w:keepNext w:val="0"/>
              <w:keepLines w:val="0"/>
              <w:jc w:val="center"/>
            </w:pPr>
            <w:r w:rsidRPr="00EC2B50">
              <w:t>Silver</w:t>
            </w:r>
          </w:p>
        </w:tc>
      </w:tr>
      <w:tr w:rsidR="00EC2B50" w:rsidRPr="00EC2B50" w14:paraId="492E9648" w14:textId="77777777" w:rsidTr="001D4FCF">
        <w:trPr>
          <w:cantSplit/>
          <w:tblHeader/>
        </w:trPr>
        <w:tc>
          <w:tcPr>
            <w:tcW w:w="4530" w:type="dxa"/>
          </w:tcPr>
          <w:p w14:paraId="0A4A1492" w14:textId="77777777" w:rsidR="00EC2B50" w:rsidRPr="00EC2B50" w:rsidRDefault="00EC2B50" w:rsidP="001D4FCF">
            <w:pPr>
              <w:pStyle w:val="TableBodyText"/>
              <w:keepNext w:val="0"/>
              <w:keepLines w:val="0"/>
              <w:jc w:val="center"/>
            </w:pPr>
            <w:r w:rsidRPr="00EC2B50">
              <w:t>60-79.9</w:t>
            </w:r>
          </w:p>
        </w:tc>
        <w:tc>
          <w:tcPr>
            <w:tcW w:w="4530" w:type="dxa"/>
          </w:tcPr>
          <w:p w14:paraId="5703D5D1" w14:textId="77777777" w:rsidR="00EC2B50" w:rsidRPr="00EC2B50" w:rsidRDefault="00EC2B50" w:rsidP="001D4FCF">
            <w:pPr>
              <w:pStyle w:val="TableBodyText"/>
              <w:keepNext w:val="0"/>
              <w:keepLines w:val="0"/>
              <w:jc w:val="center"/>
            </w:pPr>
            <w:r w:rsidRPr="00EC2B50">
              <w:t>Gold</w:t>
            </w:r>
          </w:p>
        </w:tc>
      </w:tr>
      <w:tr w:rsidR="00EC2B50" w:rsidRPr="00EC2B50" w14:paraId="7A76E52D" w14:textId="77777777" w:rsidTr="001D4FCF">
        <w:trPr>
          <w:cantSplit/>
          <w:tblHeader/>
        </w:trPr>
        <w:tc>
          <w:tcPr>
            <w:tcW w:w="4530" w:type="dxa"/>
          </w:tcPr>
          <w:p w14:paraId="1B481C74" w14:textId="77777777" w:rsidR="00EC2B50" w:rsidRPr="00EC2B50" w:rsidRDefault="00EC2B50" w:rsidP="001D4FCF">
            <w:pPr>
              <w:pStyle w:val="TableBodyText"/>
              <w:keepNext w:val="0"/>
              <w:keepLines w:val="0"/>
              <w:jc w:val="center"/>
            </w:pPr>
            <w:r w:rsidRPr="00EC2B50">
              <w:t>≥ 80</w:t>
            </w:r>
          </w:p>
        </w:tc>
        <w:tc>
          <w:tcPr>
            <w:tcW w:w="4530" w:type="dxa"/>
          </w:tcPr>
          <w:p w14:paraId="38784EE1" w14:textId="77777777" w:rsidR="00EC2B50" w:rsidRPr="00EC2B50" w:rsidRDefault="00EC2B50" w:rsidP="001D4FCF">
            <w:pPr>
              <w:pStyle w:val="TableBodyText"/>
              <w:keepNext w:val="0"/>
              <w:keepLines w:val="0"/>
              <w:jc w:val="center"/>
            </w:pPr>
            <w:r w:rsidRPr="00EC2B50">
              <w:t>Platinum</w:t>
            </w:r>
          </w:p>
        </w:tc>
      </w:tr>
    </w:tbl>
    <w:p w14:paraId="28E55F4C" w14:textId="15D1A373" w:rsidR="00301522" w:rsidRDefault="00301522" w:rsidP="003E39C5">
      <w:pPr>
        <w:pStyle w:val="Heading2"/>
        <w:spacing w:before="240"/>
        <w:ind w:left="578" w:hanging="578"/>
      </w:pPr>
      <w:bookmarkStart w:id="26" w:name="_Toc168571686"/>
      <w:r>
        <w:t>IS Rating process</w:t>
      </w:r>
      <w:bookmarkEnd w:id="26"/>
    </w:p>
    <w:p w14:paraId="0285C04D" w14:textId="47494381" w:rsidR="00301522" w:rsidRDefault="00301522" w:rsidP="00301522">
      <w:pPr>
        <w:pStyle w:val="BodyText"/>
      </w:pPr>
      <w:r>
        <w:t>The IS Rating Scheme facilitates the implementation of sustainability on the project through a structured process comprising the following four stages, summarised in Figure 2.3</w:t>
      </w:r>
      <w:r w:rsidR="00BF7BA2">
        <w:t>.</w:t>
      </w:r>
    </w:p>
    <w:p w14:paraId="602F0DB5" w14:textId="77777777" w:rsidR="00301522" w:rsidRDefault="00301522" w:rsidP="001D4FCF">
      <w:pPr>
        <w:pStyle w:val="TableFigureCaption2Figures"/>
      </w:pPr>
      <w:bookmarkStart w:id="27" w:name="_Toc164430325"/>
      <w:r>
        <w:t>Figure 2.3 – Key stage in the IS Rating Process (source: ISC IS Technical Manual v2.1, 2021)</w:t>
      </w:r>
      <w:bookmarkEnd w:id="27"/>
    </w:p>
    <w:p w14:paraId="082DBA64" w14:textId="27A42C1D" w:rsidR="00301522" w:rsidRDefault="001D4FCF" w:rsidP="00301522">
      <w:pPr>
        <w:pStyle w:val="BodyText"/>
      </w:pPr>
      <w:r>
        <w:rPr>
          <w:noProof/>
        </w:rPr>
        <w:drawing>
          <wp:inline distT="0" distB="0" distL="0" distR="0" wp14:anchorId="603D2BC0" wp14:editId="2E31659C">
            <wp:extent cx="5759450" cy="3064510"/>
            <wp:effectExtent l="0" t="0" r="0" b="2540"/>
            <wp:docPr id="1989718321" name="Picture 1989718321" descr="4 blue arrows listing registration, assessment, verification and certification as 4 step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9718321" name="Picture 1989718321" descr="4 blue arrows listing registration, assessment, verification and certification as 4 steps."/>
                    <pic:cNvPicPr>
                      <a:picLocks noChangeAspect="1"/>
                    </pic:cNvPicPr>
                  </pic:nvPicPr>
                  <pic:blipFill rotWithShape="1">
                    <a:blip r:embed="rId27"/>
                    <a:srcRect t="1915" b="4501"/>
                    <a:stretch/>
                  </pic:blipFill>
                  <pic:spPr bwMode="auto">
                    <a:xfrm>
                      <a:off x="0" y="0"/>
                      <a:ext cx="5759450" cy="3064510"/>
                    </a:xfrm>
                    <a:prstGeom prst="rect">
                      <a:avLst/>
                    </a:prstGeom>
                    <a:ln>
                      <a:noFill/>
                    </a:ln>
                    <a:extLst>
                      <a:ext uri="{53640926-AAD7-44D8-BBD7-CCE9431645EC}">
                        <a14:shadowObscured xmlns:a14="http://schemas.microsoft.com/office/drawing/2010/main"/>
                      </a:ext>
                    </a:extLst>
                  </pic:spPr>
                </pic:pic>
              </a:graphicData>
            </a:graphic>
          </wp:inline>
        </w:drawing>
      </w:r>
    </w:p>
    <w:p w14:paraId="5D544C71" w14:textId="177378C6" w:rsidR="00301522" w:rsidRDefault="00301522" w:rsidP="001D4FCF">
      <w:pPr>
        <w:pStyle w:val="Heading1"/>
      </w:pPr>
      <w:bookmarkStart w:id="28" w:name="_Toc168571687"/>
      <w:r>
        <w:t>Project IS rating strategy</w:t>
      </w:r>
      <w:bookmarkEnd w:id="28"/>
    </w:p>
    <w:p w14:paraId="06057B26" w14:textId="489941BD" w:rsidR="00301522" w:rsidRDefault="00301522" w:rsidP="001D4FCF">
      <w:pPr>
        <w:pStyle w:val="Heading2"/>
        <w:spacing w:after="240"/>
        <w:ind w:left="578" w:hanging="578"/>
      </w:pPr>
      <w:bookmarkStart w:id="29" w:name="_Toc168571688"/>
      <w:r>
        <w:t>Roles and responsibilities</w:t>
      </w:r>
      <w:bookmarkEnd w:id="29"/>
    </w:p>
    <w:tbl>
      <w:tblPr>
        <w:tblStyle w:val="Commentary"/>
        <w:tblW w:w="0" w:type="auto"/>
        <w:tblLook w:val="04A0" w:firstRow="1" w:lastRow="0" w:firstColumn="1" w:lastColumn="0" w:noHBand="0" w:noVBand="1"/>
      </w:tblPr>
      <w:tblGrid>
        <w:gridCol w:w="9024"/>
      </w:tblGrid>
      <w:tr w:rsidR="001D4FCF" w14:paraId="1ED58135" w14:textId="77777777" w:rsidTr="001D4FCF">
        <w:tc>
          <w:tcPr>
            <w:tcW w:w="9024" w:type="dxa"/>
          </w:tcPr>
          <w:p w14:paraId="2DA1C12D" w14:textId="57D7FF59" w:rsidR="001D4FCF" w:rsidRDefault="001D4FCF" w:rsidP="001D4FCF">
            <w:pPr>
              <w:pStyle w:val="BodyText"/>
            </w:pPr>
            <w:r>
              <w:t xml:space="preserve">This section supports the credit Lea-1 </w:t>
            </w:r>
            <w:r w:rsidRPr="001D4FCF">
              <w:rPr>
                <w:rStyle w:val="BodyTextitalic"/>
              </w:rPr>
              <w:t>Integrating Sustainability</w:t>
            </w:r>
            <w:r>
              <w:t>.</w:t>
            </w:r>
          </w:p>
          <w:p w14:paraId="317CB6B0" w14:textId="0A541C8D" w:rsidR="001D4FCF" w:rsidRDefault="001D4FCF" w:rsidP="001D4FCF">
            <w:pPr>
              <w:pStyle w:val="BodyText"/>
            </w:pPr>
            <w:r>
              <w:t>Provide an org chart in Figure 3.1 and outline the roles and responsibilities of project team members when it comes to how sustainability aspects are decided, designed, implemented, monitored, managed etc. in Table 3.1. Identify which personnel are working on the project and the organisation they belong to (e.g., Transport and Main Roads, Consultant organisation, Contractor organisation, JV/Alliance, etc.).</w:t>
            </w:r>
          </w:p>
          <w:p w14:paraId="469D626B" w14:textId="7ED3855F" w:rsidR="001D4FCF" w:rsidRDefault="001D4FCF" w:rsidP="00301522">
            <w:pPr>
              <w:pStyle w:val="BodyText"/>
            </w:pPr>
            <w:r>
              <w:t>Include any ISAP certificates in Appendix A.</w:t>
            </w:r>
          </w:p>
        </w:tc>
      </w:tr>
    </w:tbl>
    <w:p w14:paraId="556D456E" w14:textId="77777777" w:rsidR="00301522" w:rsidRDefault="00301522" w:rsidP="001D4FCF">
      <w:pPr>
        <w:pStyle w:val="BodyText"/>
        <w:spacing w:before="240"/>
      </w:pPr>
      <w:r>
        <w:t>The project sustainability organisational chart is provided in Figure 3.1.</w:t>
      </w:r>
    </w:p>
    <w:p w14:paraId="5C0D6B4B" w14:textId="77777777" w:rsidR="00301522" w:rsidRDefault="00301522" w:rsidP="001D4FCF">
      <w:pPr>
        <w:pStyle w:val="TableFigureCaption2Figures"/>
      </w:pPr>
      <w:bookmarkStart w:id="30" w:name="_Toc164430326"/>
      <w:r>
        <w:lastRenderedPageBreak/>
        <w:t>Figure 3.1 – Organisational Chart</w:t>
      </w:r>
      <w:bookmarkEnd w:id="30"/>
    </w:p>
    <w:p w14:paraId="09DA1063" w14:textId="21CE8715" w:rsidR="00301522" w:rsidRDefault="001D4FCF" w:rsidP="00301522">
      <w:pPr>
        <w:pStyle w:val="BodyText"/>
      </w:pPr>
      <w:r>
        <w:fldChar w:fldCharType="begin">
          <w:ffData>
            <w:name w:val="Text34"/>
            <w:enabled/>
            <w:calcOnExit w:val="0"/>
            <w:textInput/>
          </w:ffData>
        </w:fldChar>
      </w:r>
      <w:bookmarkStart w:id="31" w:name="Text34"/>
      <w:r>
        <w:instrText xml:space="preserve"> FORMTEXT </w:instrText>
      </w:r>
      <w:r>
        <w:fldChar w:fldCharType="separate"/>
      </w:r>
      <w:r>
        <w:t>Insert org chart</w:t>
      </w:r>
      <w:r>
        <w:fldChar w:fldCharType="end"/>
      </w:r>
      <w:bookmarkEnd w:id="31"/>
    </w:p>
    <w:p w14:paraId="0DB36E46" w14:textId="77777777" w:rsidR="00301522" w:rsidRDefault="00301522" w:rsidP="007A37BE">
      <w:pPr>
        <w:pStyle w:val="TableFigureCaption1Tables"/>
      </w:pPr>
      <w:bookmarkStart w:id="32" w:name="_Toc164430317"/>
      <w:r>
        <w:t>Table 3.1 – Project Team Sustainability Responsibilities</w:t>
      </w:r>
      <w:bookmarkEnd w:id="32"/>
    </w:p>
    <w:tbl>
      <w:tblPr>
        <w:tblStyle w:val="TableGrid"/>
        <w:tblW w:w="0" w:type="auto"/>
        <w:tblLook w:val="04A0" w:firstRow="1" w:lastRow="0" w:firstColumn="1" w:lastColumn="0" w:noHBand="0" w:noVBand="1"/>
      </w:tblPr>
      <w:tblGrid>
        <w:gridCol w:w="1585"/>
        <w:gridCol w:w="1529"/>
        <w:gridCol w:w="5946"/>
      </w:tblGrid>
      <w:tr w:rsidR="007A37BE" w14:paraId="6E04DB4D" w14:textId="77777777" w:rsidTr="007A37BE">
        <w:trPr>
          <w:cantSplit/>
          <w:tblHeader/>
        </w:trPr>
        <w:tc>
          <w:tcPr>
            <w:tcW w:w="1585" w:type="dxa"/>
          </w:tcPr>
          <w:p w14:paraId="6DD815ED" w14:textId="77777777" w:rsidR="007A37BE" w:rsidRPr="006F2A1A" w:rsidRDefault="007A37BE" w:rsidP="00435A24">
            <w:pPr>
              <w:pStyle w:val="TableHeading"/>
            </w:pPr>
            <w:r w:rsidRPr="006F2A1A">
              <w:t>Role</w:t>
            </w:r>
          </w:p>
        </w:tc>
        <w:tc>
          <w:tcPr>
            <w:tcW w:w="1529" w:type="dxa"/>
          </w:tcPr>
          <w:p w14:paraId="15CE2108" w14:textId="77777777" w:rsidR="007A37BE" w:rsidRPr="006F2A1A" w:rsidRDefault="007A37BE" w:rsidP="00435A24">
            <w:pPr>
              <w:pStyle w:val="TableHeading"/>
            </w:pPr>
            <w:r w:rsidRPr="006F2A1A">
              <w:t>Name</w:t>
            </w:r>
          </w:p>
        </w:tc>
        <w:tc>
          <w:tcPr>
            <w:tcW w:w="5946" w:type="dxa"/>
          </w:tcPr>
          <w:p w14:paraId="1FD5F42B" w14:textId="77777777" w:rsidR="007A37BE" w:rsidRPr="006F2A1A" w:rsidRDefault="007A37BE" w:rsidP="00435A24">
            <w:pPr>
              <w:pStyle w:val="TableHeading"/>
            </w:pPr>
            <w:r w:rsidRPr="006F2A1A">
              <w:t>Responsibilities</w:t>
            </w:r>
          </w:p>
        </w:tc>
      </w:tr>
      <w:tr w:rsidR="007A37BE" w14:paraId="0EB6C2E8" w14:textId="77777777" w:rsidTr="00435A24">
        <w:tc>
          <w:tcPr>
            <w:tcW w:w="1585" w:type="dxa"/>
          </w:tcPr>
          <w:p w14:paraId="4B5E1654" w14:textId="77777777" w:rsidR="007A37BE" w:rsidRPr="006F2A1A" w:rsidRDefault="007A37BE" w:rsidP="00435A24">
            <w:pPr>
              <w:pStyle w:val="TableBodyTextsmall"/>
            </w:pPr>
            <w:r w:rsidRPr="006F2A1A">
              <w:t>Project Manager</w:t>
            </w:r>
          </w:p>
        </w:tc>
        <w:tc>
          <w:tcPr>
            <w:tcW w:w="1529" w:type="dxa"/>
          </w:tcPr>
          <w:p w14:paraId="738B6A02" w14:textId="77777777" w:rsidR="007A37BE" w:rsidRPr="00CA19AF" w:rsidRDefault="007A37BE" w:rsidP="00435A24">
            <w:pPr>
              <w:pStyle w:val="TableBodyTextsmall"/>
              <w:rPr>
                <w:i/>
                <w:iCs/>
              </w:rPr>
            </w:pPr>
            <w:r w:rsidRPr="00CA19AF">
              <w:rPr>
                <w:i/>
                <w:iCs/>
              </w:rPr>
              <w:fldChar w:fldCharType="begin">
                <w:ffData>
                  <w:name w:val=""/>
                  <w:enabled/>
                  <w:calcOnExit w:val="0"/>
                  <w:textInput>
                    <w:default w:val="[...] Note: generally this is the TMR Project Manager"/>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the TMR Project Manager</w:t>
            </w:r>
            <w:r w:rsidRPr="00CA19AF">
              <w:rPr>
                <w:i/>
                <w:iCs/>
              </w:rPr>
              <w:fldChar w:fldCharType="end"/>
            </w:r>
          </w:p>
        </w:tc>
        <w:tc>
          <w:tcPr>
            <w:tcW w:w="5946" w:type="dxa"/>
          </w:tcPr>
          <w:p w14:paraId="466EB23B" w14:textId="77777777" w:rsidR="007A37BE" w:rsidRPr="006F2A1A" w:rsidRDefault="007A37BE" w:rsidP="00435A24">
            <w:pPr>
              <w:pStyle w:val="TableBodyTextsmall"/>
            </w:pPr>
            <w:r w:rsidRPr="006F2A1A">
              <w:t>The Project Manager is responsible for the overall commercial management of the project, and that monthly claims are managed in accordance with the General Conditions of Contract.</w:t>
            </w:r>
          </w:p>
          <w:p w14:paraId="1FB863AB" w14:textId="77777777" w:rsidR="007A37BE" w:rsidRPr="006F2A1A" w:rsidRDefault="007A37BE" w:rsidP="00435A24">
            <w:pPr>
              <w:pStyle w:val="TableBodyTextsmall"/>
            </w:pPr>
          </w:p>
          <w:p w14:paraId="7FD44F9D" w14:textId="77777777" w:rsidR="007A37BE" w:rsidRPr="006F2A1A" w:rsidRDefault="007A37BE" w:rsidP="00435A24">
            <w:pPr>
              <w:pStyle w:val="TableBodyTextsmall"/>
            </w:pPr>
            <w:r w:rsidRPr="006F2A1A">
              <w:t>Sustainability specific responsibilities:</w:t>
            </w:r>
          </w:p>
          <w:p w14:paraId="0EFF3898" w14:textId="77777777" w:rsidR="007A37BE" w:rsidRPr="006F2A1A" w:rsidRDefault="007A37BE" w:rsidP="00435A24">
            <w:pPr>
              <w:pStyle w:val="TableBodyTextsmall"/>
              <w:numPr>
                <w:ilvl w:val="0"/>
                <w:numId w:val="21"/>
              </w:numPr>
            </w:pPr>
            <w:r w:rsidRPr="006F2A1A">
              <w:t>Endorse and promote the project</w:t>
            </w:r>
            <w:r>
              <w:t>’</w:t>
            </w:r>
            <w:r w:rsidRPr="006F2A1A">
              <w:t>s ISMP and sustainability objectives and targets.</w:t>
            </w:r>
          </w:p>
          <w:p w14:paraId="702ACAC0" w14:textId="77777777" w:rsidR="007A37BE" w:rsidRPr="006F2A1A" w:rsidRDefault="007A37BE" w:rsidP="00435A24">
            <w:pPr>
              <w:pStyle w:val="TableBodyTextsmall"/>
              <w:numPr>
                <w:ilvl w:val="0"/>
                <w:numId w:val="21"/>
              </w:numPr>
            </w:pPr>
            <w:r w:rsidRPr="006F2A1A">
              <w:t>Ensure project teams are implementing sustainable design and construction practices in line with the ISMP.</w:t>
            </w:r>
          </w:p>
          <w:p w14:paraId="34B1160C" w14:textId="77777777" w:rsidR="007A37BE" w:rsidRPr="006F2A1A" w:rsidRDefault="007A37BE" w:rsidP="00435A24">
            <w:pPr>
              <w:pStyle w:val="TableBodyTextsmall"/>
              <w:numPr>
                <w:ilvl w:val="0"/>
                <w:numId w:val="21"/>
              </w:numPr>
            </w:pPr>
            <w:r w:rsidRPr="006F2A1A">
              <w:t>Ensure all managers and discipline leads understand and are responsible for ensuring their scope of works meet the projects sustainability obligations.</w:t>
            </w:r>
          </w:p>
          <w:p w14:paraId="08A78C3A" w14:textId="77777777" w:rsidR="007A37BE" w:rsidRPr="006F2A1A" w:rsidRDefault="007A37BE" w:rsidP="00435A24">
            <w:pPr>
              <w:pStyle w:val="TableBodyTextsmall"/>
              <w:numPr>
                <w:ilvl w:val="0"/>
                <w:numId w:val="21"/>
              </w:numPr>
            </w:pPr>
            <w:r w:rsidRPr="006F2A1A">
              <w:t>Maintain governance structures, processes and systems, ensuring integration of all sustainability considerations, initiatives, monitoring and reporting.</w:t>
            </w:r>
          </w:p>
          <w:p w14:paraId="1EBB3396" w14:textId="77777777" w:rsidR="007A37BE" w:rsidRPr="006F2A1A" w:rsidRDefault="007A37BE" w:rsidP="00435A24">
            <w:pPr>
              <w:pStyle w:val="TableBodyTextsmall"/>
              <w:numPr>
                <w:ilvl w:val="0"/>
                <w:numId w:val="21"/>
              </w:numPr>
            </w:pPr>
            <w:r w:rsidRPr="006F2A1A">
              <w:t>Ensure sufficient resources are made available to implement the ISMP and its obligations.</w:t>
            </w:r>
          </w:p>
        </w:tc>
      </w:tr>
      <w:tr w:rsidR="007A37BE" w14:paraId="7D5ACAC9" w14:textId="77777777" w:rsidTr="00435A24">
        <w:tc>
          <w:tcPr>
            <w:tcW w:w="1585" w:type="dxa"/>
          </w:tcPr>
          <w:p w14:paraId="146007B7" w14:textId="77777777" w:rsidR="007A37BE" w:rsidRPr="006F2A1A" w:rsidRDefault="007A37BE" w:rsidP="00435A24">
            <w:pPr>
              <w:pStyle w:val="TableBodyTextsmall"/>
              <w:keepNext w:val="0"/>
              <w:keepLines w:val="0"/>
            </w:pPr>
            <w:r w:rsidRPr="006F2A1A">
              <w:t>Sustainability Lead</w:t>
            </w:r>
          </w:p>
        </w:tc>
        <w:tc>
          <w:tcPr>
            <w:tcW w:w="1529" w:type="dxa"/>
          </w:tcPr>
          <w:p w14:paraId="4314AB42" w14:textId="77777777" w:rsidR="007A37BE" w:rsidRPr="005A4CF4" w:rsidRDefault="007A37BE" w:rsidP="00435A24">
            <w:pPr>
              <w:pStyle w:val="TableBodyTextsmall"/>
              <w:keepNext w:val="0"/>
              <w:keepLines w:val="0"/>
              <w:rPr>
                <w:i/>
                <w:iCs/>
              </w:rPr>
            </w:pPr>
            <w:r w:rsidRPr="00CA19AF">
              <w:rPr>
                <w:i/>
                <w:iCs/>
              </w:rPr>
              <w:fldChar w:fldCharType="begin">
                <w:ffData>
                  <w:name w:val=""/>
                  <w:enabled/>
                  <w:calcOnExit w:val="0"/>
                  <w:textInput>
                    <w:default w:val="[...] Note: generally this is a Consultant / Contractor representative"/>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a Consultant / Contractor representative</w:t>
            </w:r>
            <w:r w:rsidRPr="00CA19AF">
              <w:rPr>
                <w:i/>
                <w:iCs/>
              </w:rPr>
              <w:fldChar w:fldCharType="end"/>
            </w:r>
          </w:p>
        </w:tc>
        <w:tc>
          <w:tcPr>
            <w:tcW w:w="5946" w:type="dxa"/>
          </w:tcPr>
          <w:p w14:paraId="0AFACA29" w14:textId="77777777" w:rsidR="007A37BE" w:rsidRDefault="007A37BE" w:rsidP="00435A24">
            <w:pPr>
              <w:pStyle w:val="TableBodyTextsmall"/>
              <w:keepNext w:val="0"/>
              <w:keepLines w:val="0"/>
              <w:numPr>
                <w:ilvl w:val="0"/>
                <w:numId w:val="22"/>
              </w:numPr>
            </w:pPr>
            <w:r>
              <w:t>Hold an Infrastructure Sustainability Accredited Professional (ISAP) accreditation for the duration of the project.</w:t>
            </w:r>
          </w:p>
          <w:p w14:paraId="522A4FCD" w14:textId="77777777" w:rsidR="007A37BE" w:rsidRPr="006F2A1A" w:rsidRDefault="007A37BE" w:rsidP="00435A24">
            <w:pPr>
              <w:pStyle w:val="TableBodyTextsmall"/>
              <w:keepNext w:val="0"/>
              <w:keepLines w:val="0"/>
              <w:numPr>
                <w:ilvl w:val="0"/>
                <w:numId w:val="22"/>
              </w:numPr>
            </w:pPr>
            <w:r w:rsidRPr="006F2A1A">
              <w:t>Liaison with the Project Manager, Design Manager, Design Leads and Transport and Main Roads representatives.</w:t>
            </w:r>
          </w:p>
          <w:p w14:paraId="3C443B32" w14:textId="77777777" w:rsidR="007A37BE" w:rsidRPr="006F2A1A" w:rsidRDefault="007A37BE" w:rsidP="00435A24">
            <w:pPr>
              <w:pStyle w:val="TableBodyTextsmall"/>
              <w:keepNext w:val="0"/>
              <w:keepLines w:val="0"/>
              <w:numPr>
                <w:ilvl w:val="0"/>
                <w:numId w:val="22"/>
              </w:numPr>
            </w:pPr>
            <w:r w:rsidRPr="006F2A1A">
              <w:t>Oversight of the development/ implementation of the ISMP and achievement of an IS v2.1 Design and As Built Rating.</w:t>
            </w:r>
          </w:p>
          <w:p w14:paraId="209FD132" w14:textId="77777777" w:rsidR="007A37BE" w:rsidRPr="006F2A1A" w:rsidRDefault="007A37BE" w:rsidP="00435A24">
            <w:pPr>
              <w:pStyle w:val="TableBodyTextsmall"/>
              <w:keepNext w:val="0"/>
              <w:keepLines w:val="0"/>
              <w:numPr>
                <w:ilvl w:val="0"/>
                <w:numId w:val="22"/>
              </w:numPr>
            </w:pPr>
            <w:r w:rsidRPr="006F2A1A">
              <w:t>Review and approval of sustainability deliverables.</w:t>
            </w:r>
          </w:p>
          <w:p w14:paraId="2E293173" w14:textId="77777777" w:rsidR="007A37BE" w:rsidRPr="006F2A1A" w:rsidRDefault="007A37BE" w:rsidP="00435A24">
            <w:pPr>
              <w:pStyle w:val="TableBodyTextsmall"/>
              <w:keepNext w:val="0"/>
              <w:keepLines w:val="0"/>
              <w:numPr>
                <w:ilvl w:val="0"/>
                <w:numId w:val="22"/>
              </w:numPr>
            </w:pPr>
            <w:r w:rsidRPr="006F2A1A">
              <w:t>Attendance at sustainability meetings.</w:t>
            </w:r>
          </w:p>
        </w:tc>
      </w:tr>
      <w:tr w:rsidR="007A37BE" w14:paraId="3FA95C5A" w14:textId="77777777" w:rsidTr="00435A24">
        <w:tc>
          <w:tcPr>
            <w:tcW w:w="1585" w:type="dxa"/>
          </w:tcPr>
          <w:p w14:paraId="1F228233" w14:textId="77777777" w:rsidR="007A37BE" w:rsidRPr="006F2A1A" w:rsidRDefault="007A37BE" w:rsidP="00435A24">
            <w:pPr>
              <w:pStyle w:val="TableBodyTextsmall"/>
              <w:keepNext w:val="0"/>
              <w:keepLines w:val="0"/>
            </w:pPr>
            <w:r w:rsidRPr="006F2A1A">
              <w:t>Environmental Lead</w:t>
            </w:r>
          </w:p>
        </w:tc>
        <w:tc>
          <w:tcPr>
            <w:tcW w:w="1529" w:type="dxa"/>
          </w:tcPr>
          <w:p w14:paraId="09E997B4" w14:textId="77777777" w:rsidR="007A37BE" w:rsidRPr="000C2CDA" w:rsidRDefault="007A37BE" w:rsidP="00435A24">
            <w:pPr>
              <w:pStyle w:val="TableBodyTextsmall"/>
              <w:keepNext w:val="0"/>
              <w:keepLines w:val="0"/>
              <w:rPr>
                <w:i/>
                <w:iCs/>
              </w:rPr>
            </w:pPr>
            <w:r w:rsidRPr="00CA19AF">
              <w:rPr>
                <w:i/>
                <w:iCs/>
              </w:rPr>
              <w:fldChar w:fldCharType="begin">
                <w:ffData>
                  <w:name w:val=""/>
                  <w:enabled/>
                  <w:calcOnExit w:val="0"/>
                  <w:textInput>
                    <w:default w:val="[...] Note: generally this is a Consultant / Contractor representative"/>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a Consultant / Contractor representative</w:t>
            </w:r>
            <w:r w:rsidRPr="00CA19AF">
              <w:rPr>
                <w:i/>
                <w:iCs/>
              </w:rPr>
              <w:fldChar w:fldCharType="end"/>
            </w:r>
          </w:p>
        </w:tc>
        <w:tc>
          <w:tcPr>
            <w:tcW w:w="5946" w:type="dxa"/>
          </w:tcPr>
          <w:p w14:paraId="616D7834" w14:textId="77777777" w:rsidR="007A37BE" w:rsidRPr="006F2A1A" w:rsidRDefault="007A37BE" w:rsidP="00435A24">
            <w:pPr>
              <w:pStyle w:val="TableBodyTextsmall"/>
              <w:keepNext w:val="0"/>
              <w:keepLines w:val="0"/>
            </w:pPr>
            <w:r w:rsidRPr="006F2A1A">
              <w:t>Provide guidance and as required, review / input for the environmental aspects of sustainability to ensure the best for project environmental outcomes.</w:t>
            </w:r>
          </w:p>
        </w:tc>
      </w:tr>
      <w:tr w:rsidR="007A37BE" w14:paraId="1757E7BB" w14:textId="77777777" w:rsidTr="00435A24">
        <w:tc>
          <w:tcPr>
            <w:tcW w:w="1585" w:type="dxa"/>
          </w:tcPr>
          <w:p w14:paraId="5F48AD07" w14:textId="77777777" w:rsidR="007A37BE" w:rsidRPr="006F2A1A" w:rsidRDefault="007A37BE" w:rsidP="00435A24">
            <w:pPr>
              <w:pStyle w:val="TableBodyTextsmall"/>
              <w:keepNext w:val="0"/>
              <w:keepLines w:val="0"/>
            </w:pPr>
            <w:r w:rsidRPr="006F2A1A">
              <w:t>Design Manager</w:t>
            </w:r>
          </w:p>
        </w:tc>
        <w:tc>
          <w:tcPr>
            <w:tcW w:w="1529" w:type="dxa"/>
          </w:tcPr>
          <w:p w14:paraId="0222D890" w14:textId="77777777" w:rsidR="007A37BE" w:rsidRPr="006F2A1A" w:rsidRDefault="007A37BE" w:rsidP="00435A24">
            <w:pPr>
              <w:pStyle w:val="TableBodyTextsmall"/>
              <w:keepNext w:val="0"/>
              <w:keepLines w:val="0"/>
            </w:pPr>
            <w:r w:rsidRPr="00CA19AF">
              <w:rPr>
                <w:i/>
                <w:iCs/>
              </w:rPr>
              <w:fldChar w:fldCharType="begin">
                <w:ffData>
                  <w:name w:val=""/>
                  <w:enabled/>
                  <w:calcOnExit w:val="0"/>
                  <w:textInput>
                    <w:default w:val="[...] Note: generally this is a Consultant / Contractor representative"/>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a Consultant / Contractor representative</w:t>
            </w:r>
            <w:r w:rsidRPr="00CA19AF">
              <w:rPr>
                <w:i/>
                <w:iCs/>
              </w:rPr>
              <w:fldChar w:fldCharType="end"/>
            </w:r>
          </w:p>
        </w:tc>
        <w:tc>
          <w:tcPr>
            <w:tcW w:w="5946" w:type="dxa"/>
          </w:tcPr>
          <w:p w14:paraId="0DDAB8D3" w14:textId="77777777" w:rsidR="007A37BE" w:rsidRPr="006F2A1A" w:rsidRDefault="007A37BE" w:rsidP="00435A24">
            <w:pPr>
              <w:pStyle w:val="TableBodyTextsmall"/>
              <w:numPr>
                <w:ilvl w:val="0"/>
                <w:numId w:val="23"/>
              </w:numPr>
            </w:pPr>
            <w:r w:rsidRPr="006F2A1A">
              <w:t>Endorse and promote the project</w:t>
            </w:r>
            <w:r>
              <w:t>’</w:t>
            </w:r>
            <w:r w:rsidRPr="006F2A1A">
              <w:t>s ISMP and sustainability objectives and targets and their inclusion within the design.</w:t>
            </w:r>
          </w:p>
          <w:p w14:paraId="1AF12616" w14:textId="77777777" w:rsidR="007A37BE" w:rsidRPr="006F2A1A" w:rsidRDefault="007A37BE" w:rsidP="00435A24">
            <w:pPr>
              <w:pStyle w:val="TableBodyTextsmall"/>
              <w:numPr>
                <w:ilvl w:val="0"/>
                <w:numId w:val="23"/>
              </w:numPr>
            </w:pPr>
            <w:r w:rsidRPr="006F2A1A">
              <w:t>Ensure project teams are implementing sustainable design requirements in line with the ISMP.</w:t>
            </w:r>
          </w:p>
          <w:p w14:paraId="304EE3A6" w14:textId="77777777" w:rsidR="007A37BE" w:rsidRPr="006F2A1A" w:rsidRDefault="007A37BE" w:rsidP="00435A24">
            <w:pPr>
              <w:pStyle w:val="TableBodyTextsmall"/>
              <w:numPr>
                <w:ilvl w:val="0"/>
                <w:numId w:val="23"/>
              </w:numPr>
            </w:pPr>
            <w:r w:rsidRPr="006F2A1A">
              <w:t>Ensure all discipline leads understand and are responsible for ensuring their scope of works meet the project</w:t>
            </w:r>
            <w:r>
              <w:t>’</w:t>
            </w:r>
            <w:r w:rsidRPr="006F2A1A">
              <w:t>s sustainability obligations.</w:t>
            </w:r>
          </w:p>
          <w:p w14:paraId="5D801FFC" w14:textId="77777777" w:rsidR="007A37BE" w:rsidRPr="006F2A1A" w:rsidRDefault="007A37BE" w:rsidP="00435A24">
            <w:pPr>
              <w:pStyle w:val="TableBodyTextsmall"/>
              <w:keepNext w:val="0"/>
              <w:keepLines w:val="0"/>
              <w:numPr>
                <w:ilvl w:val="0"/>
                <w:numId w:val="23"/>
              </w:numPr>
            </w:pPr>
            <w:r w:rsidRPr="006F2A1A">
              <w:t>Maintain governance structures, processes and systems, ensuring integration of all sustainability considerations, initiatives, monitoring and reporting.</w:t>
            </w:r>
          </w:p>
        </w:tc>
      </w:tr>
      <w:tr w:rsidR="007A37BE" w14:paraId="19CCC6B0" w14:textId="77777777" w:rsidTr="00435A24">
        <w:tc>
          <w:tcPr>
            <w:tcW w:w="1585" w:type="dxa"/>
          </w:tcPr>
          <w:p w14:paraId="2261BAF7" w14:textId="77777777" w:rsidR="007A37BE" w:rsidRPr="006F2A1A" w:rsidRDefault="007A37BE" w:rsidP="00435A24">
            <w:pPr>
              <w:pStyle w:val="TableBodyTextsmall"/>
              <w:keepNext w:val="0"/>
              <w:keepLines w:val="0"/>
            </w:pPr>
            <w:r w:rsidRPr="006F2A1A">
              <w:t>Communications Lead</w:t>
            </w:r>
          </w:p>
        </w:tc>
        <w:tc>
          <w:tcPr>
            <w:tcW w:w="1529" w:type="dxa"/>
          </w:tcPr>
          <w:p w14:paraId="1A4E5AE4" w14:textId="77777777" w:rsidR="007A37BE" w:rsidRPr="00CA19AF" w:rsidRDefault="007A37BE" w:rsidP="00435A24">
            <w:pPr>
              <w:pStyle w:val="TableBodyTextsmall"/>
              <w:keepNext w:val="0"/>
              <w:keepLines w:val="0"/>
              <w:rPr>
                <w:i/>
                <w:iCs/>
              </w:rPr>
            </w:pPr>
            <w:r w:rsidRPr="00CA19AF">
              <w:rPr>
                <w:i/>
                <w:iCs/>
              </w:rPr>
              <w:fldChar w:fldCharType="begin">
                <w:ffData>
                  <w:name w:val=""/>
                  <w:enabled/>
                  <w:calcOnExit w:val="0"/>
                  <w:textInput>
                    <w:default w:val="[...] Note: generally this is a TMR representative"/>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a TMR representative</w:t>
            </w:r>
            <w:r w:rsidRPr="00CA19AF">
              <w:rPr>
                <w:i/>
                <w:iCs/>
              </w:rPr>
              <w:fldChar w:fldCharType="end"/>
            </w:r>
          </w:p>
        </w:tc>
        <w:tc>
          <w:tcPr>
            <w:tcW w:w="5946" w:type="dxa"/>
          </w:tcPr>
          <w:p w14:paraId="4B01A968" w14:textId="77777777" w:rsidR="007A37BE" w:rsidRPr="006F2A1A" w:rsidRDefault="007A37BE" w:rsidP="00435A24">
            <w:pPr>
              <w:pStyle w:val="TableBodyTextsmall"/>
              <w:keepNext w:val="0"/>
              <w:keepLines w:val="0"/>
            </w:pPr>
            <w:r w:rsidRPr="006F2A1A">
              <w:t xml:space="preserve">Provide guidance and as required, review / input for the social </w:t>
            </w:r>
            <w:r>
              <w:t xml:space="preserve">and stakeholder engagement </w:t>
            </w:r>
            <w:r w:rsidRPr="006F2A1A">
              <w:t>aspects of sustainability to ensure the best for project social outcomes.</w:t>
            </w:r>
          </w:p>
        </w:tc>
      </w:tr>
      <w:tr w:rsidR="007A37BE" w14:paraId="149D6307" w14:textId="77777777" w:rsidTr="00435A24">
        <w:tc>
          <w:tcPr>
            <w:tcW w:w="1585" w:type="dxa"/>
          </w:tcPr>
          <w:p w14:paraId="5FEF017D" w14:textId="77777777" w:rsidR="007A37BE" w:rsidRPr="006F2A1A" w:rsidRDefault="007A37BE" w:rsidP="00435A24">
            <w:pPr>
              <w:pStyle w:val="TableBodyTextsmall"/>
              <w:keepNext w:val="0"/>
              <w:keepLines w:val="0"/>
            </w:pPr>
            <w:r w:rsidRPr="006F2A1A">
              <w:t>Cultural Heritage Lead</w:t>
            </w:r>
          </w:p>
        </w:tc>
        <w:tc>
          <w:tcPr>
            <w:tcW w:w="1529" w:type="dxa"/>
          </w:tcPr>
          <w:p w14:paraId="6F18F10C" w14:textId="77777777" w:rsidR="007A37BE" w:rsidRPr="006F2A1A" w:rsidRDefault="007A37BE" w:rsidP="00435A24">
            <w:pPr>
              <w:pStyle w:val="TableBodyTextsmall"/>
              <w:keepNext w:val="0"/>
              <w:keepLines w:val="0"/>
            </w:pPr>
            <w:r w:rsidRPr="00CA19AF">
              <w:rPr>
                <w:i/>
                <w:iCs/>
              </w:rPr>
              <w:fldChar w:fldCharType="begin">
                <w:ffData>
                  <w:name w:val=""/>
                  <w:enabled/>
                  <w:calcOnExit w:val="0"/>
                  <w:textInput>
                    <w:default w:val="[...] Note: generally this is a TMR representative"/>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a TMR representative</w:t>
            </w:r>
            <w:r w:rsidRPr="00CA19AF">
              <w:rPr>
                <w:i/>
                <w:iCs/>
              </w:rPr>
              <w:fldChar w:fldCharType="end"/>
            </w:r>
          </w:p>
        </w:tc>
        <w:tc>
          <w:tcPr>
            <w:tcW w:w="5946" w:type="dxa"/>
          </w:tcPr>
          <w:p w14:paraId="2AE454FE" w14:textId="77777777" w:rsidR="007A37BE" w:rsidRPr="006F2A1A" w:rsidRDefault="007A37BE" w:rsidP="00435A24">
            <w:pPr>
              <w:pStyle w:val="TableBodyTextsmall"/>
              <w:keepNext w:val="0"/>
              <w:keepLines w:val="0"/>
            </w:pPr>
            <w:r w:rsidRPr="006F2A1A">
              <w:t>Provide guidance and as required, review / input for the cultural heritage aspects of sustainability to ensure the best for project cultural heritage outcomes.</w:t>
            </w:r>
          </w:p>
        </w:tc>
      </w:tr>
      <w:tr w:rsidR="007A37BE" w14:paraId="014F3CA3" w14:textId="77777777" w:rsidTr="00435A24">
        <w:tc>
          <w:tcPr>
            <w:tcW w:w="1585" w:type="dxa"/>
          </w:tcPr>
          <w:p w14:paraId="74ECB358" w14:textId="77777777" w:rsidR="007A37BE" w:rsidRPr="006F2A1A" w:rsidRDefault="007A37BE" w:rsidP="00435A24">
            <w:pPr>
              <w:pStyle w:val="TableBodyTextsmall"/>
              <w:keepNext w:val="0"/>
              <w:keepLines w:val="0"/>
            </w:pPr>
            <w:r w:rsidRPr="006F2A1A">
              <w:lastRenderedPageBreak/>
              <w:t>Landscape Architect</w:t>
            </w:r>
          </w:p>
        </w:tc>
        <w:tc>
          <w:tcPr>
            <w:tcW w:w="1529" w:type="dxa"/>
          </w:tcPr>
          <w:p w14:paraId="37A932D3" w14:textId="77777777" w:rsidR="007A37BE" w:rsidRPr="006F2A1A" w:rsidRDefault="007A37BE" w:rsidP="00435A24">
            <w:pPr>
              <w:pStyle w:val="TableBodyTextsmall"/>
              <w:keepNext w:val="0"/>
              <w:keepLines w:val="0"/>
            </w:pPr>
            <w:r w:rsidRPr="00CA19AF">
              <w:rPr>
                <w:i/>
                <w:iCs/>
              </w:rPr>
              <w:fldChar w:fldCharType="begin">
                <w:ffData>
                  <w:name w:val=""/>
                  <w:enabled/>
                  <w:calcOnExit w:val="0"/>
                  <w:textInput>
                    <w:default w:val="[...] Note: generally this is a Consultant / Contractor representative"/>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a Consultant / Contractor representative</w:t>
            </w:r>
            <w:r w:rsidRPr="00CA19AF">
              <w:rPr>
                <w:i/>
                <w:iCs/>
              </w:rPr>
              <w:fldChar w:fldCharType="end"/>
            </w:r>
          </w:p>
        </w:tc>
        <w:tc>
          <w:tcPr>
            <w:tcW w:w="5946" w:type="dxa"/>
          </w:tcPr>
          <w:p w14:paraId="710FAC3B" w14:textId="77777777" w:rsidR="007A37BE" w:rsidRPr="006F2A1A" w:rsidRDefault="007A37BE" w:rsidP="00435A24">
            <w:pPr>
              <w:pStyle w:val="TableBodyTextsmall"/>
              <w:keepNext w:val="0"/>
              <w:keepLines w:val="0"/>
            </w:pPr>
            <w:r w:rsidRPr="006F2A1A">
              <w:t>Provide guidance and as required, review / input for the urban and landscape design aspects of sustainability to ensure the best for project urban and landscape design outcomes.</w:t>
            </w:r>
          </w:p>
        </w:tc>
      </w:tr>
      <w:tr w:rsidR="007A37BE" w14:paraId="267523FA" w14:textId="77777777" w:rsidTr="00435A24">
        <w:tc>
          <w:tcPr>
            <w:tcW w:w="1585" w:type="dxa"/>
          </w:tcPr>
          <w:p w14:paraId="57D5ED97" w14:textId="6237DE95" w:rsidR="007A37BE" w:rsidRPr="006F2A1A" w:rsidRDefault="007A37BE" w:rsidP="00435A24">
            <w:pPr>
              <w:pStyle w:val="TableBodyTextsmall"/>
              <w:keepNext w:val="0"/>
              <w:keepLines w:val="0"/>
            </w:pPr>
            <w:r>
              <w:t xml:space="preserve">Climate Change and Natural Hazards / Resilience </w:t>
            </w:r>
            <w:r w:rsidRPr="006F2A1A">
              <w:t>Advisor</w:t>
            </w:r>
            <w:r w:rsidR="009D5C70">
              <w:t>(s)</w:t>
            </w:r>
          </w:p>
        </w:tc>
        <w:tc>
          <w:tcPr>
            <w:tcW w:w="1529" w:type="dxa"/>
          </w:tcPr>
          <w:p w14:paraId="4508926C" w14:textId="77777777" w:rsidR="007A37BE" w:rsidRPr="00CA19AF" w:rsidRDefault="007A37BE" w:rsidP="00435A24">
            <w:pPr>
              <w:pStyle w:val="TableBodyTextsmall"/>
              <w:keepNext w:val="0"/>
              <w:keepLines w:val="0"/>
              <w:rPr>
                <w:i/>
                <w:iCs/>
              </w:rPr>
            </w:pPr>
            <w:r w:rsidRPr="00CA19AF">
              <w:rPr>
                <w:i/>
                <w:iCs/>
              </w:rPr>
              <w:fldChar w:fldCharType="begin">
                <w:ffData>
                  <w:name w:val=""/>
                  <w:enabled/>
                  <w:calcOnExit w:val="0"/>
                  <w:textInput>
                    <w:default w:val="[...] Note: generally this is a Consultant / Contractor representative"/>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generally this is a Consultant / Contractor representative</w:t>
            </w:r>
            <w:r w:rsidRPr="00CA19AF">
              <w:rPr>
                <w:i/>
                <w:iCs/>
              </w:rPr>
              <w:fldChar w:fldCharType="end"/>
            </w:r>
          </w:p>
        </w:tc>
        <w:tc>
          <w:tcPr>
            <w:tcW w:w="5946" w:type="dxa"/>
          </w:tcPr>
          <w:p w14:paraId="74E612FF" w14:textId="77777777" w:rsidR="007A37BE" w:rsidRPr="006F2A1A" w:rsidRDefault="007A37BE" w:rsidP="00435A24">
            <w:pPr>
              <w:pStyle w:val="TableBodyTextsmall"/>
              <w:numPr>
                <w:ilvl w:val="0"/>
                <w:numId w:val="24"/>
              </w:numPr>
            </w:pPr>
            <w:r w:rsidRPr="006F2A1A">
              <w:t xml:space="preserve">Preparation of </w:t>
            </w:r>
            <w:r>
              <w:t>risk and impact assessments for climate change and natural hazards, and resilience.</w:t>
            </w:r>
          </w:p>
          <w:p w14:paraId="3973B1B4" w14:textId="77777777" w:rsidR="007A37BE" w:rsidRPr="006F2A1A" w:rsidRDefault="007A37BE" w:rsidP="00435A24">
            <w:pPr>
              <w:pStyle w:val="TableBodyTextsmall"/>
              <w:keepNext w:val="0"/>
              <w:keepLines w:val="0"/>
              <w:numPr>
                <w:ilvl w:val="0"/>
                <w:numId w:val="24"/>
              </w:numPr>
            </w:pPr>
            <w:r w:rsidRPr="006F2A1A">
              <w:t xml:space="preserve">Development of </w:t>
            </w:r>
            <w:r>
              <w:t>treatment options</w:t>
            </w:r>
            <w:r w:rsidRPr="006F2A1A">
              <w:t xml:space="preserve"> in conjunction with design and construction teams.</w:t>
            </w:r>
          </w:p>
        </w:tc>
      </w:tr>
      <w:tr w:rsidR="007A37BE" w14:paraId="1E384C30" w14:textId="77777777" w:rsidTr="00435A24">
        <w:tc>
          <w:tcPr>
            <w:tcW w:w="1585" w:type="dxa"/>
          </w:tcPr>
          <w:p w14:paraId="76F202A3" w14:textId="77777777" w:rsidR="007A37BE" w:rsidRPr="006F2A1A" w:rsidRDefault="007A37BE" w:rsidP="00435A24">
            <w:pPr>
              <w:pStyle w:val="TableBodyTextsmall"/>
              <w:keepNext w:val="0"/>
              <w:keepLines w:val="0"/>
            </w:pPr>
            <w:r w:rsidRPr="006F2A1A">
              <w:t>ISC Project Manager</w:t>
            </w:r>
          </w:p>
        </w:tc>
        <w:tc>
          <w:tcPr>
            <w:tcW w:w="1529" w:type="dxa"/>
          </w:tcPr>
          <w:p w14:paraId="3D5C18BB" w14:textId="77777777" w:rsidR="007A37BE" w:rsidRPr="00CA19AF" w:rsidRDefault="007A37BE" w:rsidP="00435A24">
            <w:pPr>
              <w:pStyle w:val="TableBodyTextsmall"/>
              <w:keepNext w:val="0"/>
              <w:keepLines w:val="0"/>
              <w:rPr>
                <w:i/>
                <w:iCs/>
              </w:rPr>
            </w:pPr>
            <w:r w:rsidRPr="00CA19AF">
              <w:rPr>
                <w:i/>
                <w:iCs/>
              </w:rPr>
              <w:fldChar w:fldCharType="begin">
                <w:ffData>
                  <w:name w:val=""/>
                  <w:enabled/>
                  <w:calcOnExit w:val="0"/>
                  <w:textInput>
                    <w:default w:val="[...] Note: This is a representative from ISC and is generally identified by ISC during registration."/>
                  </w:textInput>
                </w:ffData>
              </w:fldChar>
            </w:r>
            <w:r w:rsidRPr="00CA19AF">
              <w:rPr>
                <w:i/>
                <w:iCs/>
              </w:rPr>
              <w:instrText xml:space="preserve"> FORMTEXT </w:instrText>
            </w:r>
            <w:r w:rsidRPr="00CA19AF">
              <w:rPr>
                <w:i/>
                <w:iCs/>
              </w:rPr>
            </w:r>
            <w:r w:rsidRPr="00CA19AF">
              <w:rPr>
                <w:i/>
                <w:iCs/>
              </w:rPr>
              <w:fldChar w:fldCharType="separate"/>
            </w:r>
            <w:r w:rsidRPr="00CA19AF">
              <w:rPr>
                <w:i/>
                <w:iCs/>
                <w:noProof/>
              </w:rPr>
              <w:t>[...] Note: This is a representative from ISC and is generally identified by ISC during registration.</w:t>
            </w:r>
            <w:r w:rsidRPr="00CA19AF">
              <w:rPr>
                <w:i/>
                <w:iCs/>
              </w:rPr>
              <w:fldChar w:fldCharType="end"/>
            </w:r>
          </w:p>
        </w:tc>
        <w:tc>
          <w:tcPr>
            <w:tcW w:w="5946" w:type="dxa"/>
          </w:tcPr>
          <w:p w14:paraId="112D9EF8" w14:textId="77777777" w:rsidR="007A37BE" w:rsidRPr="006F2A1A" w:rsidRDefault="007A37BE" w:rsidP="00435A24">
            <w:pPr>
              <w:pStyle w:val="TableBodyTextsmall"/>
              <w:keepNext w:val="0"/>
              <w:keepLines w:val="0"/>
            </w:pPr>
            <w:r w:rsidRPr="006F2A1A">
              <w:t>Facilitate the implementation of the IS Rating through the project development phases.</w:t>
            </w:r>
          </w:p>
        </w:tc>
      </w:tr>
      <w:tr w:rsidR="007A37BE" w14:paraId="54F3F654" w14:textId="77777777" w:rsidTr="00435A24">
        <w:tc>
          <w:tcPr>
            <w:tcW w:w="1585" w:type="dxa"/>
          </w:tcPr>
          <w:p w14:paraId="70CF9AD6" w14:textId="77777777" w:rsidR="007A37BE" w:rsidRPr="001C5B29" w:rsidRDefault="007A37BE" w:rsidP="00435A24">
            <w:pPr>
              <w:pStyle w:val="TableBodyTextsmall"/>
              <w:keepNext w:val="0"/>
              <w:keepLines w:val="0"/>
              <w:rPr>
                <w:highlight w:val="darkGray"/>
              </w:rPr>
            </w:pPr>
            <w:r w:rsidRPr="001C5B29">
              <w:rPr>
                <w:highlight w:val="darkGray"/>
              </w:rPr>
              <w:fldChar w:fldCharType="begin">
                <w:ffData>
                  <w:name w:val=""/>
                  <w:enabled/>
                  <w:calcOnExit w:val="0"/>
                  <w:textInput>
                    <w:default w:val="[...]"/>
                  </w:textInput>
                </w:ffData>
              </w:fldChar>
            </w:r>
            <w:r w:rsidRPr="001C5B29">
              <w:rPr>
                <w:highlight w:val="darkGray"/>
              </w:rPr>
              <w:instrText xml:space="preserve"> FORMTEXT </w:instrText>
            </w:r>
            <w:r w:rsidRPr="001C5B29">
              <w:rPr>
                <w:highlight w:val="darkGray"/>
              </w:rPr>
            </w:r>
            <w:r w:rsidRPr="001C5B29">
              <w:rPr>
                <w:highlight w:val="darkGray"/>
              </w:rPr>
              <w:fldChar w:fldCharType="separate"/>
            </w:r>
            <w:r w:rsidRPr="001C5B29">
              <w:rPr>
                <w:noProof/>
                <w:highlight w:val="darkGray"/>
              </w:rPr>
              <w:t>[...]</w:t>
            </w:r>
            <w:r w:rsidRPr="001C5B29">
              <w:rPr>
                <w:highlight w:val="darkGray"/>
              </w:rPr>
              <w:fldChar w:fldCharType="end"/>
            </w:r>
          </w:p>
        </w:tc>
        <w:tc>
          <w:tcPr>
            <w:tcW w:w="1529" w:type="dxa"/>
          </w:tcPr>
          <w:p w14:paraId="6773F5EE" w14:textId="77777777" w:rsidR="007A37BE" w:rsidRPr="001C5B29" w:rsidRDefault="007A37BE" w:rsidP="00435A24">
            <w:pPr>
              <w:pStyle w:val="TableBodyTextsmall"/>
              <w:keepNext w:val="0"/>
              <w:keepLines w:val="0"/>
              <w:rPr>
                <w:highlight w:val="darkGray"/>
              </w:rPr>
            </w:pPr>
            <w:r w:rsidRPr="001C5B29">
              <w:rPr>
                <w:highlight w:val="darkGray"/>
              </w:rPr>
              <w:fldChar w:fldCharType="begin">
                <w:ffData>
                  <w:name w:val=""/>
                  <w:enabled/>
                  <w:calcOnExit w:val="0"/>
                  <w:textInput>
                    <w:default w:val="[...]"/>
                  </w:textInput>
                </w:ffData>
              </w:fldChar>
            </w:r>
            <w:r w:rsidRPr="001C5B29">
              <w:rPr>
                <w:highlight w:val="darkGray"/>
              </w:rPr>
              <w:instrText xml:space="preserve"> FORMTEXT </w:instrText>
            </w:r>
            <w:r w:rsidRPr="001C5B29">
              <w:rPr>
                <w:highlight w:val="darkGray"/>
              </w:rPr>
            </w:r>
            <w:r w:rsidRPr="001C5B29">
              <w:rPr>
                <w:highlight w:val="darkGray"/>
              </w:rPr>
              <w:fldChar w:fldCharType="separate"/>
            </w:r>
            <w:r w:rsidRPr="001C5B29">
              <w:rPr>
                <w:noProof/>
                <w:highlight w:val="darkGray"/>
              </w:rPr>
              <w:t>[...]</w:t>
            </w:r>
            <w:r w:rsidRPr="001C5B29">
              <w:rPr>
                <w:highlight w:val="darkGray"/>
              </w:rPr>
              <w:fldChar w:fldCharType="end"/>
            </w:r>
          </w:p>
        </w:tc>
        <w:tc>
          <w:tcPr>
            <w:tcW w:w="5946" w:type="dxa"/>
          </w:tcPr>
          <w:p w14:paraId="66AEA4C5" w14:textId="77777777" w:rsidR="007A37BE" w:rsidRPr="001C5B29" w:rsidRDefault="007A37BE" w:rsidP="00435A24">
            <w:pPr>
              <w:pStyle w:val="TableBodyTextsmall"/>
              <w:keepNext w:val="0"/>
              <w:keepLines w:val="0"/>
              <w:rPr>
                <w:highlight w:val="darkGray"/>
              </w:rPr>
            </w:pPr>
            <w:r w:rsidRPr="001C5B29">
              <w:rPr>
                <w:highlight w:val="darkGray"/>
              </w:rPr>
              <w:fldChar w:fldCharType="begin">
                <w:ffData>
                  <w:name w:val=""/>
                  <w:enabled/>
                  <w:calcOnExit w:val="0"/>
                  <w:textInput>
                    <w:default w:val="[...]"/>
                  </w:textInput>
                </w:ffData>
              </w:fldChar>
            </w:r>
            <w:r w:rsidRPr="001C5B29">
              <w:rPr>
                <w:highlight w:val="darkGray"/>
              </w:rPr>
              <w:instrText xml:space="preserve"> FORMTEXT </w:instrText>
            </w:r>
            <w:r w:rsidRPr="001C5B29">
              <w:rPr>
                <w:highlight w:val="darkGray"/>
              </w:rPr>
            </w:r>
            <w:r w:rsidRPr="001C5B29">
              <w:rPr>
                <w:highlight w:val="darkGray"/>
              </w:rPr>
              <w:fldChar w:fldCharType="separate"/>
            </w:r>
            <w:r w:rsidRPr="001C5B29">
              <w:rPr>
                <w:noProof/>
                <w:highlight w:val="darkGray"/>
              </w:rPr>
              <w:t>[...]</w:t>
            </w:r>
            <w:r w:rsidRPr="001C5B29">
              <w:rPr>
                <w:highlight w:val="darkGray"/>
              </w:rPr>
              <w:fldChar w:fldCharType="end"/>
            </w:r>
          </w:p>
        </w:tc>
      </w:tr>
    </w:tbl>
    <w:p w14:paraId="6ABD86CA" w14:textId="3AFD42B5" w:rsidR="00301522" w:rsidRDefault="00301522" w:rsidP="007A37BE">
      <w:pPr>
        <w:pStyle w:val="Heading2"/>
        <w:spacing w:before="240"/>
        <w:ind w:left="578" w:hanging="578"/>
      </w:pPr>
      <w:bookmarkStart w:id="33" w:name="_Toc168571689"/>
      <w:r>
        <w:t>Materiality assessment</w:t>
      </w:r>
      <w:bookmarkEnd w:id="33"/>
    </w:p>
    <w:p w14:paraId="03E8E966" w14:textId="7F156790" w:rsidR="00301522" w:rsidRDefault="00301522" w:rsidP="00301522">
      <w:pPr>
        <w:pStyle w:val="BodyText"/>
      </w:pPr>
      <w:r>
        <w:t xml:space="preserve">A Materiality Assessment was conducted for the </w:t>
      </w:r>
      <w:r w:rsidR="007A37BE" w:rsidRPr="006F2A1A">
        <w:fldChar w:fldCharType="begin">
          <w:ffData>
            <w:name w:val="Text19"/>
            <w:enabled/>
            <w:calcOnExit w:val="0"/>
            <w:textInput>
              <w:default w:val="XXXX"/>
            </w:textInput>
          </w:ffData>
        </w:fldChar>
      </w:r>
      <w:r w:rsidR="007A37BE" w:rsidRPr="006F2A1A">
        <w:instrText xml:space="preserve"> FORMTEXT </w:instrText>
      </w:r>
      <w:r w:rsidR="007A37BE" w:rsidRPr="006F2A1A">
        <w:fldChar w:fldCharType="separate"/>
      </w:r>
      <w:r w:rsidR="007A37BE" w:rsidRPr="006F2A1A">
        <w:rPr>
          <w:noProof/>
        </w:rPr>
        <w:t>XXXX</w:t>
      </w:r>
      <w:r w:rsidR="007A37BE" w:rsidRPr="006F2A1A">
        <w:fldChar w:fldCharType="end"/>
      </w:r>
      <w:r w:rsidR="007A37BE">
        <w:t xml:space="preserve"> </w:t>
      </w:r>
      <w:r>
        <w:t xml:space="preserve">project using the IS scorecard questionnaire, with multi-disciplinary input from project design leads and senior management </w:t>
      </w:r>
      <w:r w:rsidR="007A37BE">
        <w:fldChar w:fldCharType="begin">
          <w:ffData>
            <w:name w:val="Text35"/>
            <w:enabled/>
            <w:calcOnExit w:val="0"/>
            <w:textInput>
              <w:default w:val="at the Sustainability Workshop"/>
            </w:textInput>
          </w:ffData>
        </w:fldChar>
      </w:r>
      <w:bookmarkStart w:id="34" w:name="Text35"/>
      <w:r w:rsidR="007A37BE">
        <w:instrText xml:space="preserve"> FORMTEXT </w:instrText>
      </w:r>
      <w:r w:rsidR="007A37BE">
        <w:fldChar w:fldCharType="separate"/>
      </w:r>
      <w:r w:rsidR="007A37BE">
        <w:rPr>
          <w:noProof/>
        </w:rPr>
        <w:t>at the Sustainability Workshop</w:t>
      </w:r>
      <w:r w:rsidR="007A37BE">
        <w:fldChar w:fldCharType="end"/>
      </w:r>
      <w:bookmarkEnd w:id="34"/>
      <w:r>
        <w:t xml:space="preserve"> (</w:t>
      </w:r>
      <w:r w:rsidR="007A37BE" w:rsidRPr="006F2A1A">
        <w:fldChar w:fldCharType="begin">
          <w:ffData>
            <w:name w:val="Text19"/>
            <w:enabled/>
            <w:calcOnExit w:val="0"/>
            <w:textInput>
              <w:default w:val="XXXX"/>
            </w:textInput>
          </w:ffData>
        </w:fldChar>
      </w:r>
      <w:r w:rsidR="007A37BE" w:rsidRPr="006F2A1A">
        <w:instrText xml:space="preserve"> FORMTEXT </w:instrText>
      </w:r>
      <w:r w:rsidR="007A37BE" w:rsidRPr="006F2A1A">
        <w:fldChar w:fldCharType="separate"/>
      </w:r>
      <w:r w:rsidR="007A37BE">
        <w:rPr>
          <w:noProof/>
        </w:rPr>
        <w:t>DDMMYYY</w:t>
      </w:r>
      <w:r w:rsidR="007A37BE" w:rsidRPr="006F2A1A">
        <w:fldChar w:fldCharType="end"/>
      </w:r>
      <w:r>
        <w:t>). Each category in the IS Rating Scheme was assigned a materiality based on its importance and potential impact to the overall sustainability performance of the project. Credits with materiality that fell to zero were ‘scoped out’.</w:t>
      </w:r>
    </w:p>
    <w:p w14:paraId="194EA4C1" w14:textId="77777777" w:rsidR="00301522" w:rsidRDefault="00301522" w:rsidP="00301522">
      <w:pPr>
        <w:pStyle w:val="BodyText"/>
      </w:pPr>
      <w:r>
        <w:t>The full Materiality Assessment is provided in Appendix B and summarised in two charts as follows:</w:t>
      </w:r>
    </w:p>
    <w:p w14:paraId="79134A84" w14:textId="6F9004DA" w:rsidR="00301522" w:rsidRDefault="00301522" w:rsidP="007A37BE">
      <w:pPr>
        <w:pStyle w:val="BodyText"/>
        <w:numPr>
          <w:ilvl w:val="0"/>
          <w:numId w:val="32"/>
        </w:numPr>
      </w:pPr>
      <w:r>
        <w:t>The Materiality Chart (Figure 3.2(a)) is a graphical summation of the assigned and default points across the IS rating categories.</w:t>
      </w:r>
    </w:p>
    <w:p w14:paraId="741E91F3" w14:textId="6DB26315" w:rsidR="00301522" w:rsidRDefault="00301522" w:rsidP="007A37BE">
      <w:pPr>
        <w:pStyle w:val="BodyText"/>
        <w:numPr>
          <w:ilvl w:val="0"/>
          <w:numId w:val="32"/>
        </w:numPr>
      </w:pPr>
      <w:r>
        <w:t>The results are also mapped against the United Nations Sustainable Development Goals (UN SDGs) (Figure 3.2(b)).</w:t>
      </w:r>
    </w:p>
    <w:p w14:paraId="53D21BF9" w14:textId="77777777" w:rsidR="00301522" w:rsidRDefault="00301522" w:rsidP="007A37BE">
      <w:pPr>
        <w:pStyle w:val="BodyText"/>
        <w:spacing w:after="240"/>
      </w:pPr>
      <w:r>
        <w:t xml:space="preserve">These were used to inform the development of sustainability objectives and SMART targets for the credit Lea-1 </w:t>
      </w:r>
      <w:r w:rsidRPr="009D5C70">
        <w:rPr>
          <w:rStyle w:val="BodyTextitalic"/>
        </w:rPr>
        <w:t>Integrating Sustainability</w:t>
      </w:r>
      <w:r>
        <w:t xml:space="preserve"> (refer Section 3.4)</w:t>
      </w:r>
    </w:p>
    <w:tbl>
      <w:tblPr>
        <w:tblStyle w:val="Commentary"/>
        <w:tblW w:w="0" w:type="auto"/>
        <w:tblLook w:val="04A0" w:firstRow="1" w:lastRow="0" w:firstColumn="1" w:lastColumn="0" w:noHBand="0" w:noVBand="1"/>
      </w:tblPr>
      <w:tblGrid>
        <w:gridCol w:w="9024"/>
      </w:tblGrid>
      <w:tr w:rsidR="007A37BE" w:rsidRPr="007A37BE" w14:paraId="621DDFAB" w14:textId="77777777" w:rsidTr="007A37BE">
        <w:tc>
          <w:tcPr>
            <w:tcW w:w="9024" w:type="dxa"/>
          </w:tcPr>
          <w:p w14:paraId="1E3493FC" w14:textId="37CB8ABB" w:rsidR="007A37BE" w:rsidRPr="007A37BE" w:rsidRDefault="007A37BE" w:rsidP="008214D0">
            <w:pPr>
              <w:pStyle w:val="BodyText"/>
            </w:pPr>
            <w:r>
              <w:t xml:space="preserve">Replace the example Materiality and UN SDG charts below with the charts from the project’s ISC IS v2.1 Scorecard spreadsheet (a copy can be requested from </w:t>
            </w:r>
            <w:hyperlink r:id="rId28" w:history="1">
              <w:r w:rsidRPr="007A37BE">
                <w:rPr>
                  <w:rStyle w:val="Hyperlink"/>
                </w:rPr>
                <w:t>sustainability@tmr.qld.gov.au</w:t>
              </w:r>
            </w:hyperlink>
            <w:r>
              <w:t xml:space="preserve"> if required).</w:t>
            </w:r>
          </w:p>
        </w:tc>
      </w:tr>
    </w:tbl>
    <w:p w14:paraId="05677CC3" w14:textId="77777777" w:rsidR="00301522" w:rsidRDefault="00301522" w:rsidP="007A37BE">
      <w:pPr>
        <w:pStyle w:val="TableFigureCaption2Figures"/>
        <w:spacing w:before="240"/>
      </w:pPr>
      <w:bookmarkStart w:id="35" w:name="_Toc164430327"/>
      <w:r>
        <w:lastRenderedPageBreak/>
        <w:t>Figure 3.2(a) – Assigned points against the default</w:t>
      </w:r>
      <w:bookmarkEnd w:id="35"/>
    </w:p>
    <w:p w14:paraId="6E29FF0E" w14:textId="17315BA4" w:rsidR="00301522" w:rsidRDefault="007A37BE" w:rsidP="00301522">
      <w:pPr>
        <w:pStyle w:val="BodyText"/>
      </w:pPr>
      <w:r>
        <w:rPr>
          <w:noProof/>
        </w:rPr>
        <w:drawing>
          <wp:inline distT="0" distB="0" distL="0" distR="0" wp14:anchorId="5B956603" wp14:editId="38124772">
            <wp:extent cx="5759450" cy="2274570"/>
            <wp:effectExtent l="0" t="0" r="0" b="0"/>
            <wp:docPr id="558461147" name="Picture 558461147" descr="A graph of credit poin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8461147" name="Picture 558461147" descr="A graph of credit points&#10;&#10;Description automatically generated"/>
                    <pic:cNvPicPr>
                      <a:picLocks noChangeAspect="1"/>
                    </pic:cNvPicPr>
                  </pic:nvPicPr>
                  <pic:blipFill>
                    <a:blip r:embed="rId29"/>
                    <a:stretch>
                      <a:fillRect/>
                    </a:stretch>
                  </pic:blipFill>
                  <pic:spPr>
                    <a:xfrm>
                      <a:off x="0" y="0"/>
                      <a:ext cx="5759450" cy="2274570"/>
                    </a:xfrm>
                    <a:prstGeom prst="rect">
                      <a:avLst/>
                    </a:prstGeom>
                  </pic:spPr>
                </pic:pic>
              </a:graphicData>
            </a:graphic>
          </wp:inline>
        </w:drawing>
      </w:r>
    </w:p>
    <w:p w14:paraId="5C2AC175" w14:textId="77777777" w:rsidR="00301522" w:rsidRDefault="00301522" w:rsidP="007A37BE">
      <w:pPr>
        <w:pStyle w:val="TableFigureCaption2Figures"/>
      </w:pPr>
      <w:bookmarkStart w:id="36" w:name="_Toc164430328"/>
      <w:r>
        <w:t>Figure 3.2(b) – Credit points mapping against the UN SDGs</w:t>
      </w:r>
      <w:bookmarkEnd w:id="36"/>
    </w:p>
    <w:p w14:paraId="6F4C8BA1" w14:textId="79BAA1EF" w:rsidR="00301522" w:rsidRDefault="007A37BE" w:rsidP="007A37BE">
      <w:pPr>
        <w:pStyle w:val="BodyText"/>
        <w:spacing w:after="240"/>
      </w:pPr>
      <w:r>
        <w:rPr>
          <w:noProof/>
        </w:rPr>
        <w:drawing>
          <wp:inline distT="0" distB="0" distL="0" distR="0" wp14:anchorId="07E35560" wp14:editId="223AC460">
            <wp:extent cx="5759450" cy="2199005"/>
            <wp:effectExtent l="0" t="0" r="0" b="0"/>
            <wp:docPr id="1817263507" name="Picture 1817263507" descr="A graph of credit points mapping the UN sustainable development goals using final sco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7263507" name="Picture 1817263507" descr="A graph of credit points mapping the UN sustainable development goals using final scores."/>
                    <pic:cNvPicPr>
                      <a:picLocks noChangeAspect="1"/>
                    </pic:cNvPicPr>
                  </pic:nvPicPr>
                  <pic:blipFill>
                    <a:blip r:embed="rId30"/>
                    <a:stretch>
                      <a:fillRect/>
                    </a:stretch>
                  </pic:blipFill>
                  <pic:spPr>
                    <a:xfrm>
                      <a:off x="0" y="0"/>
                      <a:ext cx="5759450" cy="2199005"/>
                    </a:xfrm>
                    <a:prstGeom prst="rect">
                      <a:avLst/>
                    </a:prstGeom>
                  </pic:spPr>
                </pic:pic>
              </a:graphicData>
            </a:graphic>
          </wp:inline>
        </w:drawing>
      </w:r>
    </w:p>
    <w:tbl>
      <w:tblPr>
        <w:tblStyle w:val="Commentary"/>
        <w:tblW w:w="0" w:type="auto"/>
        <w:tblLook w:val="04A0" w:firstRow="1" w:lastRow="0" w:firstColumn="1" w:lastColumn="0" w:noHBand="0" w:noVBand="1"/>
      </w:tblPr>
      <w:tblGrid>
        <w:gridCol w:w="9024"/>
      </w:tblGrid>
      <w:tr w:rsidR="007A37BE" w14:paraId="76AA26C4" w14:textId="77777777" w:rsidTr="007A37BE">
        <w:tc>
          <w:tcPr>
            <w:tcW w:w="9024" w:type="dxa"/>
          </w:tcPr>
          <w:p w14:paraId="20E7B933" w14:textId="77777777" w:rsidR="007A37BE" w:rsidRDefault="007A37BE" w:rsidP="007A37BE">
            <w:pPr>
              <w:pStyle w:val="BodyText"/>
            </w:pPr>
            <w:r>
              <w:t>Summarise the Materiality Assessment and resulting charts. Discuss any categories scoped out, where and why did materiality change against defaults, what are the key areas for having high or very high materiality?</w:t>
            </w:r>
          </w:p>
          <w:p w14:paraId="34ECACB3" w14:textId="63BCD145" w:rsidR="007A37BE" w:rsidRDefault="007A37BE" w:rsidP="007A37BE">
            <w:pPr>
              <w:pStyle w:val="BodyText"/>
            </w:pPr>
            <w:r>
              <w:t>Confirm if the Materiality Assessment is still a draft to be formalised following verification (and when that is expected to occur) or if it has been verified (and when that occurred). For projects in Design or Construction phases (</w:t>
            </w:r>
            <w:r w:rsidR="00114A30">
              <w:t>i.e.,</w:t>
            </w:r>
            <w:r>
              <w:t xml:space="preserve"> pursuing formal Design or As Built ratings), verification timelines should be discussed with respect to the timing requirements outlined in the </w:t>
            </w:r>
            <w:r w:rsidRPr="00B43BBA">
              <w:rPr>
                <w:rStyle w:val="BodyTextitalic"/>
              </w:rPr>
              <w:t>IS Technical Manual v2.1</w:t>
            </w:r>
            <w:r>
              <w:t xml:space="preserve"> and associated IS Rulings.</w:t>
            </w:r>
          </w:p>
        </w:tc>
      </w:tr>
    </w:tbl>
    <w:p w14:paraId="78999950" w14:textId="0059120B" w:rsidR="00301522" w:rsidRDefault="00301522" w:rsidP="007A37BE">
      <w:pPr>
        <w:pStyle w:val="Heading2"/>
        <w:spacing w:before="240"/>
        <w:ind w:left="578" w:hanging="578"/>
      </w:pPr>
      <w:bookmarkStart w:id="37" w:name="_Toc168571690"/>
      <w:r>
        <w:t>IS Scorecard</w:t>
      </w:r>
      <w:bookmarkEnd w:id="37"/>
    </w:p>
    <w:p w14:paraId="379B79D7" w14:textId="77777777" w:rsidR="00301522" w:rsidRDefault="00301522" w:rsidP="00301522">
      <w:pPr>
        <w:pStyle w:val="BodyText"/>
      </w:pPr>
      <w:r>
        <w:t>The project’s IS Scorecard is presented in Appendix C and indicates the project’s targeted levels and associated risk for each credit in the IS Rating. Stretch targets have been identified where there are opportunities for increased sustainability performance. A graphical summary is provided in Figure 3.3.</w:t>
      </w:r>
    </w:p>
    <w:p w14:paraId="629DF69C" w14:textId="77777777" w:rsidR="00301522" w:rsidRDefault="00301522" w:rsidP="00114A30">
      <w:pPr>
        <w:pStyle w:val="TableFigureCaption2Figures"/>
      </w:pPr>
      <w:bookmarkStart w:id="38" w:name="_Toc164430329"/>
      <w:r>
        <w:lastRenderedPageBreak/>
        <w:t>Figure 3.3 – Scorecard summary chart</w:t>
      </w:r>
      <w:bookmarkEnd w:id="38"/>
    </w:p>
    <w:p w14:paraId="610A9FC7" w14:textId="791DE7DB" w:rsidR="00301522" w:rsidRDefault="00114A30" w:rsidP="00114A30">
      <w:pPr>
        <w:pStyle w:val="BodyText"/>
        <w:spacing w:after="240"/>
      </w:pPr>
      <w:r>
        <w:rPr>
          <w:noProof/>
        </w:rPr>
        <w:drawing>
          <wp:inline distT="0" distB="0" distL="0" distR="0" wp14:anchorId="0B54AA72" wp14:editId="121FAE07">
            <wp:extent cx="3458210" cy="3282950"/>
            <wp:effectExtent l="0" t="0" r="8890" b="0"/>
            <wp:docPr id="51936965" name="Picture 51936965" descr="% points achieved by credit (current rating st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936965" name="Picture 51936965" descr="% points achieved by credit (current rating stage)"/>
                    <pic:cNvPicPr>
                      <a:picLocks noChangeAspect="1"/>
                    </pic:cNvPicPr>
                  </pic:nvPicPr>
                  <pic:blipFill rotWithShape="1">
                    <a:blip r:embed="rId31"/>
                    <a:srcRect t="1646" b="1708"/>
                    <a:stretch/>
                  </pic:blipFill>
                  <pic:spPr bwMode="auto">
                    <a:xfrm>
                      <a:off x="0" y="0"/>
                      <a:ext cx="3458210" cy="3282950"/>
                    </a:xfrm>
                    <a:prstGeom prst="rect">
                      <a:avLst/>
                    </a:prstGeom>
                    <a:ln>
                      <a:noFill/>
                    </a:ln>
                    <a:extLst>
                      <a:ext uri="{53640926-AAD7-44D8-BBD7-CCE9431645EC}">
                        <a14:shadowObscured xmlns:a14="http://schemas.microsoft.com/office/drawing/2010/main"/>
                      </a:ext>
                    </a:extLst>
                  </pic:spPr>
                </pic:pic>
              </a:graphicData>
            </a:graphic>
          </wp:inline>
        </w:drawing>
      </w:r>
    </w:p>
    <w:tbl>
      <w:tblPr>
        <w:tblStyle w:val="Commentary"/>
        <w:tblW w:w="0" w:type="auto"/>
        <w:tblLook w:val="04A0" w:firstRow="1" w:lastRow="0" w:firstColumn="1" w:lastColumn="0" w:noHBand="0" w:noVBand="1"/>
      </w:tblPr>
      <w:tblGrid>
        <w:gridCol w:w="9024"/>
      </w:tblGrid>
      <w:tr w:rsidR="00114A30" w14:paraId="56F0CF9D" w14:textId="77777777" w:rsidTr="00114A30">
        <w:tc>
          <w:tcPr>
            <w:tcW w:w="9024" w:type="dxa"/>
          </w:tcPr>
          <w:p w14:paraId="36D81F6A" w14:textId="3AB45812" w:rsidR="00114A30" w:rsidRDefault="00114A30" w:rsidP="00114A30">
            <w:pPr>
              <w:pStyle w:val="BodyText"/>
            </w:pPr>
            <w:r>
              <w:t>Provide a discussion on the scorecard. What overall score is being targeted? What rating award level does this correspond to? What are the main themes and categories being targeted or not targeted, and what was the process of determining these (e.g., workshops, meetings)? What are the categories and credits associated with greater risk of achievement, and why?</w:t>
            </w:r>
          </w:p>
          <w:p w14:paraId="07DD7C28" w14:textId="75FAA28A" w:rsidR="00114A30" w:rsidRDefault="00114A30" w:rsidP="00301522">
            <w:pPr>
              <w:pStyle w:val="BodyText"/>
            </w:pPr>
            <w:r>
              <w:t>Replace example in Figure 3.3 with the spider chart from the project’s ISC IS v2.1 scorecard, or other appropriate graphical summary.</w:t>
            </w:r>
          </w:p>
        </w:tc>
      </w:tr>
    </w:tbl>
    <w:p w14:paraId="1A6BF1FB" w14:textId="49333DB3" w:rsidR="00301522" w:rsidRDefault="00301522" w:rsidP="00114A30">
      <w:pPr>
        <w:pStyle w:val="Heading2"/>
        <w:spacing w:before="240" w:after="240"/>
        <w:ind w:left="578" w:hanging="578"/>
      </w:pPr>
      <w:bookmarkStart w:id="39" w:name="_Toc168571691"/>
      <w:r>
        <w:t>Sustainability objectives and targets</w:t>
      </w:r>
      <w:bookmarkEnd w:id="39"/>
    </w:p>
    <w:tbl>
      <w:tblPr>
        <w:tblStyle w:val="Commentary"/>
        <w:tblW w:w="0" w:type="auto"/>
        <w:tblLook w:val="04A0" w:firstRow="1" w:lastRow="0" w:firstColumn="1" w:lastColumn="0" w:noHBand="0" w:noVBand="1"/>
      </w:tblPr>
      <w:tblGrid>
        <w:gridCol w:w="9024"/>
      </w:tblGrid>
      <w:tr w:rsidR="00114A30" w14:paraId="1CAFB764" w14:textId="77777777" w:rsidTr="00114A30">
        <w:tc>
          <w:tcPr>
            <w:tcW w:w="9024" w:type="dxa"/>
          </w:tcPr>
          <w:p w14:paraId="02FE79CB" w14:textId="1BB69971" w:rsidR="00114A30" w:rsidRDefault="00114A30" w:rsidP="00114A30">
            <w:pPr>
              <w:pStyle w:val="BodyText"/>
            </w:pPr>
            <w:r>
              <w:t xml:space="preserve">This section supports the credit Lea-1 </w:t>
            </w:r>
            <w:r w:rsidRPr="009D5C70">
              <w:rPr>
                <w:rStyle w:val="BodyTextitalic"/>
              </w:rPr>
              <w:t>Integrating Sustainability</w:t>
            </w:r>
            <w:r>
              <w:t>.</w:t>
            </w:r>
          </w:p>
          <w:p w14:paraId="77930037" w14:textId="00CB0F86" w:rsidR="00114A30" w:rsidRDefault="00114A30" w:rsidP="00114A30">
            <w:pPr>
              <w:pStyle w:val="BodyText"/>
            </w:pPr>
            <w:r>
              <w:t xml:space="preserve">Complete Table 3.4 with the project’s sustainability objectives and targets. Refer to Transport and Main Roads Guidance Note: Project sustainability objectives and targets (available on the </w:t>
            </w:r>
            <w:hyperlink r:id="rId32" w:history="1">
              <w:r w:rsidRPr="00020ABD">
                <w:rPr>
                  <w:rStyle w:val="Hyperlink"/>
                  <w:i/>
                  <w:iCs/>
                </w:rPr>
                <w:t>Consultants for Engineering Projects</w:t>
              </w:r>
            </w:hyperlink>
            <w:r>
              <w:t xml:space="preserve"> webpage) for guidance. As per the </w:t>
            </w:r>
            <w:r w:rsidRPr="00B43BBA">
              <w:rPr>
                <w:rStyle w:val="BodyTextitalic"/>
              </w:rPr>
              <w:t>IS Technical Manual v2.1</w:t>
            </w:r>
            <w:r>
              <w:t>, each target must have a person or position listed as responsible for target performance.</w:t>
            </w:r>
          </w:p>
          <w:p w14:paraId="5D7C22E9" w14:textId="6AD3A7B1" w:rsidR="00114A30" w:rsidRDefault="00114A30" w:rsidP="00114A30">
            <w:pPr>
              <w:pStyle w:val="BodyText"/>
            </w:pPr>
            <w:r>
              <w:t>Describe the process used to develop the objectives and targets, e.g., workshop (date, attendees, intent), reference to the Materiality Assessment and alignment with UN SDGs (as per Section 3.2). Columns may be added to Table 3.4 as needed to demonstrate alignment of each objective and target with the Materiality Assessment results and UN SDGs.</w:t>
            </w:r>
          </w:p>
          <w:p w14:paraId="7C7E848B" w14:textId="7DAEFADE" w:rsidR="00114A30" w:rsidRDefault="00114A30" w:rsidP="00301522">
            <w:pPr>
              <w:pStyle w:val="BodyText"/>
            </w:pPr>
            <w:r>
              <w:t>Confirm whether these have been formally endorsed by senior management, and the process / date this was completed. Include any relevant meeting minutes from the process in Appendix D.</w:t>
            </w:r>
          </w:p>
        </w:tc>
      </w:tr>
    </w:tbl>
    <w:p w14:paraId="1B8EA663" w14:textId="77777777" w:rsidR="00301522" w:rsidRDefault="00301522" w:rsidP="00114A30">
      <w:pPr>
        <w:pStyle w:val="TableFigureCaption1Tables"/>
        <w:spacing w:before="240"/>
      </w:pPr>
      <w:bookmarkStart w:id="40" w:name="_Toc164430318"/>
      <w:r>
        <w:lastRenderedPageBreak/>
        <w:t xml:space="preserve">Table 3.4 – Project sustainability objectives and targets </w:t>
      </w:r>
      <w:r w:rsidRPr="00020ABD">
        <w:rPr>
          <w:shd w:val="clear" w:color="auto" w:fill="D9D9D9" w:themeFill="background1" w:themeFillShade="D9"/>
        </w:rPr>
        <w:t>(to be updated / completed)</w:t>
      </w:r>
      <w:bookmarkEnd w:id="40"/>
    </w:p>
    <w:tbl>
      <w:tblPr>
        <w:tblStyle w:val="TableGrid"/>
        <w:tblW w:w="0" w:type="auto"/>
        <w:tblLook w:val="04A0" w:firstRow="1" w:lastRow="0" w:firstColumn="1" w:lastColumn="0" w:noHBand="0" w:noVBand="1"/>
      </w:tblPr>
      <w:tblGrid>
        <w:gridCol w:w="2265"/>
        <w:gridCol w:w="2265"/>
        <w:gridCol w:w="2265"/>
        <w:gridCol w:w="2265"/>
      </w:tblGrid>
      <w:tr w:rsidR="00114A30" w:rsidRPr="00114A30" w14:paraId="7C3B66A8" w14:textId="77777777" w:rsidTr="00114A30">
        <w:trPr>
          <w:cantSplit/>
          <w:tblHeader/>
        </w:trPr>
        <w:tc>
          <w:tcPr>
            <w:tcW w:w="2265" w:type="dxa"/>
          </w:tcPr>
          <w:p w14:paraId="6971826F" w14:textId="77777777" w:rsidR="00114A30" w:rsidRPr="00114A30" w:rsidRDefault="00114A30" w:rsidP="00114A30">
            <w:pPr>
              <w:pStyle w:val="TableHeading"/>
              <w:keepNext w:val="0"/>
              <w:keepLines w:val="0"/>
            </w:pPr>
            <w:r w:rsidRPr="00114A30">
              <w:t>Sustainability Objective</w:t>
            </w:r>
          </w:p>
        </w:tc>
        <w:tc>
          <w:tcPr>
            <w:tcW w:w="2265" w:type="dxa"/>
          </w:tcPr>
          <w:p w14:paraId="42A5BAA9" w14:textId="77777777" w:rsidR="00114A30" w:rsidRPr="00114A30" w:rsidRDefault="00114A30" w:rsidP="00114A30">
            <w:pPr>
              <w:pStyle w:val="TableHeading"/>
              <w:keepNext w:val="0"/>
              <w:keepLines w:val="0"/>
            </w:pPr>
            <w:r w:rsidRPr="00114A30">
              <w:t>SMART Sustainability Target (with relevant metric)</w:t>
            </w:r>
          </w:p>
        </w:tc>
        <w:tc>
          <w:tcPr>
            <w:tcW w:w="2265" w:type="dxa"/>
          </w:tcPr>
          <w:p w14:paraId="6AF6B32B" w14:textId="77777777" w:rsidR="00114A30" w:rsidRPr="00114A30" w:rsidRDefault="00114A30" w:rsidP="00114A30">
            <w:pPr>
              <w:pStyle w:val="TableHeading"/>
              <w:keepNext w:val="0"/>
              <w:keepLines w:val="0"/>
            </w:pPr>
            <w:r w:rsidRPr="00114A30">
              <w:t>UN SDG Alignment</w:t>
            </w:r>
          </w:p>
        </w:tc>
        <w:tc>
          <w:tcPr>
            <w:tcW w:w="2265" w:type="dxa"/>
          </w:tcPr>
          <w:p w14:paraId="1544674B" w14:textId="70E929B4" w:rsidR="00114A30" w:rsidRPr="00114A30" w:rsidRDefault="00114A30" w:rsidP="00114A30">
            <w:pPr>
              <w:pStyle w:val="TableHeading"/>
              <w:keepNext w:val="0"/>
              <w:keepLines w:val="0"/>
            </w:pPr>
            <w:r w:rsidRPr="00114A30">
              <w:t>Person</w:t>
            </w:r>
            <w:r>
              <w:t xml:space="preserve"> </w:t>
            </w:r>
            <w:r w:rsidRPr="00114A30">
              <w:t>/</w:t>
            </w:r>
            <w:r>
              <w:t xml:space="preserve"> </w:t>
            </w:r>
            <w:r w:rsidRPr="00114A30">
              <w:t>Role Responsible</w:t>
            </w:r>
          </w:p>
        </w:tc>
      </w:tr>
      <w:tr w:rsidR="00114A30" w:rsidRPr="00114A30" w14:paraId="12BBE39E" w14:textId="77777777" w:rsidTr="00114A30">
        <w:trPr>
          <w:cantSplit/>
          <w:tblHeader/>
        </w:trPr>
        <w:tc>
          <w:tcPr>
            <w:tcW w:w="2265" w:type="dxa"/>
          </w:tcPr>
          <w:p w14:paraId="0DDE4700" w14:textId="29BA7CDC" w:rsidR="00114A30" w:rsidRPr="00114A30" w:rsidRDefault="00114A30" w:rsidP="00114A30">
            <w:pPr>
              <w:pStyle w:val="TableBodyText"/>
              <w:keepNext w:val="0"/>
              <w:keepLines w:val="0"/>
            </w:pPr>
            <w:r w:rsidRPr="00267B70">
              <w:fldChar w:fldCharType="begin">
                <w:ffData>
                  <w:name w:val=""/>
                  <w:enabled/>
                  <w:calcOnExit w:val="0"/>
                  <w:textInput>
                    <w:default w:val="[...]"/>
                  </w:textInput>
                </w:ffData>
              </w:fldChar>
            </w:r>
            <w:r w:rsidRPr="00267B70">
              <w:instrText xml:space="preserve"> FORMTEXT </w:instrText>
            </w:r>
            <w:r w:rsidRPr="00267B70">
              <w:fldChar w:fldCharType="separate"/>
            </w:r>
            <w:r w:rsidRPr="00267B70">
              <w:rPr>
                <w:noProof/>
              </w:rPr>
              <w:t>[...]</w:t>
            </w:r>
            <w:r w:rsidRPr="00267B70">
              <w:fldChar w:fldCharType="end"/>
            </w:r>
          </w:p>
        </w:tc>
        <w:tc>
          <w:tcPr>
            <w:tcW w:w="2265" w:type="dxa"/>
          </w:tcPr>
          <w:p w14:paraId="23568A2B" w14:textId="3D171026" w:rsidR="00114A30" w:rsidRPr="00114A30" w:rsidRDefault="00114A30" w:rsidP="00114A30">
            <w:pPr>
              <w:pStyle w:val="TableBodyText"/>
              <w:keepNext w:val="0"/>
              <w:keepLines w:val="0"/>
            </w:pPr>
            <w:r w:rsidRPr="00267B70">
              <w:fldChar w:fldCharType="begin">
                <w:ffData>
                  <w:name w:val=""/>
                  <w:enabled/>
                  <w:calcOnExit w:val="0"/>
                  <w:textInput>
                    <w:default w:val="[...]"/>
                  </w:textInput>
                </w:ffData>
              </w:fldChar>
            </w:r>
            <w:r w:rsidRPr="00267B70">
              <w:instrText xml:space="preserve"> FORMTEXT </w:instrText>
            </w:r>
            <w:r w:rsidRPr="00267B70">
              <w:fldChar w:fldCharType="separate"/>
            </w:r>
            <w:r w:rsidRPr="00267B70">
              <w:rPr>
                <w:noProof/>
              </w:rPr>
              <w:t>[...]</w:t>
            </w:r>
            <w:r w:rsidRPr="00267B70">
              <w:fldChar w:fldCharType="end"/>
            </w:r>
          </w:p>
        </w:tc>
        <w:tc>
          <w:tcPr>
            <w:tcW w:w="2265" w:type="dxa"/>
          </w:tcPr>
          <w:p w14:paraId="49FF4BD1" w14:textId="208F0DAF" w:rsidR="00114A30" w:rsidRPr="00114A30" w:rsidRDefault="00114A30" w:rsidP="00114A30">
            <w:pPr>
              <w:pStyle w:val="TableBodyText"/>
              <w:keepNext w:val="0"/>
              <w:keepLines w:val="0"/>
            </w:pPr>
            <w:r w:rsidRPr="00267B70">
              <w:fldChar w:fldCharType="begin">
                <w:ffData>
                  <w:name w:val=""/>
                  <w:enabled/>
                  <w:calcOnExit w:val="0"/>
                  <w:textInput>
                    <w:default w:val="[...]"/>
                  </w:textInput>
                </w:ffData>
              </w:fldChar>
            </w:r>
            <w:r w:rsidRPr="00267B70">
              <w:instrText xml:space="preserve"> FORMTEXT </w:instrText>
            </w:r>
            <w:r w:rsidRPr="00267B70">
              <w:fldChar w:fldCharType="separate"/>
            </w:r>
            <w:r w:rsidRPr="00267B70">
              <w:rPr>
                <w:noProof/>
              </w:rPr>
              <w:t>[...]</w:t>
            </w:r>
            <w:r w:rsidRPr="00267B70">
              <w:fldChar w:fldCharType="end"/>
            </w:r>
          </w:p>
        </w:tc>
        <w:tc>
          <w:tcPr>
            <w:tcW w:w="2265" w:type="dxa"/>
          </w:tcPr>
          <w:p w14:paraId="620C739B" w14:textId="20B5421A" w:rsidR="00114A30" w:rsidRPr="00114A30" w:rsidRDefault="00114A30" w:rsidP="00114A30">
            <w:pPr>
              <w:pStyle w:val="TableBodyText"/>
              <w:keepNext w:val="0"/>
              <w:keepLines w:val="0"/>
            </w:pPr>
            <w:r w:rsidRPr="008D7BC7">
              <w:fldChar w:fldCharType="begin">
                <w:ffData>
                  <w:name w:val=""/>
                  <w:enabled/>
                  <w:calcOnExit w:val="0"/>
                  <w:textInput>
                    <w:default w:val="[...]"/>
                  </w:textInput>
                </w:ffData>
              </w:fldChar>
            </w:r>
            <w:r w:rsidRPr="008D7BC7">
              <w:instrText xml:space="preserve"> FORMTEXT </w:instrText>
            </w:r>
            <w:r w:rsidRPr="008D7BC7">
              <w:fldChar w:fldCharType="separate"/>
            </w:r>
            <w:r w:rsidRPr="008D7BC7">
              <w:rPr>
                <w:noProof/>
              </w:rPr>
              <w:t>[...]</w:t>
            </w:r>
            <w:r w:rsidRPr="008D7BC7">
              <w:fldChar w:fldCharType="end"/>
            </w:r>
          </w:p>
        </w:tc>
      </w:tr>
      <w:tr w:rsidR="00114A30" w:rsidRPr="00114A30" w14:paraId="392D479D" w14:textId="77777777" w:rsidTr="00114A30">
        <w:trPr>
          <w:cantSplit/>
          <w:tblHeader/>
        </w:trPr>
        <w:tc>
          <w:tcPr>
            <w:tcW w:w="2265" w:type="dxa"/>
          </w:tcPr>
          <w:p w14:paraId="4D17E3DD" w14:textId="276D1B68" w:rsidR="00114A30" w:rsidRPr="00114A30" w:rsidRDefault="00114A30" w:rsidP="00114A30">
            <w:pPr>
              <w:pStyle w:val="TableBodyText"/>
              <w:keepNext w:val="0"/>
              <w:keepLines w:val="0"/>
            </w:pPr>
            <w:r w:rsidRPr="0007303C">
              <w:fldChar w:fldCharType="begin">
                <w:ffData>
                  <w:name w:val=""/>
                  <w:enabled/>
                  <w:calcOnExit w:val="0"/>
                  <w:textInput>
                    <w:default w:val="[...]"/>
                  </w:textInput>
                </w:ffData>
              </w:fldChar>
            </w:r>
            <w:r w:rsidRPr="0007303C">
              <w:instrText xml:space="preserve"> FORMTEXT </w:instrText>
            </w:r>
            <w:r w:rsidRPr="0007303C">
              <w:fldChar w:fldCharType="separate"/>
            </w:r>
            <w:r w:rsidRPr="0007303C">
              <w:rPr>
                <w:noProof/>
              </w:rPr>
              <w:t>[...]</w:t>
            </w:r>
            <w:r w:rsidRPr="0007303C">
              <w:fldChar w:fldCharType="end"/>
            </w:r>
          </w:p>
        </w:tc>
        <w:tc>
          <w:tcPr>
            <w:tcW w:w="2265" w:type="dxa"/>
          </w:tcPr>
          <w:p w14:paraId="288D695B" w14:textId="4E2E2940" w:rsidR="00114A30" w:rsidRPr="00114A30" w:rsidRDefault="00114A30" w:rsidP="00114A30">
            <w:pPr>
              <w:pStyle w:val="TableBodyText"/>
              <w:keepNext w:val="0"/>
              <w:keepLines w:val="0"/>
            </w:pPr>
            <w:r w:rsidRPr="0007303C">
              <w:fldChar w:fldCharType="begin">
                <w:ffData>
                  <w:name w:val=""/>
                  <w:enabled/>
                  <w:calcOnExit w:val="0"/>
                  <w:textInput>
                    <w:default w:val="[...]"/>
                  </w:textInput>
                </w:ffData>
              </w:fldChar>
            </w:r>
            <w:r w:rsidRPr="0007303C">
              <w:instrText xml:space="preserve"> FORMTEXT </w:instrText>
            </w:r>
            <w:r w:rsidRPr="0007303C">
              <w:fldChar w:fldCharType="separate"/>
            </w:r>
            <w:r w:rsidRPr="0007303C">
              <w:rPr>
                <w:noProof/>
              </w:rPr>
              <w:t>[...]</w:t>
            </w:r>
            <w:r w:rsidRPr="0007303C">
              <w:fldChar w:fldCharType="end"/>
            </w:r>
          </w:p>
        </w:tc>
        <w:tc>
          <w:tcPr>
            <w:tcW w:w="2265" w:type="dxa"/>
          </w:tcPr>
          <w:p w14:paraId="540F9A41" w14:textId="566EEBC8" w:rsidR="00114A30" w:rsidRPr="00114A30" w:rsidRDefault="00114A30" w:rsidP="00114A30">
            <w:pPr>
              <w:pStyle w:val="TableBodyText"/>
              <w:keepNext w:val="0"/>
              <w:keepLines w:val="0"/>
            </w:pPr>
            <w:r w:rsidRPr="0007303C">
              <w:fldChar w:fldCharType="begin">
                <w:ffData>
                  <w:name w:val=""/>
                  <w:enabled/>
                  <w:calcOnExit w:val="0"/>
                  <w:textInput>
                    <w:default w:val="[...]"/>
                  </w:textInput>
                </w:ffData>
              </w:fldChar>
            </w:r>
            <w:r w:rsidRPr="0007303C">
              <w:instrText xml:space="preserve"> FORMTEXT </w:instrText>
            </w:r>
            <w:r w:rsidRPr="0007303C">
              <w:fldChar w:fldCharType="separate"/>
            </w:r>
            <w:r w:rsidRPr="0007303C">
              <w:rPr>
                <w:noProof/>
              </w:rPr>
              <w:t>[...]</w:t>
            </w:r>
            <w:r w:rsidRPr="0007303C">
              <w:fldChar w:fldCharType="end"/>
            </w:r>
          </w:p>
        </w:tc>
        <w:tc>
          <w:tcPr>
            <w:tcW w:w="2265" w:type="dxa"/>
          </w:tcPr>
          <w:p w14:paraId="759D936A" w14:textId="6D60C4EC" w:rsidR="00114A30" w:rsidRPr="00114A30" w:rsidRDefault="00114A30" w:rsidP="00114A30">
            <w:pPr>
              <w:pStyle w:val="TableBodyText"/>
              <w:keepNext w:val="0"/>
              <w:keepLines w:val="0"/>
            </w:pPr>
            <w:r w:rsidRPr="0007303C">
              <w:fldChar w:fldCharType="begin">
                <w:ffData>
                  <w:name w:val=""/>
                  <w:enabled/>
                  <w:calcOnExit w:val="0"/>
                  <w:textInput>
                    <w:default w:val="[...]"/>
                  </w:textInput>
                </w:ffData>
              </w:fldChar>
            </w:r>
            <w:r w:rsidRPr="0007303C">
              <w:instrText xml:space="preserve"> FORMTEXT </w:instrText>
            </w:r>
            <w:r w:rsidRPr="0007303C">
              <w:fldChar w:fldCharType="separate"/>
            </w:r>
            <w:r w:rsidRPr="0007303C">
              <w:rPr>
                <w:noProof/>
              </w:rPr>
              <w:t>[...]</w:t>
            </w:r>
            <w:r w:rsidRPr="0007303C">
              <w:fldChar w:fldCharType="end"/>
            </w:r>
          </w:p>
        </w:tc>
      </w:tr>
    </w:tbl>
    <w:p w14:paraId="752D5025" w14:textId="077EFE12" w:rsidR="00301522" w:rsidRDefault="00301522" w:rsidP="00114A30">
      <w:pPr>
        <w:pStyle w:val="Heading2"/>
        <w:spacing w:before="240"/>
        <w:ind w:left="578" w:hanging="578"/>
      </w:pPr>
      <w:bookmarkStart w:id="41" w:name="_Toc168571692"/>
      <w:r>
        <w:t>Base Case Proposal</w:t>
      </w:r>
      <w:bookmarkEnd w:id="41"/>
    </w:p>
    <w:p w14:paraId="666889BC" w14:textId="77777777" w:rsidR="00301522" w:rsidRDefault="00301522" w:rsidP="00301522">
      <w:pPr>
        <w:pStyle w:val="BodyText"/>
      </w:pPr>
      <w:r>
        <w:t>The IS Base Case approach refers to the development of business-as-usual footprints for energy and carbon (Ene-1), materials lifecycle impacts (Rso-6), and water use (Wat-1) over the lifecycle of the asset. These are compared to the Actual Case footprints defined in Design and Construction (As Built) project documentation.</w:t>
      </w:r>
    </w:p>
    <w:tbl>
      <w:tblPr>
        <w:tblStyle w:val="Commentary"/>
        <w:tblW w:w="0" w:type="auto"/>
        <w:tblLook w:val="04A0" w:firstRow="1" w:lastRow="0" w:firstColumn="1" w:lastColumn="0" w:noHBand="0" w:noVBand="1"/>
      </w:tblPr>
      <w:tblGrid>
        <w:gridCol w:w="9024"/>
      </w:tblGrid>
      <w:tr w:rsidR="00114A30" w14:paraId="50462E27" w14:textId="77777777" w:rsidTr="00114A30">
        <w:tc>
          <w:tcPr>
            <w:tcW w:w="9024" w:type="dxa"/>
          </w:tcPr>
          <w:p w14:paraId="38FA9759" w14:textId="77777777" w:rsidR="00114A30" w:rsidRDefault="00114A30" w:rsidP="00114A30">
            <w:pPr>
              <w:pStyle w:val="BodyText"/>
            </w:pPr>
            <w:r>
              <w:t>Provide a brief overview of current status and approach for the Base Case Proposal:</w:t>
            </w:r>
          </w:p>
          <w:p w14:paraId="11175431" w14:textId="77777777" w:rsidR="00114A30" w:rsidRDefault="00114A30" w:rsidP="00301522">
            <w:pPr>
              <w:pStyle w:val="BodyText"/>
            </w:pPr>
            <w:r>
              <w:t xml:space="preserve">Confirm if the Base Case Proposal is still a draft to be formalised following verification (and when that is expected to occur) or if it has been verified (and when that occurred). For projects in Design or Construction phases (i.e., pursuing formal Design or As Built ratings), verification timelines should be discussed with respect to the timing requirements outlined in the </w:t>
            </w:r>
            <w:r w:rsidRPr="00B43BBA">
              <w:rPr>
                <w:rStyle w:val="BodyTextitalic"/>
              </w:rPr>
              <w:t>IS Technical Manual v2.1</w:t>
            </w:r>
            <w:r>
              <w:t xml:space="preserve"> and associated IS Rulings.</w:t>
            </w:r>
          </w:p>
          <w:p w14:paraId="47059CFE" w14:textId="77777777" w:rsidR="00114A30" w:rsidRDefault="00114A30" w:rsidP="00114A30">
            <w:pPr>
              <w:pStyle w:val="BodyText"/>
            </w:pPr>
            <w:r>
              <w:t>Confirm whether the project is applying the Traditional Calculated Base Case methodology, or the Reverse-Calculated Base Case methodology (Transport and Main Roads prefers/promotes the use of the Reverse-Calculated Base Case, also known as the “back-casting” method).</w:t>
            </w:r>
          </w:p>
          <w:p w14:paraId="3315395B" w14:textId="72063D46" w:rsidR="00114A30" w:rsidRDefault="00114A30" w:rsidP="00301522">
            <w:pPr>
              <w:pStyle w:val="BodyText"/>
            </w:pPr>
            <w:r>
              <w:t xml:space="preserve">Refer to Transport and Main Roads Guidance Note: Infrastructure sustainability base case framework (available on the </w:t>
            </w:r>
            <w:hyperlink r:id="rId33" w:history="1">
              <w:r w:rsidRPr="00020ABD">
                <w:rPr>
                  <w:rStyle w:val="Hyperlink"/>
                  <w:i/>
                  <w:iCs/>
                </w:rPr>
                <w:t>Consultants for Engineering Projects</w:t>
              </w:r>
            </w:hyperlink>
            <w:r>
              <w:t xml:space="preserve"> webpage) for guidance on the development of the Base Case and BAU assumptions for Transport and Main Roads projects.</w:t>
            </w:r>
          </w:p>
        </w:tc>
      </w:tr>
    </w:tbl>
    <w:p w14:paraId="162EC220" w14:textId="05283526" w:rsidR="00301522" w:rsidRDefault="00301522" w:rsidP="00114A30">
      <w:pPr>
        <w:pStyle w:val="Heading1"/>
      </w:pPr>
      <w:bookmarkStart w:id="42" w:name="_Toc168571693"/>
      <w:r>
        <w:t>Sustainability implementation</w:t>
      </w:r>
      <w:bookmarkEnd w:id="42"/>
    </w:p>
    <w:p w14:paraId="1AD9F1E9" w14:textId="1E1A02F0" w:rsidR="00301522" w:rsidRDefault="00301522" w:rsidP="00114A30">
      <w:pPr>
        <w:pStyle w:val="Heading2"/>
        <w:spacing w:after="240"/>
        <w:ind w:left="578" w:hanging="578"/>
      </w:pPr>
      <w:bookmarkStart w:id="43" w:name="_Toc168571694"/>
      <w:r>
        <w:t>Program</w:t>
      </w:r>
      <w:bookmarkEnd w:id="43"/>
    </w:p>
    <w:tbl>
      <w:tblPr>
        <w:tblStyle w:val="Commentary"/>
        <w:tblW w:w="0" w:type="auto"/>
        <w:tblLook w:val="04A0" w:firstRow="1" w:lastRow="0" w:firstColumn="1" w:lastColumn="0" w:noHBand="0" w:noVBand="1"/>
      </w:tblPr>
      <w:tblGrid>
        <w:gridCol w:w="9024"/>
      </w:tblGrid>
      <w:tr w:rsidR="00114A30" w14:paraId="657863CC" w14:textId="77777777" w:rsidTr="00114A30">
        <w:tc>
          <w:tcPr>
            <w:tcW w:w="9024" w:type="dxa"/>
          </w:tcPr>
          <w:p w14:paraId="170B6208" w14:textId="080617FF" w:rsidR="00114A30" w:rsidRDefault="00114A30" w:rsidP="00114A30">
            <w:pPr>
              <w:pStyle w:val="BodyText"/>
            </w:pPr>
            <w:r>
              <w:t>Describe what progress milestones will be used to monitor, document and manage sustainability under the ISMP. Outline these in Table 4 or provide a Gantt chart.</w:t>
            </w:r>
          </w:p>
          <w:p w14:paraId="1395660B" w14:textId="2AD35239" w:rsidR="00114A30" w:rsidRDefault="00114A30" w:rsidP="00301522">
            <w:pPr>
              <w:pStyle w:val="BodyText"/>
            </w:pPr>
            <w:r>
              <w:t>For projects in Design or Construction phases (i.e., pursuing formal Design or As Built ratings), ensure that this program includes the start and end dates for the Establishment Period, and all activities required to be undertaken within that period.</w:t>
            </w:r>
          </w:p>
        </w:tc>
      </w:tr>
    </w:tbl>
    <w:p w14:paraId="72DB55A4" w14:textId="77777777" w:rsidR="00301522" w:rsidRDefault="00301522" w:rsidP="00020ABD">
      <w:pPr>
        <w:pStyle w:val="TableFigureCaption1Tables"/>
        <w:keepLines/>
      </w:pPr>
      <w:bookmarkStart w:id="44" w:name="_Toc164430319"/>
      <w:r>
        <w:lastRenderedPageBreak/>
        <w:t>Table 4.1 – Progress Milestones</w:t>
      </w:r>
      <w:bookmarkEnd w:id="44"/>
    </w:p>
    <w:tbl>
      <w:tblPr>
        <w:tblStyle w:val="TableGrid"/>
        <w:tblW w:w="0" w:type="auto"/>
        <w:tblLook w:val="04A0" w:firstRow="1" w:lastRow="0" w:firstColumn="1" w:lastColumn="0" w:noHBand="0" w:noVBand="1"/>
      </w:tblPr>
      <w:tblGrid>
        <w:gridCol w:w="4530"/>
        <w:gridCol w:w="4530"/>
      </w:tblGrid>
      <w:tr w:rsidR="00114A30" w:rsidRPr="00EA418A" w14:paraId="7E95EA04" w14:textId="77777777" w:rsidTr="00114A30">
        <w:trPr>
          <w:cantSplit/>
          <w:tblHeader/>
        </w:trPr>
        <w:tc>
          <w:tcPr>
            <w:tcW w:w="4530" w:type="dxa"/>
          </w:tcPr>
          <w:p w14:paraId="21BD336D" w14:textId="77777777" w:rsidR="00114A30" w:rsidRPr="006F2A1A" w:rsidRDefault="00114A30" w:rsidP="00020ABD">
            <w:pPr>
              <w:pStyle w:val="TableHeading"/>
            </w:pPr>
            <w:r w:rsidRPr="006F2A1A">
              <w:t>Milestones</w:t>
            </w:r>
          </w:p>
        </w:tc>
        <w:tc>
          <w:tcPr>
            <w:tcW w:w="4530" w:type="dxa"/>
          </w:tcPr>
          <w:p w14:paraId="726A99A9" w14:textId="77777777" w:rsidR="00114A30" w:rsidRPr="006F2A1A" w:rsidRDefault="00114A30" w:rsidP="00020ABD">
            <w:pPr>
              <w:pStyle w:val="TableHeading"/>
            </w:pPr>
            <w:r w:rsidRPr="006F2A1A">
              <w:t>Indicative timing / frequency</w:t>
            </w:r>
          </w:p>
        </w:tc>
      </w:tr>
      <w:tr w:rsidR="00114A30" w:rsidRPr="00EA418A" w14:paraId="6A26F617" w14:textId="77777777" w:rsidTr="00435A24">
        <w:tc>
          <w:tcPr>
            <w:tcW w:w="4530" w:type="dxa"/>
          </w:tcPr>
          <w:p w14:paraId="583FA4F2" w14:textId="77777777" w:rsidR="00114A30" w:rsidRPr="001D6189" w:rsidRDefault="00114A30" w:rsidP="00020ABD">
            <w:pPr>
              <w:pStyle w:val="TableHeading"/>
              <w:jc w:val="left"/>
              <w:rPr>
                <w:b w:val="0"/>
                <w:bCs/>
              </w:rPr>
            </w:pPr>
            <w:r>
              <w:rPr>
                <w:b w:val="0"/>
                <w:bCs/>
              </w:rPr>
              <w:fldChar w:fldCharType="begin">
                <w:ffData>
                  <w:name w:val="Text12"/>
                  <w:enabled/>
                  <w:calcOnExit w:val="0"/>
                  <w:textInput>
                    <w:default w:val="Establishment Period Start"/>
                  </w:textInput>
                </w:ffData>
              </w:fldChar>
            </w:r>
            <w:bookmarkStart w:id="45" w:name="Text12"/>
            <w:r>
              <w:rPr>
                <w:b w:val="0"/>
                <w:bCs/>
              </w:rPr>
              <w:instrText xml:space="preserve"> FORMTEXT </w:instrText>
            </w:r>
            <w:r>
              <w:rPr>
                <w:b w:val="0"/>
                <w:bCs/>
              </w:rPr>
            </w:r>
            <w:r>
              <w:rPr>
                <w:b w:val="0"/>
                <w:bCs/>
              </w:rPr>
              <w:fldChar w:fldCharType="separate"/>
            </w:r>
            <w:r>
              <w:rPr>
                <w:b w:val="0"/>
                <w:bCs/>
                <w:noProof/>
              </w:rPr>
              <w:t>Establishment Period Start</w:t>
            </w:r>
            <w:r>
              <w:rPr>
                <w:b w:val="0"/>
                <w:bCs/>
              </w:rPr>
              <w:fldChar w:fldCharType="end"/>
            </w:r>
            <w:bookmarkEnd w:id="45"/>
          </w:p>
        </w:tc>
        <w:tc>
          <w:tcPr>
            <w:tcW w:w="4530" w:type="dxa"/>
          </w:tcPr>
          <w:p w14:paraId="1CA7BDBE" w14:textId="77777777" w:rsidR="00114A30" w:rsidRPr="001D6189" w:rsidRDefault="00114A30" w:rsidP="00020ABD">
            <w:pPr>
              <w:pStyle w:val="TableHeading"/>
              <w:jc w:val="left"/>
              <w:rPr>
                <w:b w:val="0"/>
                <w:bCs/>
              </w:rPr>
            </w:pPr>
            <w:r w:rsidRPr="001D6189">
              <w:rPr>
                <w:b w:val="0"/>
                <w:bCs/>
              </w:rPr>
              <w:fldChar w:fldCharType="begin">
                <w:ffData>
                  <w:name w:val=""/>
                  <w:enabled/>
                  <w:calcOnExit w:val="0"/>
                  <w:textInput>
                    <w:default w:val="[...]"/>
                  </w:textInput>
                </w:ffData>
              </w:fldChar>
            </w:r>
            <w:r w:rsidRPr="001D6189">
              <w:rPr>
                <w:b w:val="0"/>
                <w:bCs/>
              </w:rPr>
              <w:instrText xml:space="preserve"> FORMTEXT </w:instrText>
            </w:r>
            <w:r w:rsidRPr="001D6189">
              <w:rPr>
                <w:b w:val="0"/>
                <w:bCs/>
              </w:rPr>
            </w:r>
            <w:r w:rsidRPr="001D6189">
              <w:rPr>
                <w:b w:val="0"/>
                <w:bCs/>
              </w:rPr>
              <w:fldChar w:fldCharType="separate"/>
            </w:r>
            <w:r w:rsidRPr="001D6189">
              <w:rPr>
                <w:b w:val="0"/>
                <w:bCs/>
                <w:noProof/>
              </w:rPr>
              <w:t>[...]</w:t>
            </w:r>
            <w:r w:rsidRPr="001D6189">
              <w:rPr>
                <w:b w:val="0"/>
                <w:bCs/>
              </w:rPr>
              <w:fldChar w:fldCharType="end"/>
            </w:r>
          </w:p>
        </w:tc>
      </w:tr>
      <w:tr w:rsidR="00114A30" w:rsidRPr="00EA418A" w14:paraId="52E7AF4D" w14:textId="77777777" w:rsidTr="00435A24">
        <w:tc>
          <w:tcPr>
            <w:tcW w:w="4530" w:type="dxa"/>
          </w:tcPr>
          <w:p w14:paraId="73BBC8EA" w14:textId="77777777" w:rsidR="00114A30" w:rsidRPr="001D6189" w:rsidRDefault="00114A30" w:rsidP="00020ABD">
            <w:pPr>
              <w:pStyle w:val="TableHeading"/>
              <w:jc w:val="left"/>
              <w:rPr>
                <w:b w:val="0"/>
                <w:bCs/>
              </w:rPr>
            </w:pPr>
            <w:r>
              <w:rPr>
                <w:b w:val="0"/>
                <w:bCs/>
              </w:rPr>
              <w:fldChar w:fldCharType="begin">
                <w:ffData>
                  <w:name w:val=""/>
                  <w:enabled/>
                  <w:calcOnExit w:val="0"/>
                  <w:textInput>
                    <w:default w:val="Establishment Period End"/>
                  </w:textInput>
                </w:ffData>
              </w:fldChar>
            </w:r>
            <w:r>
              <w:rPr>
                <w:b w:val="0"/>
                <w:bCs/>
              </w:rPr>
              <w:instrText xml:space="preserve"> FORMTEXT </w:instrText>
            </w:r>
            <w:r>
              <w:rPr>
                <w:b w:val="0"/>
                <w:bCs/>
              </w:rPr>
            </w:r>
            <w:r>
              <w:rPr>
                <w:b w:val="0"/>
                <w:bCs/>
              </w:rPr>
              <w:fldChar w:fldCharType="separate"/>
            </w:r>
            <w:r>
              <w:rPr>
                <w:b w:val="0"/>
                <w:bCs/>
                <w:noProof/>
              </w:rPr>
              <w:t>Establishment Period End</w:t>
            </w:r>
            <w:r>
              <w:rPr>
                <w:b w:val="0"/>
                <w:bCs/>
              </w:rPr>
              <w:fldChar w:fldCharType="end"/>
            </w:r>
          </w:p>
        </w:tc>
        <w:tc>
          <w:tcPr>
            <w:tcW w:w="4530" w:type="dxa"/>
          </w:tcPr>
          <w:p w14:paraId="06179CD1" w14:textId="77777777" w:rsidR="00114A30" w:rsidRPr="001D6189" w:rsidRDefault="00114A30" w:rsidP="00020ABD">
            <w:pPr>
              <w:pStyle w:val="TableHeading"/>
              <w:jc w:val="left"/>
              <w:rPr>
                <w:b w:val="0"/>
                <w:bCs/>
              </w:rPr>
            </w:pPr>
            <w:r w:rsidRPr="001D6189">
              <w:rPr>
                <w:b w:val="0"/>
                <w:bCs/>
              </w:rPr>
              <w:fldChar w:fldCharType="begin">
                <w:ffData>
                  <w:name w:val=""/>
                  <w:enabled/>
                  <w:calcOnExit w:val="0"/>
                  <w:textInput>
                    <w:default w:val="[...]"/>
                  </w:textInput>
                </w:ffData>
              </w:fldChar>
            </w:r>
            <w:r w:rsidRPr="001D6189">
              <w:rPr>
                <w:b w:val="0"/>
                <w:bCs/>
              </w:rPr>
              <w:instrText xml:space="preserve"> FORMTEXT </w:instrText>
            </w:r>
            <w:r w:rsidRPr="001D6189">
              <w:rPr>
                <w:b w:val="0"/>
                <w:bCs/>
              </w:rPr>
            </w:r>
            <w:r w:rsidRPr="001D6189">
              <w:rPr>
                <w:b w:val="0"/>
                <w:bCs/>
              </w:rPr>
              <w:fldChar w:fldCharType="separate"/>
            </w:r>
            <w:r w:rsidRPr="001D6189">
              <w:rPr>
                <w:b w:val="0"/>
                <w:bCs/>
                <w:noProof/>
              </w:rPr>
              <w:t>[...]</w:t>
            </w:r>
            <w:r w:rsidRPr="001D6189">
              <w:rPr>
                <w:b w:val="0"/>
                <w:bCs/>
              </w:rPr>
              <w:fldChar w:fldCharType="end"/>
            </w:r>
          </w:p>
        </w:tc>
      </w:tr>
      <w:tr w:rsidR="00114A30" w:rsidRPr="00EA418A" w14:paraId="26D864F0" w14:textId="77777777" w:rsidTr="00435A24">
        <w:tc>
          <w:tcPr>
            <w:tcW w:w="4530" w:type="dxa"/>
          </w:tcPr>
          <w:p w14:paraId="1D3D11B7" w14:textId="77777777" w:rsidR="00114A30" w:rsidRPr="006F2A1A" w:rsidRDefault="00114A30" w:rsidP="00020ABD">
            <w:pPr>
              <w:pStyle w:val="TableBodyText"/>
            </w:pPr>
            <w:r w:rsidRPr="006F2A1A">
              <w:fldChar w:fldCharType="begin">
                <w:ffData>
                  <w:name w:val="Text12"/>
                  <w:enabled/>
                  <w:calcOnExit w:val="0"/>
                  <w:textInput>
                    <w:default w:val="Sustainability kick off meeting"/>
                  </w:textInput>
                </w:ffData>
              </w:fldChar>
            </w:r>
            <w:r w:rsidRPr="006F2A1A">
              <w:instrText xml:space="preserve"> FORMTEXT </w:instrText>
            </w:r>
            <w:r w:rsidRPr="006F2A1A">
              <w:fldChar w:fldCharType="separate"/>
            </w:r>
            <w:r w:rsidRPr="006F2A1A">
              <w:rPr>
                <w:noProof/>
              </w:rPr>
              <w:t>Sustainability kick off meeting</w:t>
            </w:r>
            <w:r w:rsidRPr="006F2A1A">
              <w:fldChar w:fldCharType="end"/>
            </w:r>
          </w:p>
        </w:tc>
        <w:tc>
          <w:tcPr>
            <w:tcW w:w="4530" w:type="dxa"/>
          </w:tcPr>
          <w:p w14:paraId="4ADD4CCE" w14:textId="77777777" w:rsidR="00114A30" w:rsidRPr="006F2A1A" w:rsidRDefault="00114A30" w:rsidP="00020ABD">
            <w:pPr>
              <w:pStyle w:val="TableBodyText"/>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r>
      <w:tr w:rsidR="00114A30" w:rsidRPr="00EA418A" w14:paraId="4CD506FB" w14:textId="77777777" w:rsidTr="00435A24">
        <w:tc>
          <w:tcPr>
            <w:tcW w:w="4530" w:type="dxa"/>
          </w:tcPr>
          <w:p w14:paraId="56A50674" w14:textId="77777777" w:rsidR="00114A30" w:rsidRPr="006F2A1A" w:rsidRDefault="00114A30" w:rsidP="00020ABD">
            <w:pPr>
              <w:pStyle w:val="TableBodyText"/>
            </w:pPr>
            <w:r w:rsidRPr="006F2A1A">
              <w:fldChar w:fldCharType="begin">
                <w:ffData>
                  <w:name w:val=""/>
                  <w:enabled/>
                  <w:calcOnExit w:val="0"/>
                  <w:textInput>
                    <w:default w:val="Preparation of initial ISMP"/>
                  </w:textInput>
                </w:ffData>
              </w:fldChar>
            </w:r>
            <w:r w:rsidRPr="006F2A1A">
              <w:instrText xml:space="preserve"> FORMTEXT </w:instrText>
            </w:r>
            <w:r w:rsidRPr="006F2A1A">
              <w:fldChar w:fldCharType="separate"/>
            </w:r>
            <w:r w:rsidRPr="006F2A1A">
              <w:rPr>
                <w:noProof/>
              </w:rPr>
              <w:t>Preparation of initial ISMP</w:t>
            </w:r>
            <w:r w:rsidRPr="006F2A1A">
              <w:fldChar w:fldCharType="end"/>
            </w:r>
          </w:p>
        </w:tc>
        <w:tc>
          <w:tcPr>
            <w:tcW w:w="4530" w:type="dxa"/>
            <w:vAlign w:val="top"/>
          </w:tcPr>
          <w:p w14:paraId="13F583FC" w14:textId="77777777" w:rsidR="00114A30" w:rsidRPr="006F2A1A" w:rsidRDefault="00114A30" w:rsidP="00020ABD">
            <w:pPr>
              <w:pStyle w:val="TableBodyText"/>
            </w:pPr>
            <w:r w:rsidRPr="00FA4677">
              <w:fldChar w:fldCharType="begin">
                <w:ffData>
                  <w:name w:val=""/>
                  <w:enabled/>
                  <w:calcOnExit w:val="0"/>
                  <w:textInput>
                    <w:default w:val="[...]"/>
                  </w:textInput>
                </w:ffData>
              </w:fldChar>
            </w:r>
            <w:r w:rsidRPr="00FA4677">
              <w:instrText xml:space="preserve"> FORMTEXT </w:instrText>
            </w:r>
            <w:r w:rsidRPr="00FA4677">
              <w:fldChar w:fldCharType="separate"/>
            </w:r>
            <w:r w:rsidRPr="00FA4677">
              <w:rPr>
                <w:noProof/>
              </w:rPr>
              <w:t>[...]</w:t>
            </w:r>
            <w:r w:rsidRPr="00FA4677">
              <w:fldChar w:fldCharType="end"/>
            </w:r>
          </w:p>
        </w:tc>
      </w:tr>
      <w:tr w:rsidR="00114A30" w:rsidRPr="00EA418A" w14:paraId="6A37BEA8" w14:textId="77777777" w:rsidTr="00435A24">
        <w:tc>
          <w:tcPr>
            <w:tcW w:w="4530" w:type="dxa"/>
          </w:tcPr>
          <w:p w14:paraId="23799A03" w14:textId="77777777" w:rsidR="00114A30" w:rsidRPr="006F2A1A" w:rsidRDefault="00114A30" w:rsidP="00114A30">
            <w:pPr>
              <w:pStyle w:val="TableBodyText"/>
              <w:keepNext w:val="0"/>
              <w:keepLines w:val="0"/>
            </w:pPr>
            <w:r w:rsidRPr="006F2A1A">
              <w:fldChar w:fldCharType="begin">
                <w:ffData>
                  <w:name w:val=""/>
                  <w:enabled/>
                  <w:calcOnExit w:val="0"/>
                  <w:textInput>
                    <w:default w:val="Weightings assessment"/>
                  </w:textInput>
                </w:ffData>
              </w:fldChar>
            </w:r>
            <w:r w:rsidRPr="006F2A1A">
              <w:instrText xml:space="preserve"> FORMTEXT </w:instrText>
            </w:r>
            <w:r w:rsidRPr="006F2A1A">
              <w:fldChar w:fldCharType="separate"/>
            </w:r>
            <w:r w:rsidRPr="006F2A1A">
              <w:rPr>
                <w:noProof/>
              </w:rPr>
              <w:t>Weightings assessment</w:t>
            </w:r>
            <w:r w:rsidRPr="006F2A1A">
              <w:fldChar w:fldCharType="end"/>
            </w:r>
          </w:p>
        </w:tc>
        <w:tc>
          <w:tcPr>
            <w:tcW w:w="4530" w:type="dxa"/>
            <w:vAlign w:val="top"/>
          </w:tcPr>
          <w:p w14:paraId="0B161BDE" w14:textId="77777777" w:rsidR="00114A30" w:rsidRPr="006F2A1A" w:rsidRDefault="00114A30" w:rsidP="00114A30">
            <w:pPr>
              <w:pStyle w:val="TableBodyText"/>
              <w:keepNext w:val="0"/>
              <w:keepLines w:val="0"/>
            </w:pPr>
            <w:r w:rsidRPr="00FA4677">
              <w:fldChar w:fldCharType="begin">
                <w:ffData>
                  <w:name w:val=""/>
                  <w:enabled/>
                  <w:calcOnExit w:val="0"/>
                  <w:textInput>
                    <w:default w:val="[...]"/>
                  </w:textInput>
                </w:ffData>
              </w:fldChar>
            </w:r>
            <w:r w:rsidRPr="00FA4677">
              <w:instrText xml:space="preserve"> FORMTEXT </w:instrText>
            </w:r>
            <w:r w:rsidRPr="00FA4677">
              <w:fldChar w:fldCharType="separate"/>
            </w:r>
            <w:r w:rsidRPr="00FA4677">
              <w:rPr>
                <w:noProof/>
              </w:rPr>
              <w:t>[...]</w:t>
            </w:r>
            <w:r w:rsidRPr="00FA4677">
              <w:fldChar w:fldCharType="end"/>
            </w:r>
          </w:p>
        </w:tc>
      </w:tr>
      <w:tr w:rsidR="00114A30" w:rsidRPr="00EA418A" w14:paraId="2785B850" w14:textId="77777777" w:rsidTr="00435A24">
        <w:tc>
          <w:tcPr>
            <w:tcW w:w="4530" w:type="dxa"/>
          </w:tcPr>
          <w:p w14:paraId="779A16E8" w14:textId="77777777" w:rsidR="00114A30" w:rsidRPr="006F2A1A" w:rsidRDefault="00114A30" w:rsidP="00114A30">
            <w:pPr>
              <w:pStyle w:val="TableBodyText"/>
              <w:keepNext w:val="0"/>
              <w:keepLines w:val="0"/>
            </w:pPr>
            <w:r w:rsidRPr="006F2A1A">
              <w:fldChar w:fldCharType="begin">
                <w:ffData>
                  <w:name w:val=""/>
                  <w:enabled/>
                  <w:calcOnExit w:val="0"/>
                  <w:textInput>
                    <w:default w:val="Verification of Base Case"/>
                  </w:textInput>
                </w:ffData>
              </w:fldChar>
            </w:r>
            <w:r w:rsidRPr="006F2A1A">
              <w:instrText xml:space="preserve"> FORMTEXT </w:instrText>
            </w:r>
            <w:r w:rsidRPr="006F2A1A">
              <w:fldChar w:fldCharType="separate"/>
            </w:r>
            <w:r w:rsidRPr="006F2A1A">
              <w:rPr>
                <w:noProof/>
              </w:rPr>
              <w:t>Verification of Base Case</w:t>
            </w:r>
            <w:r w:rsidRPr="006F2A1A">
              <w:fldChar w:fldCharType="end"/>
            </w:r>
          </w:p>
        </w:tc>
        <w:tc>
          <w:tcPr>
            <w:tcW w:w="4530" w:type="dxa"/>
          </w:tcPr>
          <w:p w14:paraId="6D6DC75A"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r>
      <w:tr w:rsidR="00114A30" w:rsidRPr="00EA418A" w14:paraId="6ACD12CE" w14:textId="77777777" w:rsidTr="00435A24">
        <w:tc>
          <w:tcPr>
            <w:tcW w:w="4530" w:type="dxa"/>
          </w:tcPr>
          <w:p w14:paraId="4FFCAF33" w14:textId="77777777" w:rsidR="00114A30" w:rsidRPr="006F2A1A" w:rsidRDefault="00114A30" w:rsidP="00114A30">
            <w:pPr>
              <w:pStyle w:val="TableBodyText"/>
              <w:keepNext w:val="0"/>
              <w:keepLines w:val="0"/>
            </w:pPr>
            <w:r w:rsidRPr="006F2A1A">
              <w:fldChar w:fldCharType="begin">
                <w:ffData>
                  <w:name w:val=""/>
                  <w:enabled/>
                  <w:calcOnExit w:val="0"/>
                  <w:textInput>
                    <w:default w:val="Attend planning and sustainability meetings"/>
                  </w:textInput>
                </w:ffData>
              </w:fldChar>
            </w:r>
            <w:r w:rsidRPr="006F2A1A">
              <w:instrText xml:space="preserve"> FORMTEXT </w:instrText>
            </w:r>
            <w:r w:rsidRPr="006F2A1A">
              <w:fldChar w:fldCharType="separate"/>
            </w:r>
            <w:r w:rsidRPr="006F2A1A">
              <w:rPr>
                <w:noProof/>
              </w:rPr>
              <w:t>Attend planning and sustainability meetings</w:t>
            </w:r>
            <w:r w:rsidRPr="006F2A1A">
              <w:fldChar w:fldCharType="end"/>
            </w:r>
          </w:p>
        </w:tc>
        <w:tc>
          <w:tcPr>
            <w:tcW w:w="4530" w:type="dxa"/>
          </w:tcPr>
          <w:p w14:paraId="2BDA2513" w14:textId="77777777" w:rsidR="00114A30" w:rsidRPr="006F2A1A" w:rsidRDefault="00114A30" w:rsidP="00114A30">
            <w:pPr>
              <w:pStyle w:val="TableBodyText"/>
              <w:keepNext w:val="0"/>
              <w:keepLines w:val="0"/>
            </w:pPr>
            <w:r w:rsidRPr="006F2A1A">
              <w:fldChar w:fldCharType="begin">
                <w:ffData>
                  <w:name w:val=""/>
                  <w:enabled/>
                  <w:calcOnExit w:val="0"/>
                  <w:textInput>
                    <w:default w:val="Weekly"/>
                  </w:textInput>
                </w:ffData>
              </w:fldChar>
            </w:r>
            <w:r w:rsidRPr="006F2A1A">
              <w:instrText xml:space="preserve"> FORMTEXT </w:instrText>
            </w:r>
            <w:r w:rsidRPr="006F2A1A">
              <w:fldChar w:fldCharType="separate"/>
            </w:r>
            <w:r w:rsidRPr="006F2A1A">
              <w:rPr>
                <w:noProof/>
              </w:rPr>
              <w:t>Weekly</w:t>
            </w:r>
            <w:r w:rsidRPr="006F2A1A">
              <w:fldChar w:fldCharType="end"/>
            </w:r>
          </w:p>
        </w:tc>
      </w:tr>
      <w:tr w:rsidR="00114A30" w:rsidRPr="00EA418A" w14:paraId="2456907D" w14:textId="77777777" w:rsidTr="00435A24">
        <w:tc>
          <w:tcPr>
            <w:tcW w:w="4530" w:type="dxa"/>
          </w:tcPr>
          <w:p w14:paraId="58575EEC" w14:textId="77777777" w:rsidR="00114A30" w:rsidRPr="006F2A1A" w:rsidRDefault="00114A30" w:rsidP="00114A30">
            <w:pPr>
              <w:pStyle w:val="TableBodyText"/>
              <w:keepNext w:val="0"/>
              <w:keepLines w:val="0"/>
            </w:pPr>
            <w:r w:rsidRPr="006F2A1A">
              <w:fldChar w:fldCharType="begin">
                <w:ffData>
                  <w:name w:val=""/>
                  <w:enabled/>
                  <w:calcOnExit w:val="0"/>
                  <w:textInput>
                    <w:default w:val="Attend risk and opportunities workshop"/>
                  </w:textInput>
                </w:ffData>
              </w:fldChar>
            </w:r>
            <w:r w:rsidRPr="006F2A1A">
              <w:instrText xml:space="preserve"> FORMTEXT </w:instrText>
            </w:r>
            <w:r w:rsidRPr="006F2A1A">
              <w:fldChar w:fldCharType="separate"/>
            </w:r>
            <w:r w:rsidRPr="006F2A1A">
              <w:rPr>
                <w:noProof/>
              </w:rPr>
              <w:t>Attend risk and opportunities workshop</w:t>
            </w:r>
            <w:r w:rsidRPr="006F2A1A">
              <w:fldChar w:fldCharType="end"/>
            </w:r>
          </w:p>
        </w:tc>
        <w:tc>
          <w:tcPr>
            <w:tcW w:w="4530" w:type="dxa"/>
          </w:tcPr>
          <w:p w14:paraId="2AE167C4" w14:textId="77777777" w:rsidR="00114A30" w:rsidRPr="006F2A1A" w:rsidRDefault="00114A30" w:rsidP="00114A30">
            <w:pPr>
              <w:pStyle w:val="TableBodyText"/>
              <w:keepNext w:val="0"/>
              <w:keepLines w:val="0"/>
            </w:pPr>
            <w:r w:rsidRPr="006F2A1A">
              <w:fldChar w:fldCharType="begin">
                <w:ffData>
                  <w:name w:val=""/>
                  <w:enabled/>
                  <w:calcOnExit w:val="0"/>
                  <w:textInput>
                    <w:default w:val="@ Type here"/>
                  </w:textInput>
                </w:ffData>
              </w:fldChar>
            </w:r>
            <w:r w:rsidRPr="006F2A1A">
              <w:instrText xml:space="preserve"> FORMTEXT </w:instrText>
            </w:r>
            <w:r w:rsidRPr="006F2A1A">
              <w:fldChar w:fldCharType="separate"/>
            </w:r>
            <w:r w:rsidRPr="006F2A1A">
              <w:rPr>
                <w:noProof/>
              </w:rPr>
              <w:t>@ Type here</w:t>
            </w:r>
            <w:r w:rsidRPr="006F2A1A">
              <w:fldChar w:fldCharType="end"/>
            </w:r>
          </w:p>
        </w:tc>
      </w:tr>
      <w:tr w:rsidR="00114A30" w:rsidRPr="00EA418A" w14:paraId="184A42E5" w14:textId="77777777" w:rsidTr="00435A24">
        <w:tc>
          <w:tcPr>
            <w:tcW w:w="4530" w:type="dxa"/>
          </w:tcPr>
          <w:p w14:paraId="27F1CD6C" w14:textId="77777777" w:rsidR="00114A30" w:rsidRPr="006F2A1A" w:rsidRDefault="00114A30" w:rsidP="00114A30">
            <w:pPr>
              <w:pStyle w:val="TableBodyText"/>
              <w:keepNext w:val="0"/>
              <w:keepLines w:val="0"/>
            </w:pPr>
            <w:r w:rsidRPr="006F2A1A">
              <w:fldChar w:fldCharType="begin">
                <w:ffData>
                  <w:name w:val=""/>
                  <w:enabled/>
                  <w:calcOnExit w:val="0"/>
                  <w:textInput>
                    <w:default w:val="Climate change risk assessment workshop"/>
                  </w:textInput>
                </w:ffData>
              </w:fldChar>
            </w:r>
            <w:r w:rsidRPr="006F2A1A">
              <w:instrText xml:space="preserve"> FORMTEXT </w:instrText>
            </w:r>
            <w:r w:rsidRPr="006F2A1A">
              <w:fldChar w:fldCharType="separate"/>
            </w:r>
            <w:r w:rsidRPr="006F2A1A">
              <w:rPr>
                <w:noProof/>
              </w:rPr>
              <w:t>Climate change risk assessment workshop</w:t>
            </w:r>
            <w:r w:rsidRPr="006F2A1A">
              <w:fldChar w:fldCharType="end"/>
            </w:r>
          </w:p>
        </w:tc>
        <w:tc>
          <w:tcPr>
            <w:tcW w:w="4530" w:type="dxa"/>
          </w:tcPr>
          <w:p w14:paraId="0262830D"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r>
      <w:tr w:rsidR="00114A30" w:rsidRPr="00EA418A" w14:paraId="22938D4E" w14:textId="77777777" w:rsidTr="00435A24">
        <w:tc>
          <w:tcPr>
            <w:tcW w:w="4530" w:type="dxa"/>
          </w:tcPr>
          <w:p w14:paraId="73F5155F"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c>
          <w:tcPr>
            <w:tcW w:w="4530" w:type="dxa"/>
          </w:tcPr>
          <w:p w14:paraId="1C41C79D"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r>
      <w:tr w:rsidR="00114A30" w:rsidRPr="00EA418A" w14:paraId="4956C43F" w14:textId="77777777" w:rsidTr="00435A24">
        <w:tc>
          <w:tcPr>
            <w:tcW w:w="4530" w:type="dxa"/>
          </w:tcPr>
          <w:p w14:paraId="11A0B6D1"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c>
          <w:tcPr>
            <w:tcW w:w="4530" w:type="dxa"/>
          </w:tcPr>
          <w:p w14:paraId="5D921C5B"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r>
      <w:tr w:rsidR="00114A30" w:rsidRPr="00EA418A" w14:paraId="2A32921B" w14:textId="77777777" w:rsidTr="00435A24">
        <w:tc>
          <w:tcPr>
            <w:tcW w:w="4530" w:type="dxa"/>
            <w:tcBorders>
              <w:bottom w:val="single" w:sz="4" w:space="0" w:color="auto"/>
            </w:tcBorders>
          </w:tcPr>
          <w:p w14:paraId="20B38206"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c>
          <w:tcPr>
            <w:tcW w:w="4530" w:type="dxa"/>
            <w:tcBorders>
              <w:bottom w:val="single" w:sz="4" w:space="0" w:color="auto"/>
            </w:tcBorders>
          </w:tcPr>
          <w:p w14:paraId="218FF18E" w14:textId="77777777" w:rsidR="00114A30" w:rsidRPr="006F2A1A"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r>
      <w:tr w:rsidR="00114A30" w14:paraId="42985F29" w14:textId="77777777" w:rsidTr="00435A24">
        <w:tc>
          <w:tcPr>
            <w:tcW w:w="4530" w:type="dxa"/>
            <w:tcBorders>
              <w:bottom w:val="single" w:sz="4" w:space="0" w:color="auto"/>
            </w:tcBorders>
          </w:tcPr>
          <w:p w14:paraId="711BCE27" w14:textId="77777777" w:rsidR="00114A30" w:rsidRPr="006F2A1A" w:rsidRDefault="00114A30" w:rsidP="00114A30">
            <w:pPr>
              <w:pStyle w:val="TableBodyText"/>
              <w:keepNext w:val="0"/>
              <w:keepLines w:val="0"/>
            </w:pPr>
            <w:r w:rsidRPr="006F2A1A">
              <w:fldChar w:fldCharType="begin">
                <w:ffData>
                  <w:name w:val=""/>
                  <w:enabled/>
                  <w:calcOnExit w:val="0"/>
                  <w:textInput>
                    <w:default w:val="Completion of credit summary forms"/>
                  </w:textInput>
                </w:ffData>
              </w:fldChar>
            </w:r>
            <w:r w:rsidRPr="006F2A1A">
              <w:instrText xml:space="preserve"> FORMTEXT </w:instrText>
            </w:r>
            <w:r w:rsidRPr="006F2A1A">
              <w:fldChar w:fldCharType="separate"/>
            </w:r>
            <w:r w:rsidRPr="006F2A1A">
              <w:rPr>
                <w:noProof/>
              </w:rPr>
              <w:t>Completion of credit summary forms</w:t>
            </w:r>
            <w:r w:rsidRPr="006F2A1A">
              <w:fldChar w:fldCharType="end"/>
            </w:r>
          </w:p>
        </w:tc>
        <w:tc>
          <w:tcPr>
            <w:tcW w:w="4530" w:type="dxa"/>
            <w:tcBorders>
              <w:bottom w:val="single" w:sz="4" w:space="0" w:color="auto"/>
            </w:tcBorders>
          </w:tcPr>
          <w:p w14:paraId="52C09EC9" w14:textId="77777777" w:rsidR="00114A30" w:rsidRDefault="00114A30" w:rsidP="00114A30">
            <w:pPr>
              <w:pStyle w:val="TableBodyText"/>
              <w:keepNext w:val="0"/>
              <w:keepLines w:val="0"/>
            </w:pPr>
            <w:r w:rsidRPr="006F2A1A">
              <w:fldChar w:fldCharType="begin">
                <w:ffData>
                  <w:name w:val=""/>
                  <w:enabled/>
                  <w:calcOnExit w:val="0"/>
                  <w:textInput>
                    <w:default w:val="[...]"/>
                  </w:textInput>
                </w:ffData>
              </w:fldChar>
            </w:r>
            <w:r w:rsidRPr="006F2A1A">
              <w:instrText xml:space="preserve"> FORMTEXT </w:instrText>
            </w:r>
            <w:r w:rsidRPr="006F2A1A">
              <w:fldChar w:fldCharType="separate"/>
            </w:r>
            <w:r w:rsidRPr="006F2A1A">
              <w:rPr>
                <w:noProof/>
              </w:rPr>
              <w:t>[...]</w:t>
            </w:r>
            <w:r w:rsidRPr="006F2A1A">
              <w:fldChar w:fldCharType="end"/>
            </w:r>
          </w:p>
        </w:tc>
      </w:tr>
    </w:tbl>
    <w:p w14:paraId="20E60C2E" w14:textId="32692139" w:rsidR="00301522" w:rsidRDefault="00301522" w:rsidP="00EC069E">
      <w:pPr>
        <w:pStyle w:val="Heading2"/>
        <w:spacing w:before="240" w:after="240"/>
        <w:ind w:left="578" w:hanging="578"/>
      </w:pPr>
      <w:bookmarkStart w:id="46" w:name="_Toc168571695"/>
      <w:r>
        <w:t>Monitoring and reporting</w:t>
      </w:r>
      <w:bookmarkEnd w:id="46"/>
      <w:r>
        <w:t xml:space="preserve"> </w:t>
      </w:r>
    </w:p>
    <w:tbl>
      <w:tblPr>
        <w:tblStyle w:val="Commentary"/>
        <w:tblW w:w="0" w:type="auto"/>
        <w:tblLook w:val="04A0" w:firstRow="1" w:lastRow="0" w:firstColumn="1" w:lastColumn="0" w:noHBand="0" w:noVBand="1"/>
      </w:tblPr>
      <w:tblGrid>
        <w:gridCol w:w="9024"/>
      </w:tblGrid>
      <w:tr w:rsidR="00EC069E" w14:paraId="074A6E20" w14:textId="77777777" w:rsidTr="00EC069E">
        <w:tc>
          <w:tcPr>
            <w:tcW w:w="9024" w:type="dxa"/>
          </w:tcPr>
          <w:p w14:paraId="7C092E84" w14:textId="6F04DFEA" w:rsidR="00EC069E" w:rsidRDefault="00EC069E" w:rsidP="00301522">
            <w:pPr>
              <w:pStyle w:val="BodyText"/>
            </w:pPr>
            <w:r>
              <w:t xml:space="preserve">This section supports the credit Lea-1 </w:t>
            </w:r>
            <w:r w:rsidRPr="00EC069E">
              <w:rPr>
                <w:rStyle w:val="BodyTextitalic"/>
              </w:rPr>
              <w:t>Integrating Sustainability</w:t>
            </w:r>
            <w:r>
              <w:t>.</w:t>
            </w:r>
          </w:p>
        </w:tc>
      </w:tr>
    </w:tbl>
    <w:p w14:paraId="7B209161" w14:textId="77777777" w:rsidR="00301522" w:rsidRDefault="00301522" w:rsidP="00EC069E">
      <w:pPr>
        <w:pStyle w:val="BodyText"/>
        <w:spacing w:before="240"/>
      </w:pPr>
      <w:r>
        <w:t>Monitoring and reporting of sustainability implementation will be governed through the following activities:</w:t>
      </w:r>
    </w:p>
    <w:p w14:paraId="2B763432" w14:textId="10BCFE23" w:rsidR="00301522" w:rsidRDefault="00301522" w:rsidP="00EC069E">
      <w:pPr>
        <w:pStyle w:val="BodyText"/>
        <w:numPr>
          <w:ilvl w:val="0"/>
          <w:numId w:val="34"/>
        </w:numPr>
      </w:pPr>
      <w:r>
        <w:t>Quarterly reporting to senior management on performance against the sustainability objectives and targets listed in Section 3.4, in accordance with Lea-1 Level 1.</w:t>
      </w:r>
    </w:p>
    <w:p w14:paraId="70BD22AD" w14:textId="7110DD90" w:rsidR="00301522" w:rsidRDefault="00301522" w:rsidP="00020ABD">
      <w:pPr>
        <w:pStyle w:val="BodyText"/>
        <w:numPr>
          <w:ilvl w:val="0"/>
          <w:numId w:val="34"/>
        </w:numPr>
        <w:spacing w:after="240"/>
      </w:pPr>
      <w:r>
        <w:t>Independent sustainability performance reviews/audits in accordance with Lea-1 Level 3 [if targeted by the project]</w:t>
      </w:r>
      <w:r w:rsidR="00EC069E">
        <w:t>.</w:t>
      </w:r>
    </w:p>
    <w:tbl>
      <w:tblPr>
        <w:tblStyle w:val="Commentary"/>
        <w:tblW w:w="0" w:type="auto"/>
        <w:tblLook w:val="04A0" w:firstRow="1" w:lastRow="0" w:firstColumn="1" w:lastColumn="0" w:noHBand="0" w:noVBand="1"/>
      </w:tblPr>
      <w:tblGrid>
        <w:gridCol w:w="9024"/>
      </w:tblGrid>
      <w:tr w:rsidR="00EC069E" w14:paraId="02DE4C7F" w14:textId="77777777" w:rsidTr="00EC069E">
        <w:tc>
          <w:tcPr>
            <w:tcW w:w="9024" w:type="dxa"/>
          </w:tcPr>
          <w:p w14:paraId="34357BE2" w14:textId="67F6A64B" w:rsidR="00EC069E" w:rsidRDefault="00EC069E" w:rsidP="00301522">
            <w:pPr>
              <w:pStyle w:val="BodyText"/>
            </w:pPr>
            <w:r>
              <w:t>Include a description of how the project is using the Compliance Register Monitoring Spreadsheet, as relevant to the project and phase. Note the minimum requirements vary slightly depending on project phase and should be defined in the project’s Functional Specification or SWTC (refer Functional Specification templates for each phase on the Consultants for Engineering Projects webpage). A template and additional guidance is provided in Appendix E.</w:t>
            </w:r>
          </w:p>
        </w:tc>
      </w:tr>
    </w:tbl>
    <w:p w14:paraId="407C979D" w14:textId="64C662C2" w:rsidR="00301522" w:rsidRDefault="00301522" w:rsidP="00020ABD">
      <w:pPr>
        <w:pStyle w:val="BodyText"/>
        <w:numPr>
          <w:ilvl w:val="0"/>
          <w:numId w:val="36"/>
        </w:numPr>
        <w:spacing w:before="240" w:after="240"/>
      </w:pPr>
      <w:r>
        <w:t xml:space="preserve">The Compliance Register Monitoring Spreadsheet (Appendix E) </w:t>
      </w:r>
      <w:r w:rsidR="00256C41" w:rsidRPr="006F2A1A">
        <w:fldChar w:fldCharType="begin">
          <w:ffData>
            <w:name w:val="Text19"/>
            <w:enabled/>
            <w:calcOnExit w:val="0"/>
            <w:textInput>
              <w:default w:val="XXXX"/>
            </w:textInput>
          </w:ffData>
        </w:fldChar>
      </w:r>
      <w:r w:rsidR="00256C41" w:rsidRPr="006F2A1A">
        <w:instrText xml:space="preserve"> FORMTEXT </w:instrText>
      </w:r>
      <w:r w:rsidR="00256C41" w:rsidRPr="006F2A1A">
        <w:fldChar w:fldCharType="separate"/>
      </w:r>
      <w:r w:rsidR="00256C41" w:rsidRPr="006F2A1A">
        <w:rPr>
          <w:noProof/>
        </w:rPr>
        <w:t>XXXX</w:t>
      </w:r>
      <w:r w:rsidR="00256C41" w:rsidRPr="006F2A1A">
        <w:fldChar w:fldCharType="end"/>
      </w:r>
      <w:r w:rsidR="00EC069E">
        <w:t>.</w:t>
      </w:r>
    </w:p>
    <w:tbl>
      <w:tblPr>
        <w:tblStyle w:val="Commentary"/>
        <w:tblW w:w="0" w:type="auto"/>
        <w:tblLook w:val="04A0" w:firstRow="1" w:lastRow="0" w:firstColumn="1" w:lastColumn="0" w:noHBand="0" w:noVBand="1"/>
      </w:tblPr>
      <w:tblGrid>
        <w:gridCol w:w="9024"/>
      </w:tblGrid>
      <w:tr w:rsidR="00EC069E" w14:paraId="0EE6430A" w14:textId="77777777" w:rsidTr="00EC069E">
        <w:tc>
          <w:tcPr>
            <w:tcW w:w="9024" w:type="dxa"/>
          </w:tcPr>
          <w:p w14:paraId="41F5D481" w14:textId="2E3854FC" w:rsidR="00EC069E" w:rsidRDefault="00EC069E" w:rsidP="00301522">
            <w:pPr>
              <w:pStyle w:val="BodyText"/>
            </w:pPr>
            <w:r>
              <w:t xml:space="preserve">List relevant workshops and meetings below. Where meetings / workshops are recurring, the frequency should be defined. Where activities are used to directly support a credit, the credit should be listed. Examples are provided in </w:t>
            </w:r>
            <w:r w:rsidRPr="00EC069E">
              <w:rPr>
                <w:rStyle w:val="BodyTextitalic"/>
              </w:rPr>
              <w:t>italics</w:t>
            </w:r>
            <w:r>
              <w:t>.</w:t>
            </w:r>
          </w:p>
        </w:tc>
      </w:tr>
    </w:tbl>
    <w:p w14:paraId="263A57CC" w14:textId="2D60DCA0" w:rsidR="00301522" w:rsidRDefault="00301522" w:rsidP="00020ABD">
      <w:pPr>
        <w:pStyle w:val="BodyText"/>
        <w:keepNext/>
        <w:keepLines/>
        <w:numPr>
          <w:ilvl w:val="0"/>
          <w:numId w:val="36"/>
        </w:numPr>
      </w:pPr>
      <w:r>
        <w:lastRenderedPageBreak/>
        <w:t>Monthly sustainability progress meetings (refer minutes in Appendix F)</w:t>
      </w:r>
      <w:r w:rsidR="00EC069E">
        <w:t>.</w:t>
      </w:r>
    </w:p>
    <w:p w14:paraId="2746E78E" w14:textId="2AC47613" w:rsidR="00301522" w:rsidRDefault="00301522" w:rsidP="00020ABD">
      <w:pPr>
        <w:pStyle w:val="BodyText"/>
        <w:keepNext/>
        <w:keepLines/>
        <w:numPr>
          <w:ilvl w:val="0"/>
          <w:numId w:val="36"/>
        </w:numPr>
      </w:pPr>
      <w:r>
        <w:t>Project workshops and meetings, including:</w:t>
      </w:r>
    </w:p>
    <w:p w14:paraId="662E0022" w14:textId="6BE72EDE" w:rsidR="00301522" w:rsidRDefault="00301522" w:rsidP="00020ABD">
      <w:pPr>
        <w:pStyle w:val="BodyText"/>
        <w:keepNext/>
        <w:keepLines/>
        <w:numPr>
          <w:ilvl w:val="1"/>
          <w:numId w:val="36"/>
        </w:numPr>
      </w:pPr>
      <w:r>
        <w:t>Risk and Value Engineering Workshops (Lea-2, Ecn-1).</w:t>
      </w:r>
    </w:p>
    <w:p w14:paraId="0DC8187B" w14:textId="35964338" w:rsidR="00301522" w:rsidRDefault="00301522" w:rsidP="00EC069E">
      <w:pPr>
        <w:pStyle w:val="BodyText"/>
        <w:numPr>
          <w:ilvl w:val="1"/>
          <w:numId w:val="36"/>
        </w:numPr>
      </w:pPr>
      <w:r>
        <w:t>Climate Change and Natural Hazards Risk and Resilience Workshop</w:t>
      </w:r>
      <w:r w:rsidR="009D5C70">
        <w:t>(s)</w:t>
      </w:r>
      <w:r>
        <w:t xml:space="preserve"> (Res-1 and Res-2).</w:t>
      </w:r>
    </w:p>
    <w:p w14:paraId="505FF163" w14:textId="18512164" w:rsidR="00301522" w:rsidRDefault="00301522" w:rsidP="00EC069E">
      <w:pPr>
        <w:pStyle w:val="BodyText"/>
        <w:numPr>
          <w:ilvl w:val="1"/>
          <w:numId w:val="36"/>
        </w:numPr>
      </w:pPr>
      <w:r>
        <w:t>Liaison with team leads (including attendance at project coordination meetings) and review of reports and plans to ensure that sustainability outcomes are incorporated, and reports can be used to support ISC evidence.</w:t>
      </w:r>
    </w:p>
    <w:p w14:paraId="0BBC407B" w14:textId="77777777" w:rsidR="00301522" w:rsidRDefault="00301522" w:rsidP="00301522">
      <w:pPr>
        <w:pStyle w:val="BodyText"/>
      </w:pPr>
      <w:r>
        <w:t>The integration of resulting workshop documentation and decisions relevant to sustainability has been captured in the relevant reports, assessment, management plans and other documents.</w:t>
      </w:r>
    </w:p>
    <w:p w14:paraId="5002562C" w14:textId="025B2890" w:rsidR="00301522" w:rsidRDefault="00301522" w:rsidP="00EC069E">
      <w:pPr>
        <w:pStyle w:val="BodyText"/>
        <w:numPr>
          <w:ilvl w:val="0"/>
          <w:numId w:val="36"/>
        </w:numPr>
      </w:pPr>
      <w:r>
        <w:t>Reviews and updates to this ISMP at key milestones (refer to Section 1.4) as the project progresses. The final update of the ISMP at completion of this phase ensures that sustainability initiatives, requirements and commitments are communicated to future project phases [</w:t>
      </w:r>
      <w:r w:rsidRPr="00256C41">
        <w:rPr>
          <w:rStyle w:val="BodyTextitalic"/>
        </w:rPr>
        <w:t>and included in contract documents if applicable to the project phase</w:t>
      </w:r>
      <w:r>
        <w:t>].</w:t>
      </w:r>
    </w:p>
    <w:p w14:paraId="04B0A543" w14:textId="25080A5C" w:rsidR="00301522" w:rsidRDefault="00256C41" w:rsidP="00020ABD">
      <w:pPr>
        <w:pStyle w:val="BodyText"/>
        <w:numPr>
          <w:ilvl w:val="0"/>
          <w:numId w:val="36"/>
        </w:numPr>
        <w:spacing w:after="240"/>
      </w:pPr>
      <w:r>
        <w:fldChar w:fldCharType="begin">
          <w:ffData>
            <w:name w:val="Text19"/>
            <w:enabled/>
            <w:calcOnExit w:val="0"/>
            <w:textInput>
              <w:default w:val="Add additional monitoring and reporting mechanisms as relevant"/>
            </w:textInput>
          </w:ffData>
        </w:fldChar>
      </w:r>
      <w:bookmarkStart w:id="47" w:name="Text19"/>
      <w:r>
        <w:instrText xml:space="preserve"> FORMTEXT </w:instrText>
      </w:r>
      <w:r>
        <w:fldChar w:fldCharType="separate"/>
      </w:r>
      <w:r>
        <w:rPr>
          <w:noProof/>
        </w:rPr>
        <w:t>Add additional monitoring and reporting mechanisms as relevant</w:t>
      </w:r>
      <w:r>
        <w:fldChar w:fldCharType="end"/>
      </w:r>
      <w:bookmarkEnd w:id="47"/>
      <w:r w:rsidR="00301522">
        <w:t>.</w:t>
      </w:r>
    </w:p>
    <w:tbl>
      <w:tblPr>
        <w:tblStyle w:val="Commentary"/>
        <w:tblW w:w="0" w:type="auto"/>
        <w:tblLook w:val="04A0" w:firstRow="1" w:lastRow="0" w:firstColumn="1" w:lastColumn="0" w:noHBand="0" w:noVBand="1"/>
      </w:tblPr>
      <w:tblGrid>
        <w:gridCol w:w="9024"/>
      </w:tblGrid>
      <w:tr w:rsidR="00EC069E" w14:paraId="324E0ACC" w14:textId="77777777" w:rsidTr="00EC069E">
        <w:tc>
          <w:tcPr>
            <w:tcW w:w="9024" w:type="dxa"/>
          </w:tcPr>
          <w:p w14:paraId="58ADB96B" w14:textId="77777777" w:rsidR="00EC069E" w:rsidRDefault="00EC069E" w:rsidP="00301522">
            <w:pPr>
              <w:pStyle w:val="BodyText"/>
            </w:pPr>
            <w:r>
              <w:t>In this section, projects may also discuss any IS-related details published on the project webpage to meet certain criteria under v2.1 (for example, objectives and targets, or information on the heritage assessment). The process for adding these details to the project webpage is outlined below:</w:t>
            </w:r>
          </w:p>
          <w:p w14:paraId="71284E3A" w14:textId="12CD6F19" w:rsidR="00EC069E" w:rsidRDefault="00EC069E" w:rsidP="00301522">
            <w:pPr>
              <w:pStyle w:val="BodyText"/>
            </w:pPr>
            <w:r w:rsidRPr="00FD3FE8">
              <w:rPr>
                <w:noProof/>
                <w:highlight w:val="darkGray"/>
              </w:rPr>
              <mc:AlternateContent>
                <mc:Choice Requires="wpg">
                  <w:drawing>
                    <wp:anchor distT="0" distB="0" distL="0" distR="0" simplePos="0" relativeHeight="251659264" behindDoc="0" locked="0" layoutInCell="1" allowOverlap="1" wp14:anchorId="6E2BBAFE" wp14:editId="13AEED57">
                      <wp:simplePos x="0" y="0"/>
                      <wp:positionH relativeFrom="margin">
                        <wp:posOffset>15875</wp:posOffset>
                      </wp:positionH>
                      <wp:positionV relativeFrom="paragraph">
                        <wp:posOffset>247015</wp:posOffset>
                      </wp:positionV>
                      <wp:extent cx="5600065" cy="3476625"/>
                      <wp:effectExtent l="0" t="0" r="635" b="9525"/>
                      <wp:wrapTopAndBottom/>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00065" cy="3476892"/>
                                <a:chOff x="1096" y="316"/>
                                <a:chExt cx="9348" cy="6152"/>
                              </a:xfrm>
                            </wpg:grpSpPr>
                            <pic:pic xmlns:pic="http://schemas.openxmlformats.org/drawingml/2006/picture">
                              <pic:nvPicPr>
                                <pic:cNvPr id="9" name="Picture 11"/>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1096" y="316"/>
                                  <a:ext cx="3353" cy="1008"/>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10" name="Picture 12"/>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1106" y="397"/>
                                  <a:ext cx="3334" cy="843"/>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11" name="Picture 13"/>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1137" y="357"/>
                                  <a:ext cx="3186" cy="84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13" name="Picture 14"/>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5640" y="316"/>
                                  <a:ext cx="4804" cy="102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14" name="Picture 15"/>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5649" y="397"/>
                                  <a:ext cx="4681" cy="857"/>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15" name="Picture 16"/>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5680" y="357"/>
                                  <a:ext cx="4605" cy="853"/>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16" name="Picture 17"/>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4219" y="537"/>
                                  <a:ext cx="1791" cy="528"/>
                                </a:xfrm>
                                <a:prstGeom prst="rect">
                                  <a:avLst/>
                                </a:prstGeom>
                                <a:noFill/>
                                <a:extLst>
                                  <a:ext uri="{909E8E84-426E-40DD-AFC4-6F175D3DCCD1}">
                                    <a14:hiddenFill xmlns:a14="http://schemas.microsoft.com/office/drawing/2010/main">
                                      <a:solidFill>
                                        <a:srgbClr val="FFFFFF"/>
                                      </a:solidFill>
                                    </a14:hiddenFill>
                                  </a:ext>
                                </a:extLst>
                              </pic:spPr>
                            </pic:pic>
                            <wps:wsp>
                              <wps:cNvPr id="17" name="Line 18"/>
                              <wps:cNvCnPr>
                                <a:cxnSpLocks noChangeShapeType="1"/>
                              </wps:cNvCnPr>
                              <wps:spPr bwMode="auto">
                                <a:xfrm>
                                  <a:off x="4260" y="759"/>
                                  <a:ext cx="1292" cy="0"/>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wps:wsp>
                              <wps:cNvPr id="18" name="Freeform 19"/>
                              <wps:cNvSpPr>
                                <a:spLocks/>
                              </wps:cNvSpPr>
                              <wps:spPr bwMode="auto">
                                <a:xfrm>
                                  <a:off x="5522" y="668"/>
                                  <a:ext cx="180" cy="180"/>
                                </a:xfrm>
                                <a:custGeom>
                                  <a:avLst/>
                                  <a:gdLst>
                                    <a:gd name="T0" fmla="+- 0 5522 5522"/>
                                    <a:gd name="T1" fmla="*/ T0 w 180"/>
                                    <a:gd name="T2" fmla="+- 0 669 669"/>
                                    <a:gd name="T3" fmla="*/ 669 h 180"/>
                                    <a:gd name="T4" fmla="+- 0 5522 5522"/>
                                    <a:gd name="T5" fmla="*/ T4 w 180"/>
                                    <a:gd name="T6" fmla="+- 0 849 669"/>
                                    <a:gd name="T7" fmla="*/ 849 h 180"/>
                                    <a:gd name="T8" fmla="+- 0 5702 5522"/>
                                    <a:gd name="T9" fmla="*/ T8 w 180"/>
                                    <a:gd name="T10" fmla="+- 0 759 669"/>
                                    <a:gd name="T11" fmla="*/ 759 h 180"/>
                                    <a:gd name="T12" fmla="+- 0 5522 5522"/>
                                    <a:gd name="T13" fmla="*/ T12 w 180"/>
                                    <a:gd name="T14" fmla="+- 0 669 669"/>
                                    <a:gd name="T15" fmla="*/ 669 h 180"/>
                                  </a:gdLst>
                                  <a:ahLst/>
                                  <a:cxnLst>
                                    <a:cxn ang="0">
                                      <a:pos x="T1" y="T3"/>
                                    </a:cxn>
                                    <a:cxn ang="0">
                                      <a:pos x="T5" y="T7"/>
                                    </a:cxn>
                                    <a:cxn ang="0">
                                      <a:pos x="T9" y="T11"/>
                                    </a:cxn>
                                    <a:cxn ang="0">
                                      <a:pos x="T13" y="T15"/>
                                    </a:cxn>
                                  </a:cxnLst>
                                  <a:rect l="0" t="0" r="r" b="b"/>
                                  <a:pathLst>
                                    <a:path w="180" h="180">
                                      <a:moveTo>
                                        <a:pt x="0" y="0"/>
                                      </a:moveTo>
                                      <a:lnTo>
                                        <a:pt x="0" y="180"/>
                                      </a:lnTo>
                                      <a:lnTo>
                                        <a:pt x="180" y="90"/>
                                      </a:lnTo>
                                      <a:lnTo>
                                        <a:pt x="0"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pic:pic xmlns:pic="http://schemas.openxmlformats.org/drawingml/2006/picture">
                              <pic:nvPicPr>
                                <pic:cNvPr id="19" name="Picture 20"/>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7824" y="1595"/>
                                  <a:ext cx="531" cy="812"/>
                                </a:xfrm>
                                <a:prstGeom prst="rect">
                                  <a:avLst/>
                                </a:prstGeom>
                                <a:noFill/>
                                <a:extLst>
                                  <a:ext uri="{909E8E84-426E-40DD-AFC4-6F175D3DCCD1}">
                                    <a14:hiddenFill xmlns:a14="http://schemas.microsoft.com/office/drawing/2010/main">
                                      <a:solidFill>
                                        <a:srgbClr val="FFFFFF"/>
                                      </a:solidFill>
                                    </a14:hiddenFill>
                                  </a:ext>
                                </a:extLst>
                              </pic:spPr>
                            </pic:pic>
                            <wps:wsp>
                              <wps:cNvPr id="20" name="Line 21"/>
                              <wps:cNvCnPr>
                                <a:cxnSpLocks noChangeShapeType="1"/>
                              </wps:cNvCnPr>
                              <wps:spPr bwMode="auto">
                                <a:xfrm>
                                  <a:off x="8035" y="1638"/>
                                  <a:ext cx="7" cy="312"/>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wps:wsp>
                              <wps:cNvPr id="22" name="Freeform 22"/>
                              <wps:cNvSpPr>
                                <a:spLocks/>
                              </wps:cNvSpPr>
                              <wps:spPr bwMode="auto">
                                <a:xfrm>
                                  <a:off x="7969" y="1917"/>
                                  <a:ext cx="180" cy="183"/>
                                </a:xfrm>
                                <a:custGeom>
                                  <a:avLst/>
                                  <a:gdLst>
                                    <a:gd name="T0" fmla="+- 0 8132 7952"/>
                                    <a:gd name="T1" fmla="*/ T0 w 180"/>
                                    <a:gd name="T2" fmla="+- 0 1917 1917"/>
                                    <a:gd name="T3" fmla="*/ 1917 h 183"/>
                                    <a:gd name="T4" fmla="+- 0 7952 7952"/>
                                    <a:gd name="T5" fmla="*/ T4 w 180"/>
                                    <a:gd name="T6" fmla="+- 0 1922 1917"/>
                                    <a:gd name="T7" fmla="*/ 1922 h 183"/>
                                    <a:gd name="T8" fmla="+- 0 8046 7952"/>
                                    <a:gd name="T9" fmla="*/ T8 w 180"/>
                                    <a:gd name="T10" fmla="+- 0 2099 1917"/>
                                    <a:gd name="T11" fmla="*/ 2099 h 183"/>
                                    <a:gd name="T12" fmla="+- 0 8132 7952"/>
                                    <a:gd name="T13" fmla="*/ T12 w 180"/>
                                    <a:gd name="T14" fmla="+- 0 1917 1917"/>
                                    <a:gd name="T15" fmla="*/ 1917 h 183"/>
                                  </a:gdLst>
                                  <a:ahLst/>
                                  <a:cxnLst>
                                    <a:cxn ang="0">
                                      <a:pos x="T1" y="T3"/>
                                    </a:cxn>
                                    <a:cxn ang="0">
                                      <a:pos x="T5" y="T7"/>
                                    </a:cxn>
                                    <a:cxn ang="0">
                                      <a:pos x="T9" y="T11"/>
                                    </a:cxn>
                                    <a:cxn ang="0">
                                      <a:pos x="T13" y="T15"/>
                                    </a:cxn>
                                  </a:cxnLst>
                                  <a:rect l="0" t="0" r="r" b="b"/>
                                  <a:pathLst>
                                    <a:path w="180" h="183">
                                      <a:moveTo>
                                        <a:pt x="180" y="0"/>
                                      </a:moveTo>
                                      <a:lnTo>
                                        <a:pt x="0" y="5"/>
                                      </a:lnTo>
                                      <a:lnTo>
                                        <a:pt x="94" y="182"/>
                                      </a:lnTo>
                                      <a:lnTo>
                                        <a:pt x="180"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pic:pic xmlns:pic="http://schemas.openxmlformats.org/drawingml/2006/picture">
                              <pic:nvPicPr>
                                <pic:cNvPr id="23" name="Picture 23"/>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7473" y="2070"/>
                                  <a:ext cx="1280" cy="1008"/>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26" name="Picture 24"/>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7483" y="2154"/>
                                  <a:ext cx="1258" cy="843"/>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27" name="Picture 25"/>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7514" y="2111"/>
                                  <a:ext cx="1111" cy="84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28" name="Picture 26"/>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1478" y="2027"/>
                                  <a:ext cx="5077" cy="1148"/>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29" name="Picture 27"/>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1857" y="2109"/>
                                  <a:ext cx="4685" cy="90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30" name="Picture 28"/>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1509" y="2068"/>
                                  <a:ext cx="4917" cy="896"/>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31" name="Picture 29"/>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6104" y="2235"/>
                                  <a:ext cx="1443" cy="577"/>
                                </a:xfrm>
                                <a:prstGeom prst="rect">
                                  <a:avLst/>
                                </a:prstGeom>
                                <a:noFill/>
                                <a:extLst>
                                  <a:ext uri="{909E8E84-426E-40DD-AFC4-6F175D3DCCD1}">
                                    <a14:hiddenFill xmlns:a14="http://schemas.microsoft.com/office/drawing/2010/main">
                                      <a:solidFill>
                                        <a:srgbClr val="FFFFFF"/>
                                      </a:solidFill>
                                    </a14:hiddenFill>
                                  </a:ext>
                                </a:extLst>
                              </pic:spPr>
                            </pic:pic>
                            <wps:wsp>
                              <wps:cNvPr id="32" name="Line 30"/>
                              <wps:cNvCnPr>
                                <a:cxnSpLocks noChangeShapeType="1"/>
                              </wps:cNvCnPr>
                              <wps:spPr bwMode="auto">
                                <a:xfrm>
                                  <a:off x="7459" y="2508"/>
                                  <a:ext cx="0" cy="0"/>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wps:wsp>
                              <wps:cNvPr id="33" name="Freeform 31"/>
                              <wps:cNvSpPr>
                                <a:spLocks/>
                              </wps:cNvSpPr>
                              <wps:spPr bwMode="auto">
                                <a:xfrm>
                                  <a:off x="6366" y="2418"/>
                                  <a:ext cx="180" cy="180"/>
                                </a:xfrm>
                                <a:custGeom>
                                  <a:avLst/>
                                  <a:gdLst>
                                    <a:gd name="T0" fmla="+- 0 6547 6367"/>
                                    <a:gd name="T1" fmla="*/ T0 w 180"/>
                                    <a:gd name="T2" fmla="+- 0 2418 2418"/>
                                    <a:gd name="T3" fmla="*/ 2418 h 180"/>
                                    <a:gd name="T4" fmla="+- 0 6367 6367"/>
                                    <a:gd name="T5" fmla="*/ T4 w 180"/>
                                    <a:gd name="T6" fmla="+- 0 2508 2418"/>
                                    <a:gd name="T7" fmla="*/ 2508 h 180"/>
                                    <a:gd name="T8" fmla="+- 0 6547 6367"/>
                                    <a:gd name="T9" fmla="*/ T8 w 180"/>
                                    <a:gd name="T10" fmla="+- 0 2598 2418"/>
                                    <a:gd name="T11" fmla="*/ 2598 h 180"/>
                                    <a:gd name="T12" fmla="+- 0 6547 6367"/>
                                    <a:gd name="T13" fmla="*/ T12 w 180"/>
                                    <a:gd name="T14" fmla="+- 0 2418 2418"/>
                                    <a:gd name="T15" fmla="*/ 2418 h 180"/>
                                  </a:gdLst>
                                  <a:ahLst/>
                                  <a:cxnLst>
                                    <a:cxn ang="0">
                                      <a:pos x="T1" y="T3"/>
                                    </a:cxn>
                                    <a:cxn ang="0">
                                      <a:pos x="T5" y="T7"/>
                                    </a:cxn>
                                    <a:cxn ang="0">
                                      <a:pos x="T9" y="T11"/>
                                    </a:cxn>
                                    <a:cxn ang="0">
                                      <a:pos x="T13" y="T15"/>
                                    </a:cxn>
                                  </a:cxnLst>
                                  <a:rect l="0" t="0" r="r" b="b"/>
                                  <a:pathLst>
                                    <a:path w="180" h="180">
                                      <a:moveTo>
                                        <a:pt x="180" y="0"/>
                                      </a:moveTo>
                                      <a:lnTo>
                                        <a:pt x="0" y="90"/>
                                      </a:lnTo>
                                      <a:lnTo>
                                        <a:pt x="180" y="180"/>
                                      </a:lnTo>
                                      <a:lnTo>
                                        <a:pt x="180"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pic:pic xmlns:pic="http://schemas.openxmlformats.org/drawingml/2006/picture">
                              <pic:nvPicPr>
                                <pic:cNvPr id="34" name="Picture 32"/>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8534" y="3630"/>
                                  <a:ext cx="1280" cy="1008"/>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35" name="Picture 33"/>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8544" y="3712"/>
                                  <a:ext cx="1260" cy="845"/>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36" name="Picture 34"/>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8575" y="3671"/>
                                  <a:ext cx="1111" cy="84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37" name="Picture 35"/>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8865" y="1614"/>
                                  <a:ext cx="531" cy="2367"/>
                                </a:xfrm>
                                <a:prstGeom prst="rect">
                                  <a:avLst/>
                                </a:prstGeom>
                                <a:noFill/>
                                <a:extLst>
                                  <a:ext uri="{909E8E84-426E-40DD-AFC4-6F175D3DCCD1}">
                                    <a14:hiddenFill xmlns:a14="http://schemas.microsoft.com/office/drawing/2010/main">
                                      <a:solidFill>
                                        <a:srgbClr val="FFFFFF"/>
                                      </a:solidFill>
                                    </a14:hiddenFill>
                                  </a:ext>
                                </a:extLst>
                              </pic:spPr>
                            </pic:pic>
                            <wps:wsp>
                              <wps:cNvPr id="38" name="Line 36"/>
                              <wps:cNvCnPr>
                                <a:cxnSpLocks noChangeShapeType="1"/>
                              </wps:cNvCnPr>
                              <wps:spPr bwMode="auto">
                                <a:xfrm>
                                  <a:off x="9103" y="1655"/>
                                  <a:ext cx="0" cy="1869"/>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wps:wsp>
                              <wps:cNvPr id="39" name="Freeform 37"/>
                              <wps:cNvSpPr>
                                <a:spLocks/>
                              </wps:cNvSpPr>
                              <wps:spPr bwMode="auto">
                                <a:xfrm>
                                  <a:off x="9017" y="3493"/>
                                  <a:ext cx="180" cy="181"/>
                                </a:xfrm>
                                <a:custGeom>
                                  <a:avLst/>
                                  <a:gdLst>
                                    <a:gd name="T0" fmla="+- 0 8999 8999"/>
                                    <a:gd name="T1" fmla="*/ T0 w 180"/>
                                    <a:gd name="T2" fmla="+- 0 3494 3494"/>
                                    <a:gd name="T3" fmla="*/ 3494 h 181"/>
                                    <a:gd name="T4" fmla="+- 0 9088 8999"/>
                                    <a:gd name="T5" fmla="*/ T4 w 180"/>
                                    <a:gd name="T6" fmla="+- 0 3674 3494"/>
                                    <a:gd name="T7" fmla="*/ 3674 h 181"/>
                                    <a:gd name="T8" fmla="+- 0 9179 8999"/>
                                    <a:gd name="T9" fmla="*/ T8 w 180"/>
                                    <a:gd name="T10" fmla="+- 0 3495 3494"/>
                                    <a:gd name="T11" fmla="*/ 3495 h 181"/>
                                    <a:gd name="T12" fmla="+- 0 8999 8999"/>
                                    <a:gd name="T13" fmla="*/ T12 w 180"/>
                                    <a:gd name="T14" fmla="+- 0 3494 3494"/>
                                    <a:gd name="T15" fmla="*/ 3494 h 181"/>
                                  </a:gdLst>
                                  <a:ahLst/>
                                  <a:cxnLst>
                                    <a:cxn ang="0">
                                      <a:pos x="T1" y="T3"/>
                                    </a:cxn>
                                    <a:cxn ang="0">
                                      <a:pos x="T5" y="T7"/>
                                    </a:cxn>
                                    <a:cxn ang="0">
                                      <a:pos x="T9" y="T11"/>
                                    </a:cxn>
                                    <a:cxn ang="0">
                                      <a:pos x="T13" y="T15"/>
                                    </a:cxn>
                                  </a:cxnLst>
                                  <a:rect l="0" t="0" r="r" b="b"/>
                                  <a:pathLst>
                                    <a:path w="180" h="181">
                                      <a:moveTo>
                                        <a:pt x="0" y="0"/>
                                      </a:moveTo>
                                      <a:lnTo>
                                        <a:pt x="89" y="180"/>
                                      </a:lnTo>
                                      <a:lnTo>
                                        <a:pt x="180" y="1"/>
                                      </a:lnTo>
                                      <a:lnTo>
                                        <a:pt x="0"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pic:pic xmlns:pic="http://schemas.openxmlformats.org/drawingml/2006/picture">
                              <pic:nvPicPr>
                                <pic:cNvPr id="40" name="Picture 38"/>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7972" y="1581"/>
                                  <a:ext cx="1282" cy="228"/>
                                </a:xfrm>
                                <a:prstGeom prst="rect">
                                  <a:avLst/>
                                </a:prstGeom>
                                <a:noFill/>
                                <a:extLst>
                                  <a:ext uri="{909E8E84-426E-40DD-AFC4-6F175D3DCCD1}">
                                    <a14:hiddenFill xmlns:a14="http://schemas.microsoft.com/office/drawing/2010/main">
                                      <a:solidFill>
                                        <a:srgbClr val="FFFFFF"/>
                                      </a:solidFill>
                                    </a14:hiddenFill>
                                  </a:ext>
                                </a:extLst>
                              </pic:spPr>
                            </pic:pic>
                            <wps:wsp>
                              <wps:cNvPr id="41" name="Line 39"/>
                              <wps:cNvCnPr>
                                <a:cxnSpLocks noChangeShapeType="1"/>
                              </wps:cNvCnPr>
                              <wps:spPr bwMode="auto">
                                <a:xfrm>
                                  <a:off x="8044" y="1653"/>
                                  <a:ext cx="1054" cy="0"/>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pic:pic xmlns:pic="http://schemas.openxmlformats.org/drawingml/2006/picture">
                              <pic:nvPicPr>
                                <pic:cNvPr id="42" name="Picture 40"/>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8462" y="1173"/>
                                  <a:ext cx="228" cy="646"/>
                                </a:xfrm>
                                <a:prstGeom prst="rect">
                                  <a:avLst/>
                                </a:prstGeom>
                                <a:noFill/>
                                <a:extLst>
                                  <a:ext uri="{909E8E84-426E-40DD-AFC4-6F175D3DCCD1}">
                                    <a14:hiddenFill xmlns:a14="http://schemas.microsoft.com/office/drawing/2010/main">
                                      <a:solidFill>
                                        <a:srgbClr val="FFFFFF"/>
                                      </a:solidFill>
                                    </a14:hiddenFill>
                                  </a:ext>
                                </a:extLst>
                              </pic:spPr>
                            </pic:pic>
                            <wps:wsp>
                              <wps:cNvPr id="43" name="Line 41"/>
                              <wps:cNvCnPr>
                                <a:cxnSpLocks noChangeShapeType="1"/>
                              </wps:cNvCnPr>
                              <wps:spPr bwMode="auto">
                                <a:xfrm>
                                  <a:off x="8535" y="1215"/>
                                  <a:ext cx="0" cy="448"/>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pic:pic xmlns:pic="http://schemas.openxmlformats.org/drawingml/2006/picture">
                              <pic:nvPicPr>
                                <pic:cNvPr id="44" name="Picture 42"/>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3832" y="3613"/>
                                  <a:ext cx="3424" cy="1119"/>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45" name="Picture 43"/>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3842" y="3697"/>
                                  <a:ext cx="3323" cy="857"/>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46" name="Picture 44"/>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3873" y="3654"/>
                                  <a:ext cx="3238" cy="853"/>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47" name="Picture 45"/>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6495" y="3741"/>
                                  <a:ext cx="2215" cy="717"/>
                                </a:xfrm>
                                <a:prstGeom prst="rect">
                                  <a:avLst/>
                                </a:prstGeom>
                                <a:noFill/>
                                <a:extLst>
                                  <a:ext uri="{909E8E84-426E-40DD-AFC4-6F175D3DCCD1}">
                                    <a14:hiddenFill xmlns:a14="http://schemas.microsoft.com/office/drawing/2010/main">
                                      <a:solidFill>
                                        <a:srgbClr val="FFFFFF"/>
                                      </a:solidFill>
                                    </a14:hiddenFill>
                                  </a:ext>
                                </a:extLst>
                              </pic:spPr>
                            </pic:pic>
                            <wps:wsp>
                              <wps:cNvPr id="48" name="Line 46"/>
                              <wps:cNvCnPr>
                                <a:cxnSpLocks noChangeShapeType="1"/>
                              </wps:cNvCnPr>
                              <wps:spPr bwMode="auto">
                                <a:xfrm>
                                  <a:off x="7337" y="4064"/>
                                  <a:ext cx="1322" cy="0"/>
                                </a:xfrm>
                                <a:prstGeom prst="line">
                                  <a:avLst/>
                                </a:prstGeom>
                                <a:noFill/>
                                <a:ln w="41134">
                                  <a:solidFill>
                                    <a:srgbClr val="003C69"/>
                                  </a:solidFill>
                                  <a:round/>
                                  <a:headEnd/>
                                  <a:tailEnd/>
                                </a:ln>
                                <a:extLst>
                                  <a:ext uri="{909E8E84-426E-40DD-AFC4-6F175D3DCCD1}">
                                    <a14:hiddenFill xmlns:a14="http://schemas.microsoft.com/office/drawing/2010/main">
                                      <a:noFill/>
                                    </a14:hiddenFill>
                                  </a:ext>
                                </a:extLst>
                              </wps:spPr>
                              <wps:bodyPr/>
                            </wps:wsp>
                            <wps:wsp>
                              <wps:cNvPr id="49" name="Freeform 47"/>
                              <wps:cNvSpPr>
                                <a:spLocks/>
                              </wps:cNvSpPr>
                              <wps:spPr bwMode="auto">
                                <a:xfrm>
                                  <a:off x="7156" y="3971"/>
                                  <a:ext cx="181" cy="180"/>
                                </a:xfrm>
                                <a:custGeom>
                                  <a:avLst/>
                                  <a:gdLst>
                                    <a:gd name="T0" fmla="+- 0 8076 7895"/>
                                    <a:gd name="T1" fmla="*/ T0 w 181"/>
                                    <a:gd name="T2" fmla="+- 0 3972 3972"/>
                                    <a:gd name="T3" fmla="*/ 3972 h 180"/>
                                    <a:gd name="T4" fmla="+- 0 7895 7895"/>
                                    <a:gd name="T5" fmla="*/ T4 w 181"/>
                                    <a:gd name="T6" fmla="+- 0 4060 3972"/>
                                    <a:gd name="T7" fmla="*/ 4060 h 180"/>
                                    <a:gd name="T8" fmla="+- 0 8074 7895"/>
                                    <a:gd name="T9" fmla="*/ T8 w 181"/>
                                    <a:gd name="T10" fmla="+- 0 4152 3972"/>
                                    <a:gd name="T11" fmla="*/ 4152 h 180"/>
                                    <a:gd name="T12" fmla="+- 0 8076 7895"/>
                                    <a:gd name="T13" fmla="*/ T12 w 181"/>
                                    <a:gd name="T14" fmla="+- 0 3972 3972"/>
                                    <a:gd name="T15" fmla="*/ 3972 h 180"/>
                                  </a:gdLst>
                                  <a:ahLst/>
                                  <a:cxnLst>
                                    <a:cxn ang="0">
                                      <a:pos x="T1" y="T3"/>
                                    </a:cxn>
                                    <a:cxn ang="0">
                                      <a:pos x="T5" y="T7"/>
                                    </a:cxn>
                                    <a:cxn ang="0">
                                      <a:pos x="T9" y="T11"/>
                                    </a:cxn>
                                    <a:cxn ang="0">
                                      <a:pos x="T13" y="T15"/>
                                    </a:cxn>
                                  </a:cxnLst>
                                  <a:rect l="0" t="0" r="r" b="b"/>
                                  <a:pathLst>
                                    <a:path w="181" h="180">
                                      <a:moveTo>
                                        <a:pt x="181" y="0"/>
                                      </a:moveTo>
                                      <a:lnTo>
                                        <a:pt x="0" y="88"/>
                                      </a:lnTo>
                                      <a:lnTo>
                                        <a:pt x="179" y="180"/>
                                      </a:lnTo>
                                      <a:lnTo>
                                        <a:pt x="181"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pic:pic xmlns:pic="http://schemas.openxmlformats.org/drawingml/2006/picture">
                              <pic:nvPicPr>
                                <pic:cNvPr id="50" name="Picture 48"/>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4065" y="2728"/>
                                  <a:ext cx="531" cy="969"/>
                                </a:xfrm>
                                <a:prstGeom prst="rect">
                                  <a:avLst/>
                                </a:prstGeom>
                                <a:noFill/>
                                <a:extLst>
                                  <a:ext uri="{909E8E84-426E-40DD-AFC4-6F175D3DCCD1}">
                                    <a14:hiddenFill xmlns:a14="http://schemas.microsoft.com/office/drawing/2010/main">
                                      <a:solidFill>
                                        <a:srgbClr val="FFFFFF"/>
                                      </a:solidFill>
                                    </a14:hiddenFill>
                                  </a:ext>
                                </a:extLst>
                              </pic:spPr>
                            </pic:pic>
                            <wps:wsp>
                              <wps:cNvPr id="51" name="Line 49"/>
                              <wps:cNvCnPr>
                                <a:cxnSpLocks noChangeShapeType="1"/>
                              </wps:cNvCnPr>
                              <wps:spPr bwMode="auto">
                                <a:xfrm>
                                  <a:off x="4326" y="3671"/>
                                  <a:ext cx="0" cy="0"/>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wps:wsp>
                              <wps:cNvPr id="52" name="Freeform 50"/>
                              <wps:cNvSpPr>
                                <a:spLocks/>
                              </wps:cNvSpPr>
                              <wps:spPr bwMode="auto">
                                <a:xfrm>
                                  <a:off x="4236" y="2951"/>
                                  <a:ext cx="180" cy="180"/>
                                </a:xfrm>
                                <a:custGeom>
                                  <a:avLst/>
                                  <a:gdLst>
                                    <a:gd name="T0" fmla="+- 0 4326 4236"/>
                                    <a:gd name="T1" fmla="*/ T0 w 180"/>
                                    <a:gd name="T2" fmla="+- 0 2951 2951"/>
                                    <a:gd name="T3" fmla="*/ 2951 h 180"/>
                                    <a:gd name="T4" fmla="+- 0 4236 4236"/>
                                    <a:gd name="T5" fmla="*/ T4 w 180"/>
                                    <a:gd name="T6" fmla="+- 0 3131 2951"/>
                                    <a:gd name="T7" fmla="*/ 3131 h 180"/>
                                    <a:gd name="T8" fmla="+- 0 4416 4236"/>
                                    <a:gd name="T9" fmla="*/ T8 w 180"/>
                                    <a:gd name="T10" fmla="+- 0 3131 2951"/>
                                    <a:gd name="T11" fmla="*/ 3131 h 180"/>
                                    <a:gd name="T12" fmla="+- 0 4326 4236"/>
                                    <a:gd name="T13" fmla="*/ T12 w 180"/>
                                    <a:gd name="T14" fmla="+- 0 2951 2951"/>
                                    <a:gd name="T15" fmla="*/ 2951 h 180"/>
                                  </a:gdLst>
                                  <a:ahLst/>
                                  <a:cxnLst>
                                    <a:cxn ang="0">
                                      <a:pos x="T1" y="T3"/>
                                    </a:cxn>
                                    <a:cxn ang="0">
                                      <a:pos x="T5" y="T7"/>
                                    </a:cxn>
                                    <a:cxn ang="0">
                                      <a:pos x="T9" y="T11"/>
                                    </a:cxn>
                                    <a:cxn ang="0">
                                      <a:pos x="T13" y="T15"/>
                                    </a:cxn>
                                  </a:cxnLst>
                                  <a:rect l="0" t="0" r="r" b="b"/>
                                  <a:pathLst>
                                    <a:path w="180" h="180">
                                      <a:moveTo>
                                        <a:pt x="90" y="0"/>
                                      </a:moveTo>
                                      <a:lnTo>
                                        <a:pt x="0" y="180"/>
                                      </a:lnTo>
                                      <a:lnTo>
                                        <a:pt x="180" y="180"/>
                                      </a:lnTo>
                                      <a:lnTo>
                                        <a:pt x="90"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pic:pic xmlns:pic="http://schemas.openxmlformats.org/drawingml/2006/picture">
                              <pic:nvPicPr>
                                <pic:cNvPr id="53" name="Picture 51"/>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1686" y="5377"/>
                                  <a:ext cx="4204" cy="104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54" name="Picture 52"/>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2227" y="5189"/>
                                  <a:ext cx="3860" cy="845"/>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55" name="Picture 53"/>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1780" y="5418"/>
                                  <a:ext cx="3982" cy="84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56" name="Picture 54"/>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2956" y="2893"/>
                                  <a:ext cx="531" cy="2820"/>
                                </a:xfrm>
                                <a:prstGeom prst="rect">
                                  <a:avLst/>
                                </a:prstGeom>
                                <a:noFill/>
                                <a:extLst>
                                  <a:ext uri="{909E8E84-426E-40DD-AFC4-6F175D3DCCD1}">
                                    <a14:hiddenFill xmlns:a14="http://schemas.microsoft.com/office/drawing/2010/main">
                                      <a:solidFill>
                                        <a:srgbClr val="FFFFFF"/>
                                      </a:solidFill>
                                    </a14:hiddenFill>
                                  </a:ext>
                                </a:extLst>
                              </pic:spPr>
                            </pic:pic>
                            <wps:wsp>
                              <wps:cNvPr id="57" name="Line 55"/>
                              <wps:cNvCnPr>
                                <a:cxnSpLocks noChangeShapeType="1"/>
                              </wps:cNvCnPr>
                              <wps:spPr bwMode="auto">
                                <a:xfrm>
                                  <a:off x="3180" y="2934"/>
                                  <a:ext cx="0" cy="2322"/>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wps:wsp>
                              <wps:cNvPr id="58" name="Freeform 56"/>
                              <wps:cNvSpPr>
                                <a:spLocks/>
                              </wps:cNvSpPr>
                              <wps:spPr bwMode="auto">
                                <a:xfrm>
                                  <a:off x="3108" y="5226"/>
                                  <a:ext cx="180" cy="180"/>
                                </a:xfrm>
                                <a:custGeom>
                                  <a:avLst/>
                                  <a:gdLst>
                                    <a:gd name="T0" fmla="+- 0 3270 3090"/>
                                    <a:gd name="T1" fmla="*/ T0 w 180"/>
                                    <a:gd name="T2" fmla="+- 0 5226 5226"/>
                                    <a:gd name="T3" fmla="*/ 5226 h 180"/>
                                    <a:gd name="T4" fmla="+- 0 3090 3090"/>
                                    <a:gd name="T5" fmla="*/ T4 w 180"/>
                                    <a:gd name="T6" fmla="+- 0 5226 5226"/>
                                    <a:gd name="T7" fmla="*/ 5226 h 180"/>
                                    <a:gd name="T8" fmla="+- 0 3180 3090"/>
                                    <a:gd name="T9" fmla="*/ T8 w 180"/>
                                    <a:gd name="T10" fmla="+- 0 5406 5226"/>
                                    <a:gd name="T11" fmla="*/ 5406 h 180"/>
                                    <a:gd name="T12" fmla="+- 0 3270 3090"/>
                                    <a:gd name="T13" fmla="*/ T12 w 180"/>
                                    <a:gd name="T14" fmla="+- 0 5226 5226"/>
                                    <a:gd name="T15" fmla="*/ 5226 h 180"/>
                                  </a:gdLst>
                                  <a:ahLst/>
                                  <a:cxnLst>
                                    <a:cxn ang="0">
                                      <a:pos x="T1" y="T3"/>
                                    </a:cxn>
                                    <a:cxn ang="0">
                                      <a:pos x="T5" y="T7"/>
                                    </a:cxn>
                                    <a:cxn ang="0">
                                      <a:pos x="T9" y="T11"/>
                                    </a:cxn>
                                    <a:cxn ang="0">
                                      <a:pos x="T13" y="T15"/>
                                    </a:cxn>
                                  </a:cxnLst>
                                  <a:rect l="0" t="0" r="r" b="b"/>
                                  <a:pathLst>
                                    <a:path w="180" h="180">
                                      <a:moveTo>
                                        <a:pt x="180" y="0"/>
                                      </a:moveTo>
                                      <a:lnTo>
                                        <a:pt x="0" y="0"/>
                                      </a:lnTo>
                                      <a:lnTo>
                                        <a:pt x="90" y="180"/>
                                      </a:lnTo>
                                      <a:lnTo>
                                        <a:pt x="180"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pic:pic xmlns:pic="http://schemas.openxmlformats.org/drawingml/2006/picture">
                              <pic:nvPicPr>
                                <pic:cNvPr id="59" name="Picture 57"/>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6279" y="5382"/>
                                  <a:ext cx="2544" cy="1086"/>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60" name="Picture 58"/>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6263" y="5464"/>
                                  <a:ext cx="2528" cy="845"/>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61" name="Picture 59"/>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6327" y="5423"/>
                                  <a:ext cx="2363" cy="840"/>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62" name="Picture 60"/>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5636" y="5583"/>
                                  <a:ext cx="977" cy="628"/>
                                </a:xfrm>
                                <a:prstGeom prst="rect">
                                  <a:avLst/>
                                </a:prstGeom>
                                <a:noFill/>
                                <a:extLst>
                                  <a:ext uri="{909E8E84-426E-40DD-AFC4-6F175D3DCCD1}">
                                    <a14:hiddenFill xmlns:a14="http://schemas.microsoft.com/office/drawing/2010/main">
                                      <a:solidFill>
                                        <a:srgbClr val="FFFFFF"/>
                                      </a:solidFill>
                                    </a14:hiddenFill>
                                  </a:ext>
                                </a:extLst>
                              </pic:spPr>
                            </pic:pic>
                            <wps:wsp>
                              <wps:cNvPr id="63" name="Line 61"/>
                              <wps:cNvCnPr>
                                <a:cxnSpLocks noChangeShapeType="1"/>
                              </wps:cNvCnPr>
                              <wps:spPr bwMode="auto">
                                <a:xfrm flipV="1">
                                  <a:off x="5071" y="5840"/>
                                  <a:ext cx="1075" cy="21"/>
                                </a:xfrm>
                                <a:prstGeom prst="line">
                                  <a:avLst/>
                                </a:prstGeom>
                                <a:noFill/>
                                <a:ln w="38100">
                                  <a:solidFill>
                                    <a:srgbClr val="003C69"/>
                                  </a:solidFill>
                                  <a:round/>
                                  <a:headEnd/>
                                  <a:tailEnd/>
                                </a:ln>
                                <a:extLst>
                                  <a:ext uri="{909E8E84-426E-40DD-AFC4-6F175D3DCCD1}">
                                    <a14:hiddenFill xmlns:a14="http://schemas.microsoft.com/office/drawing/2010/main">
                                      <a:noFill/>
                                    </a14:hiddenFill>
                                  </a:ext>
                                </a:extLst>
                              </wps:spPr>
                              <wps:bodyPr/>
                            </wps:wsp>
                            <wps:wsp>
                              <wps:cNvPr id="558461120" name="Freeform 62"/>
                              <wps:cNvSpPr>
                                <a:spLocks/>
                              </wps:cNvSpPr>
                              <wps:spPr bwMode="auto">
                                <a:xfrm>
                                  <a:off x="6143" y="5744"/>
                                  <a:ext cx="184" cy="180"/>
                                </a:xfrm>
                                <a:custGeom>
                                  <a:avLst/>
                                  <a:gdLst>
                                    <a:gd name="T0" fmla="+- 0 5962 5955"/>
                                    <a:gd name="T1" fmla="*/ T0 w 184"/>
                                    <a:gd name="T2" fmla="+- 0 5761 5761"/>
                                    <a:gd name="T3" fmla="*/ 5761 h 180"/>
                                    <a:gd name="T4" fmla="+- 0 5955 5955"/>
                                    <a:gd name="T5" fmla="*/ T4 w 184"/>
                                    <a:gd name="T6" fmla="+- 0 5941 5761"/>
                                    <a:gd name="T7" fmla="*/ 5941 h 180"/>
                                    <a:gd name="T8" fmla="+- 0 6138 5955"/>
                                    <a:gd name="T9" fmla="*/ T8 w 184"/>
                                    <a:gd name="T10" fmla="+- 0 5858 5761"/>
                                    <a:gd name="T11" fmla="*/ 5858 h 180"/>
                                    <a:gd name="T12" fmla="+- 0 5962 5955"/>
                                    <a:gd name="T13" fmla="*/ T12 w 184"/>
                                    <a:gd name="T14" fmla="+- 0 5761 5761"/>
                                    <a:gd name="T15" fmla="*/ 5761 h 180"/>
                                  </a:gdLst>
                                  <a:ahLst/>
                                  <a:cxnLst>
                                    <a:cxn ang="0">
                                      <a:pos x="T1" y="T3"/>
                                    </a:cxn>
                                    <a:cxn ang="0">
                                      <a:pos x="T5" y="T7"/>
                                    </a:cxn>
                                    <a:cxn ang="0">
                                      <a:pos x="T9" y="T11"/>
                                    </a:cxn>
                                    <a:cxn ang="0">
                                      <a:pos x="T13" y="T15"/>
                                    </a:cxn>
                                  </a:cxnLst>
                                  <a:rect l="0" t="0" r="r" b="b"/>
                                  <a:pathLst>
                                    <a:path w="184" h="180">
                                      <a:moveTo>
                                        <a:pt x="7" y="0"/>
                                      </a:moveTo>
                                      <a:lnTo>
                                        <a:pt x="0" y="180"/>
                                      </a:lnTo>
                                      <a:lnTo>
                                        <a:pt x="183" y="97"/>
                                      </a:lnTo>
                                      <a:lnTo>
                                        <a:pt x="7" y="0"/>
                                      </a:lnTo>
                                      <a:close/>
                                    </a:path>
                                  </a:pathLst>
                                </a:custGeom>
                                <a:solidFill>
                                  <a:srgbClr val="003C6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58461121" name="Text Box 63"/>
                              <wps:cNvSpPr txBox="1">
                                <a:spLocks noChangeArrowheads="1"/>
                              </wps:cNvSpPr>
                              <wps:spPr bwMode="auto">
                                <a:xfrm>
                                  <a:off x="1462" y="469"/>
                                  <a:ext cx="2619" cy="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90F3DE" w14:textId="77777777" w:rsidR="00EC069E" w:rsidRDefault="00EC069E" w:rsidP="00EC069E">
                                    <w:pPr>
                                      <w:spacing w:before="34" w:line="252" w:lineRule="auto"/>
                                      <w:ind w:right="-4"/>
                                      <w:rPr>
                                        <w:rFonts w:ascii="Calibri"/>
                                        <w:b/>
                                      </w:rPr>
                                    </w:pPr>
                                    <w:r>
                                      <w:rPr>
                                        <w:rFonts w:ascii="Calibri"/>
                                        <w:b/>
                                        <w:color w:val="FFFFFF"/>
                                        <w:w w:val="105"/>
                                      </w:rPr>
                                      <w:t>Ensure a project webpage has been created</w:t>
                                    </w:r>
                                  </w:p>
                                </w:txbxContent>
                              </wps:txbx>
                              <wps:bodyPr rot="0" vert="horz" wrap="square" lIns="0" tIns="0" rIns="0" bIns="0" anchor="t" anchorCtr="0" upright="1">
                                <a:noAutofit/>
                              </wps:bodyPr>
                            </wps:wsp>
                            <wps:wsp>
                              <wps:cNvPr id="558461122" name="Text Box 64"/>
                              <wps:cNvSpPr txBox="1">
                                <a:spLocks noChangeArrowheads="1"/>
                              </wps:cNvSpPr>
                              <wps:spPr bwMode="auto">
                                <a:xfrm>
                                  <a:off x="5822" y="438"/>
                                  <a:ext cx="4508" cy="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E84006" w14:textId="77777777" w:rsidR="00EC069E" w:rsidRDefault="00EC069E" w:rsidP="00EC069E">
                                    <w:pPr>
                                      <w:spacing w:before="34" w:line="252" w:lineRule="auto"/>
                                      <w:ind w:right="-9"/>
                                      <w:rPr>
                                        <w:rFonts w:ascii="Calibri"/>
                                        <w:b/>
                                      </w:rPr>
                                    </w:pPr>
                                    <w:r>
                                      <w:rPr>
                                        <w:rFonts w:ascii="Calibri"/>
                                        <w:b/>
                                        <w:color w:val="FFFFFF"/>
                                        <w:w w:val="105"/>
                                      </w:rPr>
                                      <w:t>Confirm recommended sustainability objectives are appropriate for project</w:t>
                                    </w:r>
                                  </w:p>
                                </w:txbxContent>
                              </wps:txbx>
                              <wps:bodyPr rot="0" vert="horz" wrap="square" lIns="0" tIns="0" rIns="0" bIns="0" anchor="t" anchorCtr="0" upright="1">
                                <a:noAutofit/>
                              </wps:bodyPr>
                            </wps:wsp>
                            <wps:wsp>
                              <wps:cNvPr id="558461123" name="Text Box 65"/>
                              <wps:cNvSpPr txBox="1">
                                <a:spLocks noChangeArrowheads="1"/>
                              </wps:cNvSpPr>
                              <wps:spPr bwMode="auto">
                                <a:xfrm>
                                  <a:off x="1686" y="2119"/>
                                  <a:ext cx="4841" cy="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4F5B3B0" w14:textId="77777777" w:rsidR="00EC069E" w:rsidRDefault="00EC069E" w:rsidP="00EC069E">
                                    <w:pPr>
                                      <w:spacing w:before="34" w:line="252" w:lineRule="auto"/>
                                      <w:ind w:right="-7"/>
                                      <w:rPr>
                                        <w:rFonts w:ascii="Calibri"/>
                                        <w:b/>
                                      </w:rPr>
                                    </w:pPr>
                                    <w:r>
                                      <w:rPr>
                                        <w:rFonts w:ascii="Calibri"/>
                                        <w:b/>
                                        <w:color w:val="FFFFFF"/>
                                        <w:w w:val="105"/>
                                      </w:rPr>
                                      <w:t>Develop a track changes Word Document mock-up of project sustainability commitments</w:t>
                                    </w:r>
                                  </w:p>
                                </w:txbxContent>
                              </wps:txbx>
                              <wps:bodyPr rot="0" vert="horz" wrap="square" lIns="0" tIns="0" rIns="0" bIns="0" anchor="t" anchorCtr="0" upright="1">
                                <a:noAutofit/>
                              </wps:bodyPr>
                            </wps:wsp>
                            <wps:wsp>
                              <wps:cNvPr id="558461124" name="Text Box 66"/>
                              <wps:cNvSpPr txBox="1">
                                <a:spLocks noChangeArrowheads="1"/>
                              </wps:cNvSpPr>
                              <wps:spPr bwMode="auto">
                                <a:xfrm>
                                  <a:off x="7791" y="2283"/>
                                  <a:ext cx="699" cy="4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DFD040" w14:textId="77777777" w:rsidR="00EC069E" w:rsidRDefault="00EC069E" w:rsidP="00EC069E">
                                    <w:pPr>
                                      <w:spacing w:before="50"/>
                                      <w:rPr>
                                        <w:rFonts w:ascii="Calibri"/>
                                        <w:b/>
                                        <w:sz w:val="28"/>
                                      </w:rPr>
                                    </w:pPr>
                                    <w:r>
                                      <w:rPr>
                                        <w:rFonts w:ascii="Calibri"/>
                                        <w:b/>
                                        <w:color w:val="FFFFFF"/>
                                        <w:w w:val="110"/>
                                        <w:sz w:val="28"/>
                                      </w:rPr>
                                      <w:t>Yes</w:t>
                                    </w:r>
                                  </w:p>
                                </w:txbxContent>
                              </wps:txbx>
                              <wps:bodyPr rot="0" vert="horz" wrap="square" lIns="0" tIns="0" rIns="0" bIns="0" anchor="t" anchorCtr="0" upright="1">
                                <a:noAutofit/>
                              </wps:bodyPr>
                            </wps:wsp>
                            <wps:wsp>
                              <wps:cNvPr id="558461125" name="Text Box 67"/>
                              <wps:cNvSpPr txBox="1">
                                <a:spLocks noChangeArrowheads="1"/>
                              </wps:cNvSpPr>
                              <wps:spPr bwMode="auto">
                                <a:xfrm>
                                  <a:off x="4081" y="3765"/>
                                  <a:ext cx="3320" cy="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464343A" w14:textId="77777777" w:rsidR="00EC069E" w:rsidRDefault="00EC069E" w:rsidP="00EC069E">
                                    <w:pPr>
                                      <w:spacing w:line="240" w:lineRule="auto"/>
                                      <w:ind w:right="17"/>
                                      <w:rPr>
                                        <w:rFonts w:ascii="Calibri"/>
                                        <w:b/>
                                      </w:rPr>
                                    </w:pPr>
                                    <w:r>
                                      <w:rPr>
                                        <w:rFonts w:ascii="Calibri"/>
                                        <w:b/>
                                        <w:color w:val="FFFFFF"/>
                                        <w:w w:val="105"/>
                                      </w:rPr>
                                      <w:t>Update sustainability objectives            for the project</w:t>
                                    </w:r>
                                  </w:p>
                                </w:txbxContent>
                              </wps:txbx>
                              <wps:bodyPr rot="0" vert="horz" wrap="square" lIns="0" tIns="0" rIns="0" bIns="0" anchor="t" anchorCtr="0" upright="1">
                                <a:noAutofit/>
                              </wps:bodyPr>
                            </wps:wsp>
                            <wps:wsp>
                              <wps:cNvPr id="558461126" name="Text Box 68"/>
                              <wps:cNvSpPr txBox="1">
                                <a:spLocks noChangeArrowheads="1"/>
                              </wps:cNvSpPr>
                              <wps:spPr bwMode="auto">
                                <a:xfrm>
                                  <a:off x="8966" y="3872"/>
                                  <a:ext cx="500" cy="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D83D20" w14:textId="77777777" w:rsidR="00EC069E" w:rsidRDefault="00EC069E" w:rsidP="00EC069E">
                                    <w:pPr>
                                      <w:spacing w:before="50"/>
                                      <w:rPr>
                                        <w:rFonts w:ascii="Calibri"/>
                                        <w:b/>
                                        <w:sz w:val="28"/>
                                      </w:rPr>
                                    </w:pPr>
                                    <w:r>
                                      <w:rPr>
                                        <w:rFonts w:ascii="Calibri"/>
                                        <w:b/>
                                        <w:color w:val="FFFFFF"/>
                                        <w:sz w:val="28"/>
                                      </w:rPr>
                                      <w:t>No</w:t>
                                    </w:r>
                                  </w:p>
                                </w:txbxContent>
                              </wps:txbx>
                              <wps:bodyPr rot="0" vert="horz" wrap="square" lIns="0" tIns="0" rIns="0" bIns="0" anchor="t" anchorCtr="0" upright="1">
                                <a:noAutofit/>
                              </wps:bodyPr>
                            </wps:wsp>
                            <wps:wsp>
                              <wps:cNvPr id="558461127" name="Text Box 69"/>
                              <wps:cNvSpPr txBox="1">
                                <a:spLocks noChangeArrowheads="1"/>
                              </wps:cNvSpPr>
                              <wps:spPr bwMode="auto">
                                <a:xfrm>
                                  <a:off x="2020" y="5377"/>
                                  <a:ext cx="3728" cy="8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F38D207" w14:textId="77777777" w:rsidR="00EC069E" w:rsidRDefault="00EC069E" w:rsidP="00EC069E">
                                    <w:pPr>
                                      <w:spacing w:before="34"/>
                                      <w:rPr>
                                        <w:rFonts w:ascii="Calibri"/>
                                        <w:b/>
                                      </w:rPr>
                                    </w:pPr>
                                    <w:r>
                                      <w:rPr>
                                        <w:rFonts w:ascii="Calibri"/>
                                        <w:b/>
                                        <w:color w:val="FFFFFF"/>
                                        <w:w w:val="105"/>
                                      </w:rPr>
                                      <w:t xml:space="preserve">Proceed through project page update </w:t>
                                    </w:r>
                                    <w:hyperlink r:id="rId65">
                                      <w:r>
                                        <w:rPr>
                                          <w:rFonts w:ascii="Calibri"/>
                                          <w:b/>
                                          <w:color w:val="FFFFFF"/>
                                          <w:w w:val="105"/>
                                          <w:u w:val="single" w:color="FFFFFF"/>
                                        </w:rPr>
                                        <w:t>web management procedures</w:t>
                                      </w:r>
                                    </w:hyperlink>
                                  </w:p>
                                </w:txbxContent>
                              </wps:txbx>
                              <wps:bodyPr rot="0" vert="horz" wrap="square" lIns="0" tIns="0" rIns="0" bIns="0" anchor="t" anchorCtr="0" upright="1">
                                <a:noAutofit/>
                              </wps:bodyPr>
                            </wps:wsp>
                            <wps:wsp>
                              <wps:cNvPr id="558461128" name="Text Box 70"/>
                              <wps:cNvSpPr txBox="1">
                                <a:spLocks noChangeArrowheads="1"/>
                              </wps:cNvSpPr>
                              <wps:spPr bwMode="auto">
                                <a:xfrm>
                                  <a:off x="6541" y="5490"/>
                                  <a:ext cx="1996" cy="8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2657FF" w14:textId="77777777" w:rsidR="00EC069E" w:rsidRDefault="00EC069E" w:rsidP="00EC069E">
                                    <w:pPr>
                                      <w:spacing w:before="34" w:line="252" w:lineRule="auto"/>
                                      <w:ind w:right="6"/>
                                      <w:rPr>
                                        <w:rFonts w:ascii="Calibri"/>
                                        <w:b/>
                                      </w:rPr>
                                    </w:pPr>
                                    <w:r>
                                      <w:rPr>
                                        <w:rFonts w:ascii="Calibri"/>
                                        <w:b/>
                                        <w:color w:val="FFFFFF"/>
                                        <w:w w:val="105"/>
                                      </w:rPr>
                                      <w:t>Include reference</w:t>
                                    </w:r>
                                    <w:r>
                                      <w:rPr>
                                        <w:rFonts w:ascii="Calibri"/>
                                        <w:b/>
                                        <w:color w:val="FFFFFF"/>
                                        <w:spacing w:val="-30"/>
                                        <w:w w:val="105"/>
                                      </w:rPr>
                                      <w:t xml:space="preserve"> </w:t>
                                    </w:r>
                                    <w:r>
                                      <w:rPr>
                                        <w:rFonts w:ascii="Calibri"/>
                                        <w:b/>
                                        <w:color w:val="FFFFFF"/>
                                        <w:w w:val="105"/>
                                      </w:rPr>
                                      <w:t xml:space="preserve">to              </w:t>
                                    </w:r>
                                    <w:hyperlink r:id="rId66">
                                      <w:r>
                                        <w:rPr>
                                          <w:rFonts w:ascii="Calibri"/>
                                          <w:b/>
                                          <w:color w:val="FFFFFF"/>
                                          <w:w w:val="105"/>
                                          <w:u w:val="single" w:color="FFFFFF"/>
                                        </w:rPr>
                                        <w:t>IMD</w:t>
                                      </w:r>
                                      <w:r>
                                        <w:rPr>
                                          <w:rFonts w:ascii="Calibri"/>
                                          <w:b/>
                                          <w:color w:val="FFFFFF"/>
                                          <w:spacing w:val="-6"/>
                                          <w:w w:val="105"/>
                                          <w:u w:val="single" w:color="FFFFFF"/>
                                        </w:rPr>
                                        <w:t xml:space="preserve"> </w:t>
                                      </w:r>
                                      <w:r>
                                        <w:rPr>
                                          <w:rFonts w:ascii="Calibri"/>
                                          <w:b/>
                                          <w:color w:val="FFFFFF"/>
                                          <w:w w:val="105"/>
                                          <w:u w:val="single" w:color="FFFFFF"/>
                                        </w:rPr>
                                        <w:t>exemptions</w:t>
                                      </w:r>
                                    </w:hyperlink>
                                  </w:p>
                                </w:txbxContent>
                              </wps:txbx>
                              <wps:bodyPr rot="0" vert="horz" wrap="square" lIns="0" tIns="0" rIns="0" bIns="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E2BBAFE" id="Group 1" o:spid="_x0000_s1026" style="position:absolute;margin-left:1.25pt;margin-top:19.45pt;width:440.95pt;height:273.75pt;z-index:251659264;mso-wrap-distance-left:0;mso-wrap-distance-right:0;mso-position-horizontal-relative:margin" coordorigin="1096,316" coordsize="9348,615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AoAAAAAAAAAIQDyRC27rRYAAK0WAAAUAAAAZHJzL21lZGlhL2ltYWdlMi5wbmeJUE5HDQoa&#10;CgAAAA1JSERSAAABXAAAAFgIBgAAALnwT44AAAAGYktHRAD/AP8A/6C9p5MAAAAJcEhZcwAADsQA&#10;AA7EAZUrDhsAABZNSURBVHic7Z3tUuNIs4QLPO/e//WeAXx+DBmkHme1ZEDswFZGOAxWqz+rs7Kr&#10;21bVYDAYDAaDwWAwGAwGg8FgMBgMBoPBYDAYDAaDwWAwGAwGg8FgMBgMBoPBYDAYDAaDwWAwGAwG&#10;g8FgMBgMBoPBYDAYDAaDwWAwGAwGg8FgMPgxePiLyrmeXovBe9GN339hzFa2+5Pb/18e89Pw6+T8&#10;H5p3IQ3eDOjfg27cqv6M00OdM14q79+2hYfaFwv/dh0/G6sxd/y0dn8JziJcHzS+HFd7ETOg/y58&#10;vDh2HJvPGKs00Z3Qv9Iekv3u1ecn2GvXbuEntvlLcabCfaiqR3vX37rmZPvy+nJj/ltUzn8NadL5&#10;2FW9jdlHHCWJNZX/1Y6Y9aANex1e8H6W2j+ClTO8Nw/OV5+Hadxnft6BMwjXDVWvX3VLuk60L1X1&#10;XFsj9vzumcR/gwF0dfhILJv3fsYkW5WRxtEd5UO9jd1nldWpqveW8ZE6PYaXt1/2Wjv1O2OcUt7+&#10;2UdIV2291JZ0NQ5q91eMyd8wlz8VZxPu5bUMvS51a7R66d6X2hrNEbWbFNJHBmtvw6CLae6l71Td&#10;6v4j967avFfXbtJ2k08TLxHJ0ZUJidVVJFWVynqp23I/C6lvXSxcamu7L6/Xnqvqyera5cnP7nHI&#10;e2mTHb3Xsfu81dzVmIhsH+xdAulI24+2mbb0o0j3swmXy5JLVf3PXhdLI6J9wmdOyIIPQhrc1aB9&#10;pA0pT6bz6108WumPxrNdRaYl/iqmmMh0pbKOEK5PPFc6XocU3+smNduQlGRZOc92/8pZHCVjktJK&#10;2f+qN9t9rDeh4HbrIbHkJEkcR+14L+0ese0JhGRrLpR8zl7rT5ufXtOo/QwxvKcdq3qxTd8aZ26a&#10;+cD98/rywXuuqt+v6blM1WeF6zSQqrfYGtXDR5a6RxWul9nFo4UUz+b9fq/qTwJwJVi4n0Z9ZFJ2&#10;Dkb3XiorPF1Pbd2rD1+upN0pv9Sfif3b8ujyYxs6Ndn1T1LdEgwiH9mabFf1fqrbZTbHWGWr/1b9&#10;wvTej1wJJGe6pzq9Dl4Xty+1+X/1Nu6/Xtv9u96ULh3NXjscae6mOeBt+9b4TMJNSsw9pQy3ahv7&#10;enlN5597njRSGggN+wX3pDp2nj+ReKccSZge30qGmOLZKsfj2B4bFJyMUmzN82A92ZZ7VgiJCEm4&#10;CWmslB8dhjtnb1/VVkXSkSbn1TmPTil1BKG6PtbtCq3qzxhdajuOz5XH2+vjhOJ9Q5UvUDkX0nV2&#10;uOd4u70TH2+ft5d6E0m6/rv+jA/ttRMU3hZ3tG7HKsNXNT+KdM+M4VK5KI5b9TZINMwL7hVeKhtq&#10;t6EhQ1otP1O99d4pSCEZFEMkT7WdgB4X8yWq2qd7f9d2CU3F8au2pJva7JM+KWnHSi274+RSX+Na&#10;tZ7QaTKSiNxGfOnu/aNJz3vogDoH0jlOhjE8jfr9n9oSrurj5OPEQwJN4+T26U6H/ewvHw8n/LL0&#10;Tm5VuU/c3lypst5S+Gz3b7sude82t2rHau6qX7ii+fZEK5wVw9XfHACfQG4EXG6vCMUNNaXtdlJX&#10;iizVWXXtlnRsj+JbSW242tfk9SXq9fXe/0N9/F7d80/dxlTZbqqspP5XKqMLaaR8qFp9wu/Vh5NP&#10;TvnR7lHfXpr+dJLuyLNbmneE623nxq/q5IR7qdvNX18VkHioDB+sHQypdDZPZ8N+T+30dHLuuv4c&#10;0nPzTI7WHY3aTmGRBIXPSc5dpSHZchP9W+PMGC4HWgPFWI97aFc5bnhcarg39rQ0aBpdV1f/2+ur&#10;shNprGKNmthPdUsQIk2pVdVbxu+kIAPXZP/H7k0KggqXE41hFi7/uvAEx4kq+oLrDI9wzH3iC5yo&#10;uu7tdAfNUBWPHiYHQvWe1BgVospyO/Ny9LcTLoWD98vLa36uDJPCT/34ENKyPxNBUwmL2NJKIM1b&#10;d2ip/SRcHw/lyznpfaS2SrB4+IJj/62J9+yv9gpOeIn8aEgiFC4pXelU3W7oyOAe643sPP+ubqxn&#10;IjNdTx5cMT2ll9G7g3HipFJ1L844rhsmwwqJJFKcjGm8TzgZE0F1DqtbkXgfMDzi7VR/8fpK0VCB&#10;eV9SVXpbGA/tCDf1IwnHQxtOOoyFpr51G/UyXEV3hFt1uxLwtK5AuzYqT44VwxaF9/S5tz+1g6GI&#10;zq6VRnXSPNeJCHf+3xpf9VsK/j9jaD6ITmSXuh3wqjdjcRLT4LkiknEVPttDUnx+jctYjzUqLuYT&#10;1CdBIk4nBhG3jFNt5zLSQwpldXCi9LZQTZJsH5DXPYSrulzsfi493fGR+K+479p85lB90qZsIlxu&#10;Zpbd731QtSW5boXkStuvJ2fGujh5MQSheKkLCCedqt4GlNb7T3Wg2pStyF5J0mVp9c55q3z1vyt1&#10;Hwvdz2NkyRFovLUCuGfefgt8lcIVVqrFOzcZuL9o6Ik4Cuk6hZvq0i1fvCxNCk5KqmSSLcMmmkwp&#10;Lse8Uh+o7KrbeNeeoVLN67NrbfNhOX5vitdV3U7SCp+T1N0xMO7qxNtNfi7JVQbJzVVo2i9wgmPd&#10;Hd04cNy8XIoMJx8SaSL5tMLieFPEUElSmCTlyvBS4RrtUO1w23bCpSNNtu2ig3M62eO3w9mEmzxk&#10;8pbdxOz+7/7WAF5rG3pIxMK8uzr4UqurO+vTKQKf4FxyJgPjZEiT2MtdqZNOLTo83z3y7pyjl6l0&#10;rJvjxd69rxkC8Dbx787xUvmnOnT193cq1K5877+0cuB1gY7LbeIa0tJ2kpNiG4lVn9JeeOKHeXt9&#10;O4ewWjmyX7j68nTfmnS/QuFywieQKDy2pc+YV9V2ciZySh6/q2N6dxLQ/fzM//dNqyOEsKdA/X6+&#10;czJ7W0hSrJ+rb5KKY2XcVKAsixtv9+TJDS6mSWWkuhTSqA94vZC2O+XixN3ZZOGeIyuGzsmu0jtS&#10;/yudOzFvI/vFHYqPg8d7U9lety4EkOxTdUmCIoW7vj3ZVp1HuJwAGry0BEpkW7X16p4PSe2htrvD&#10;np5lKf0D0iWHoLL0SuqEsTCfrIl0iUQwxN6kZH1TXt4Oqk+1o+vvVPdEgkqjOvB8pk8a9ov3Q+eU&#10;WS/va8XNqaY9rZ9xltNRPdxu2Fds7yM+5xhWvS2l2Ubekxx9sslUj8JnnR2TrDxG7cfTki1qPJ5q&#10;a3OdWOica3KSSUR0c+DH4LMJNxmLD3DyVK5QXT347rbnvad+nJjd8NIyhWnpfZ04qrb5+XlRGa8M&#10;mLu+XZ+4w6Dxe/0cyUmR5Og4uBHEMVCa5IiqbpeD3m+rTSfvA3dUq7Hz5XE31t6HOgvqy+/UP0rr&#10;hKuwEzcXeRTrgvy6Ma3Q1qQYOf5VW3tPq6dU7pGX6uzhh85WO1JOYSzGrr0dJNFkE6rXtW6Pda4E&#10;yLfGZxKuG0/VlrA0aFVvGxJczmigOPFZhhuGJhkJww276m0C+A62G0O3POWRnOfaGpAbsb7q+FS9&#10;AXtfyNDS/SRe9oH6mn3M+nqfubH7GLxU3mgSuDIgwVTdOrEV4XqfJUXm5EBH6JNQ/alvPV1ruxuf&#10;2u9nQWUP2qRh21zhPr/mTXL29Err5PFg11w5u42I0JW/E1ZH5m7rSufwOnn7VG/1m9ua18f7q+rW&#10;iXGV5fXyuUPCTefj5fR0f7LlH0O+Z4QU6M39G1QkRRJd1dqQdJ/wWNtdzT3C5WZDIlxvA73/Y23b&#10;pTJlKIl03fOrL1wdFu73r4mSaNxJUeWRrL0PqeJl6DJqEq73O3fyqZa9f9WWRFppQ8vTXC0fH0cP&#10;TdCx+uF9JxbCHRP7QGRHh0HH3vWT1039oz7xdE94ucL1M+ZpBab8uvh/UtvpHDqdtJMuV1w+BmnD&#10;mYSr8WU7KF5oE5wHz/VnjnTz4FvjzBiuBtWNx5UuiaPrzKRyhY5ENcCcyN2kdyLzPEjEvvynUaWw&#10;gi/p/FtonLxO4j4JVKbX4wn5OFFTQbAtbrR+3pcxXEFkSzXubRTS6oZ9l8IPXjcuV72NPp6cfG5b&#10;JIY0lk507lCqbm1C9UkhKfbpY23J+8XeOU7Mn0cCCeVddt1DHXR0JHWOD+2VY+B9kciW776KTHsC&#10;FEFl91Aoebx9xQ3fDmfEcKveOvXZPndPySVZmkApX8J326kKqDzShE/qke24Ih8RVPpapas/V7ie&#10;ryYf44J+L2OtbohOwFK3VNapP1ftSLvLvtzziceJ6nmyPVy5rMbKkVRwInBBtpWchqehTawc9hF1&#10;yTRyTu6E1YZunCrUIy3flTdtyfuJKpqKvuxet9Nu70DXOsL1vzm/2E9JqaZ0z3hx3L41zjwWps7z&#10;v9OGxmq5sNfBD9VPAubJyZ7qUOE9kYGWTox7kmhIRu54SA5UYFerrxNu1fZEBNVtpwhSf/jyMS0R&#10;FbtUXVRPn9Dd2KVJ4htJD5X7XdeZT+pT9lNShoX70mTv7NKRlvIOhZvcbrj6SePkqp7945+LcL0/&#10;uNn3G6+04vH2dStMlpHQka760z9fzUmm4+poFO4OklKV8aXBey/ZVt0ONPPrBvcB11Odu+siQE4+&#10;GlVSmFT5tbjfIYKv2m4uMiboCnCvT7l8T4Tr3xRKy76O4JPzcnJXGV2/H3HK/pkve1O/pnrRHlhm&#10;QldG1ZZwRbIkXIabOqXXES7DBj6flC8Jt1OH7D9eUx2S4EhIdU9jvEe4XqduLn9bnBnDFZycOHgp&#10;/ZHPk3dN960Gd1XOanB9kvh7p5B5r0/2Lm+lYWjGCZshCMY498B6csJ0hJZCHyty74i0I9wjhNmV&#10;le7v7uM99xBu+pyOgau71RKZ5SfFyDh+94NByQmvbHHV3qMktzcfU757q5EK798eRzrnM/I/Ws69&#10;HbvKN+V1b/p7y1+Rw1GjTKqHXweu6pden9EOj42njaKjZR4lrqN1vndM78EeUa/KcWL0+L7y6JbI&#10;e/kz7JF+b0PgHsKRI1UrQntPv37GWBxxsN8WX/3jNY57VOUqj6OK5j3p31Of91xjGqo/33zh8itt&#10;Rhwtz9Ny8qYQDcs9Gr5YlffRvj9rUnb2eWR1wvZ143TUJlxB+0YWVbkT+kfG52jdurp+BD+OZB1n&#10;KlzGcoRECj+6kz+ALq4nrEj2vX3K+CHjix8hj5+KVTy46raf7umrZANpTDzvGZu/FF/xxIcuPsYj&#10;U4Nb3LsK+Ez1niZ5p8D/62PoKrQq98d7yS/ZQBcL/7Gxz5+Cr3iIpL9XvSkk/V3h76/AZ5D92Q6D&#10;jmoV5yukTbiHsD0mmRRu2fuRvH86zliid/cmxzcO8BvgTIXrGwhps4fHmPbyO2pEe2nT5tVRY+12&#10;kvc2h957nWXy89UqIu1OH92J980yfwJBF0cevOHM/viMfY/Bv4gzntrL3fXuOU0PdftNtJQf/z6y&#10;o5rSdqcEuBz0z7v7SLZ7sfCj11dtS23kaQKBu+Ip765MEi2fn9YdQZvJPxjs4GyFq+cb+VNmdY7Q&#10;idkPiXseXUwyEemR+OVq+Z2Wybyv2xTxvO7ZiOw2PVJ90ztXEepDnvlcrSK8TDpKfyKu5/27br8B&#10;NvH4wWAHZ8ZwRQR8YOJLbcMMfLhc2f2MHfK12rXtyCuFAvbUIJVkWsJTEa+W70yTdpZZZ5ap+vgz&#10;pJSXH4Bnv7LO7E/lqceyc+yUp3745h4HMxj8p/GZhOsk4oTrKlckl57r5YSXDty7mnJVRSJUWoYp&#10;PC2Jh9/Y4q9g8decuh/A8XL0SkvuzkGkbyB1JJ8I10nR+5V1U5n88gLVrT+CvOqtP/lE1VG3g8EB&#10;nBHD9b81gUW6ijNe8PJf4q/Kv2KVvq3DDR5uzHXklb4Sqe+el+Wh+zwWnR5P7eW4GhYSIZO0+bVP&#10;9oPX2fNhnbiC8HbsfWOMhCuFK/Xs6nYVWhkMBgFnn8PlBowmqqtF/11W/5Gb9ORPfmWRaROBOUGl&#10;3+rU8puEJkhFSvFJUaocKkSSf9UtISeV3P1Ac3qaq/LTZ9yUfLD7XyqX6SdFnkN+3l4vN30ZYjAY&#10;HMBXfLWXIQZXWh3hpkct+/fEqchIuJ6WRJdIvHumUtWt4ksnLjwUwnpX3arMdFSOv8Cl/FzBPiI/&#10;5enlpd+oJWnrevr93aTmnbhTLHwwGBzAV/2WAnfWXQ3q/R4SVVoSnIcJEhlSfV5rS2K/avvMMa8L&#10;N/9SbNY3ClMZfp1nW/Vzex3hph9EYRjD+9iX/el4l//yVLdicCJnuGgwGNyJryLcbpfel8NHSNTJ&#10;WfdzSe3KrWpLGN2GV9rES8t6PtuLbetInWpZ5Kdy+DuxiXD56JbuaQsOJ/hE8upT9VWKcwvX5u/B&#10;YHAQX0G4vouvCU41VvgsxW9FxlSMabn9iPeqLYlw88nr4mn4eRebXZ1D5RG2ROzqGyd6Kn1Xp3on&#10;6XYnJjyMQXXuY+ArjnSKgsfWKvw/GAwafOXPM6YluJBON3T3ksB4f1V/KJ91YLw21Su9EulQDaaj&#10;aSQsklhHlB777urKMAPbkNLvjUXq99W9g8FggTOf+EDScYXrSMe3Uhp+e4rKWGTE+O0V1121VW1J&#10;l4RFIiTRpN361GbfcNKjUpy8u2NsDtY7qU6WXbXNX/mkEwoO9u1K4Q4Gg4M4+yGSJB6SrtL40tjD&#10;BumEAnfUPQZ7XaR10ktkxF/Id0ImcTq49Pb2kczL7nflnZ70m+rJkxTpESpsw3PIryPci/3tatrH&#10;MjmHwWBwAGc8Jp3K1gnQVaan6Y56pY0wJ9HnkDadZqjaxipZXx3J8ro4wXnZq7ACN9KcoBKB0kkw&#10;BFL2d+oLnjDoFO4VeaQTCvr8YmndkThB74ViBoNBwGcSri/X9b+fL+XGzEqNdqcU9r4YwHI97Ypw&#10;RT588J7u5RcjSFwkPVe1VNl6JSfh8d4L0j5UdgB+D9ukPnKHt+ojHmsjyafHfI/SHQwO4qzHpLuy&#10;/V3bJXY36f33C9KD8riMrnojhfRFg6RwVxtC/sUDL+OKexma4BKb4QXGkZV/chJOnmqXntC6UpsC&#10;TyqoPjzqRVXt/ckyPeyRHsk+ZDsYHMSZm2aa0E5UOkuaVKurRB5j8jwTMaXztYkQ0ukHxjtJQlek&#10;l1L0drmiZN6My4q40rE3V4udM/G6rgiPRJyOerE/2fd0YiJc/fYFQxeDwWCBM2K4giaoPtf/3DBL&#10;y3KeifX0JLdH3FOWV1ruMv6a4q1Ut96GjgBTWQxNeNyZZ4IT4a7OxKaNK6ZxrMpzwmXfe3r+otqE&#10;FAaDO5DOZ35WnlzKkjiqtqRxRJFV3SpPnpH1a0fJgATE+0h+XSy4+yzVNR292mtXV9+ye1L5nseq&#10;P1lmd9yNTtLzGwwGDc4gXM/3KMEk4uiIpup2cqe0nvdRJJJkfe6pF6+R+Lp8WG5V7rdUz64efj3V&#10;bVWm0nROach2MDiAswjX806T17GarB2JfjTtCisiW7VlVdYqry6tX18R80rhVnOtyyul3SP6IdvB&#10;4CDOJNyujJUK85gp7zk6se9Jm3CvA7g3z3v6Y1XmR9p4tI9WBD5EOxjcia8g3MHHsRd6GAwGg8Fg&#10;MBgMBoPBYDAYDAaDwWAwGAwGg8FgMBgMBoPBYDAYDAaDwWAwGAwGg8FgMBgMBoPBYDAYDAaDwWAw&#10;GAwGg8FgMBgMBoPBYDAYDKqq6v8BkFNNEgCg1AMAAAAASUVORK5CYIJQSwMECgAAAAAAAAAhAOPz&#10;8VYmAgAAJgIAABQAAABkcnMvbWVkaWEvaW1hZ2UzLnBuZ4lQTkcNChoKAAAADUlIRFIAAAGoAAAA&#10;cAgGAAAAS6jkNgAAAAZiS0dEAP8A/wD/oL2nkwAAAAlwSFlzAAAOxAAADsQBlSsOGwAAAcZJREFU&#10;eJzt1TEBwCAAwDCYLgzhXwAzwE+PREG/zrH2GQAQ870OAIAbgwIgyaAASDIoAJIMCoAkgwIgyaAA&#10;SDIoAJIMCoAkgwIgyaAASDIoAJIMCoAkgwIgyaAASDIoAJIMCoAkgwIgyaAASDIoAJIMCoAkgwIg&#10;yaAASDIoAJIMCoAkgwIgyaAASDIoAJIMCoAkgwIgyaAASDIoAJIMCoAkgwIgyaAASDIoAJIMCoAk&#10;gwIgyaAASDIoAJIMCoAkgwIgyaAASDIoAJIMCoAkgwIgyaAASDIoAJIMCoAkgwIgyaAASDIoAJIM&#10;CoAkgwIgyaAASDIoAJIMCoAkgwIgyaAASDIoAJIMCoAkgwIgyaAASDIoAJIMCoAkgwIgyaAASDIo&#10;AJIMCoAkgwIgyaAASDIoAJIMCoAkgwIgyaAASDIoAJIMCoAkgwIgyaAASDIoAJIMCoAkgwIgyaAA&#10;SDIoAJIMCoAkgwIgyaAASDIoAJIMCoAkgwIgyaAASDIoAJIMCoAkgwIgyaAASDIoAJIMCoAkgwIg&#10;yaAASDIoAJIMCoAkgwIgyaAASDIoAJIMCoAkgwIgyaAASDIoAJIMCoAkgwIgyaAASPoBHBcChPeX&#10;OAMAAAAASUVORK5CYIJQSwMECgAAAAAAAAAhACujvjWxBAAAsQQAABQAAABkcnMvbWVkaWEvaW1h&#10;Z2U0LnBuZ4lQTkcNChoKAAAADUlIRFIAAAIZAAAAawgGAAAA2m+QaAAAAAZiS0dEAP8A/wD/oL2n&#10;kwAAAAlwSFlzAAAOxAAADsQBlSsOGwAABFFJREFUeJzt3dFy2kgQQNHG2Ovs/v/HbsBAHjRjmrGk&#10;4Nrth0jnVE0pGJk8+lbPABEAAAAAf4rD/3wfALAft7UnX1eeOwzX8ecAwP7MhcVsbCxFRg6McS3d&#10;CwBsy1JQ3Gae+3LvXGSMUfHSVn4MAOxPj4trWrfh+U9jZIwTjOOwcnDk+wGAbbqla46Lj3a9tOt4&#10;/+ok49ief2vXvoQGAOxDDoxbTEFxiSkwXto1P/9gbpLRt0SOMQXGXxHx3q5vcZ9oLJ3RAAC2pU8x&#10;Pto6xf34xLX9OwdJRDxGRp5M9Mh4jSkufrT13n52jPXDoADAn68HQ98iOcfXwBjPZxz67z2zXfIe&#10;U2D80659+0RkAMC25ci4xBQYvQHyZCMfo/i0dvDzJe5nMt7b+jumyUY/myEwAGDb8lZJ38nIwZGP&#10;UHxOMSLWJxn9gGfeNunrLZzLAICty29ZPbafXeMxMBaHDmsfxjUXGvndJvlcBgCwPTky+gRj7mMt&#10;Zntg7WPFu7kP5vIOEwDYvvzW1G///f/dd5c8uwCAbernLL7dAs9MMvp/IDIAYH9yYHRP/e33PSQA&#10;QAmRAQCUEBkAQAmRAQCUEBkAQAmRAQCUEBkAQAmRAQCUEBkAQAmRAQCUEBkAQAmRAQCUEBkAQAmR&#10;AQCUEBkAQAmRAQCUEBkAQAmRAQCUEBkAQAmRAQCUEBkAQAmRAQCUEBkAQAmRAQCUEBkAQAmRAQCU&#10;EBkAQAmRAQCUEBkAQAmRAQCUEBkAQAmRAQCUEBkAQAmRAQCUEBkAQAmRAQCUEBkAQAmRAQCUEBkA&#10;QAmRAQCUEBkAQAmRAQCUEBkAQAmRAQCUEBkAQAmRAQCUEBkAQAmRAQCUEBkAQAmRAQCUEBkAQAmR&#10;AQCUEBkAQAmRAQCUEBkAQAmRAQCUEBkAQAmRAQCUEBkAQAmRAQCUEBkAQAmRAQCUEBkAQAmRAQCU&#10;EBkAQAmRAQCUEBkAQAmRAQCUEBkAQAmRAQCUEBkAQAmRAQCUEBkAQAmRAQCUeH3yvtvCAgC265au&#10;t5mfr1qLjKWwEBkAsA/PtMBiEzwzycgvcG3r0p47tAUAbM/c3/9rPDlsWIqMuRf9aKuf47iGyACA&#10;Lcs90DvgEvfYyMHxJTrmImMpME7p/mtMsSEwAGDbcmSc2jq3xzk0vhgjIx/w6C94joifEXGMKSo+&#10;2u8dwiQDALasd0EfOpxiaoIxNGanGWuTjD7B+Bn3LZJL+50eHCIDALYrR8Y1prA4RcS/cQ+NfE7j&#10;QY6MW0zB0KcYeZvkkF78GPetEoEBANs3nsvoE41xmhHpurhd0iPjnB6f2/0v8XgeQ2gAwDaNn5PR&#10;D3324xTjuYxvbZdEPG6dCAwA2JfxvGZfPTAusXDwcy4SDsPKYdEfAwD7M74DdTz0+RAbS5OIPKkY&#10;19K9AMC2zE0o5qJi9nMy1gJhaUtEVADAfs19h8nT2yX/5T4AYD98jxkAAACwEb8AUV0Nyb5CQxsA&#10;AAAASUVORK5CYIJQSwMECgAAAAAAAAAhADEHTWpNJAAATSQAABQAAABkcnMvbWVkaWEvaW1hZ2U1&#10;LnBuZ4lQTkcNChoKAAAADUlIRFIAAAIXAAAAWggGAAAAC4B00wAAAAZiS0dEAP8A/wD/oL2nkwAA&#10;AAlwSFlzAAAOxAAADsQBlSsOGwAAIABJREFUeJztnW1zIrsOhEWSPf//995Nwv1wtivNQ8szJJDA&#10;HnUVxZtHlm1ZastmqBoMBoPBYDAYDAaDwWAwGAwGg8FgMBgMBoPBYDAYDAaDwWAwGAwGg8FgMBgM&#10;BoPBYDAYDAaDwWAwGAwGg8FgMBgMBoPBYDAYDAaDwWAwGAwGg8FgMBgMBoPBYDAYDAaDwWAwGAwG&#10;g8FgMBgMBoPBYDAYDAaDwWAwGAwGg8EZDj+twA9h1e7jt2kxGAwGg8FfiJdvrm+LzNw6sB/wvIUh&#10;GoOq3l6+ah+3knvPSG2+ZXsv7eNrLbjuZQwv6e97sMd70GFwBXwXufjpoM76D40uxz+fs/4x7P8m&#10;Vnbb2cpX5bKOe8Mt23zN9l7ax3vL6/tLdf3usbyk/V7mO7O6XV2TWf4LcGtyQQN/wnvhWLcL6E4k&#10;nuw9CcYxPPT5Zx3q4HHh9pHIKG12r33skavne7C7FHio15aOqzbfYt7v7WNe05Xfsyhif6zG7jsy&#10;tPS5qW4nFlvjcy173CIyiRTNYu8BcUty4UbiQd1fM5i/1/UMiZNFdT9V1XOdTiLVofrf8foa+gwe&#10;BySgnc3KNtxJr+xjJVfXvuP5JwhGRyhYZmuupjnoD867law96OZ818dHXJseSf5Kx7RAqfC+u/4r&#10;YPu5mEq2W+Ea6vhVP9gRiq6PV775szoMvhm3Ihdkzgroeu3fv9uj6tyIP1u/v3YdXkwXN2AnFW9/&#10;Hh48ro2tIDT4OSQy6k5XdnKoU9vdK/dQ5/NBciVT75m2vjVWzr7L9G3JYX96X6p97MdLSVU359nH&#10;Ps8ZsFg+reodKXvTZT+7xdMKl/oI97m0MYG269emviKJ/gySLaz61zPc0oE28p3z4h589cMRqVtv&#10;i8gxe1D3rIEM962qXu26d/t+z4qw6nyQ3WBdh19/njuH82b6vdn3buSfRbfSof5766Cz31t+T19e&#10;Im+Fa0zMa7Vtz8qz6tQ5y270WWezPo6rgEui685fpPa1zm1/ZR/X2kpI79Xupzq3Nw/Q3dzoiJr3&#10;pc/VLnjsGVd/7vpYOr+iPr+mIxiJXFX47B3vuXjpshuXYJUN8L52n1v1YWPyc6qfZEz6OwGhX75k&#10;Xnb2lLIXzBS6X5Zee/vuEh+5VZaZrvS8t65r6HDXuAW5cGciw/5Vp0GdEz05ti4Fljo3Gag+dyfz&#10;yx6acCQWdCqq8yuOgHKq8mq3Y/QdkiH686UBKdW3KncJuUgp80vIBeWkyb2qy587ue4An+pfm/GH&#10;6ni1snTSXj9lJ6KrYOZyk711gW41L/Yi9Y/bYrcCZoavk+0Bz33AEde7L1j1Z5LP9+57VKfrrcWD&#10;Z4dSQE6PlJmoxeeeKXmrc5LRtc3h9rkiPXrvdus2JmL1Wqd9n7J0Gh+Xu2XnKtvpSXui3EQ4fLyq&#10;8rYWkXzfXjvieOp1Nz9W13c6rUASlV7fPb6DXCiY/1Mfhi5j0irNGfMqO7Byul1Qllzp8E99OHXJ&#10;JLFge7bIxVawTSsYfe5IZ1OSrK6+tLXUOUbXazVJtvp7q81Jzh4Z6dqVjFQvda5Qlo4qEQAFqMOf&#10;8k+Q5/1NvdPKmHKfTG7V+Zkf2gT3xb+Stl7NnS7g+ur/qT6cPuVSTiIX3n+dA0020NlQIhc+313v&#10;339078gFV9eecXHbcT2pu96/hUeya163svm0ECK5UPtlM+5vRTB0nbdb9UveGz5POm7N786ehPdw&#10;zdH01edpS6vqVJbr4Ui6VuU5pTHuFoI+H7uzKkm/REJWPv2IZ7/2bnFtcpGM6KU+grociw8aJwvl&#10;0fg4aAzIREcuUvYkGScn1Ir17iEXvtpzB+NGqr5LgbPwuRtqOoSaiEpyjClNyQDpdfuE6sgBnbDr&#10;36Xb2Va3FdclpVc7Z50csevmDsSDoGxFJKDqlAQc6mMLg7pTX+kgpy/ZTlokXwHAiUxaWbIdet/Z&#10;YQIDFb/zeewLA+mo5xTwpQ/b7+RC5ETtJThOnAOJcHldiRy+1r/EQvr72HfkwgNcN9fYd+oDJ2MK&#10;6MxgeF+x3SRUafvGQd/r5OrF2q6+P+I6J2JeJ21rNb9pU/6Zb5HTDxfKy2f6OG+RCxKG5COTroVy&#10;8tHVXONtcKJE3+fXeLuqTtuQ5o7r4ZkbXnt3uFXmwh2hJrYeVacD7IaiAeNkPtS+yZacWlV2NFtZ&#10;El33HD7vDCKRG5V3I5GTKbTdg086dMo600qKE4/Ot3PUTmy6/i6USyunqvPJlXTiI/WZE7KOBPAM&#10;T7IR6uv9wNR+csxc+R7q1F7dFrt2M+C50xdJcWLhDp0B3h1Z6t+qbDf+udD1jX/vNqkAnUg9561k&#10;uZ15UDyarC6wqI1c7acgy3Z65uKXyfRrnus0e/Fc54E7kQsnf0QivW8m27ckuhS/b9/QP/IsEANj&#10;sjW3X12vzI2CFuejt5GB1UmWby95+xncOx+XSL7X4QQ0kTLWQf+Y5uXRZJMIuZ8WPDunceDWE/sl&#10;kWHqU833VR9249uwhevulmBck1ywc5wFawBkrOp87vvxOh7+8kETOhafnBqdswKFO3E5n6psvDQK&#10;OiEGW9fbt4FcvhxCSmU+VV9nmhCeEaF+DNYeFNnfkpmIAdk6J8QR13tgcBnd6iuREycBtBN3rlsZ&#10;Ia6UPE1d9TEOHpRkN0fIdqfb9TEDVyK5ghyoHu923eq8UHLue8AAzTFMxMbnjeAOOq3iErF0G0uL&#10;Bc55zZ0u0G4FWF9QuP0qwJJcck5zHnH1yODGhckrPl+dvZD8Q52e6aGP8ABdkMO2e+bG55361OcV&#10;5ZE0JHKR/HgiXmq/nzeqIENypMdznfujRJy7Mas6nSsp5jgR9IDuY+Jt4Fzu5qXX4/OGbaUekqFM&#10;k+uStiLvCrf8KSrJhXesr95l3H6NO9HkiLgaTEEqrbipR9K5rLxfK/iES855RS6cWCQGnVYb3p6y&#10;cnTiDJTdSsNXQ/o+kTnp7hOaRITlC9epvhW52JLBdnnApW2loE5iwf73NLXrxoyb7EH1VH0EDw+u&#10;ks12u86dM6Lz1mvfSpFdiHyoDRwjH0OBfcx5yoDu7XR91Satxl3PtG9PJ+v26P16sDq4elNdiayR&#10;pHW2rfHSHJA9kFz6GFBnfebtS+UYKMrK6DvvZycXGlNC/oEZtUQuvB4fOx8vEh2/rupcb2aJOL/T&#10;GHub1AbOXRK1wvVVp/2UiEXV6di4X3YZrusRZb1NsksnCUm+ZyH90DdJP8mF90mKY1Xni1H3xV2/&#10;3Q1ueaCT7NEN8h2PtNJY/WQ0rUrplBi8U+CXzKpTw+HnZOr+XZdGdfm6LgVBDyzOhvkLBQZmdxhq&#10;r4yR5EJgao/yVj/R7bIOJGVVp+2S81qRiySjIxddYDmE8l3mgmNCx/hSp33MwOvvk41zpe3Eodtv&#10;pt1wDjGbovZ6utj7lzZYdW77HbnwuSl53j4fd/8s/dQ7Za463bwet2ttJagMV/GJqK0yEVXn/atg&#10;X3U+Ft4H+l62c6wsl/Xxeg9mJBZveE+Sl7bV3D7Tgoo24XqmTGahLOe99CO5ONb5+Hp7qnJf+Rzx&#10;75yEdkg+PGW0eKBW1zBD/oryypoIJEg+Hgdc+4brBMYR+gUn7yqfiNzd4pb3ueiCucCgRaadViRV&#10;OXPAySNjpJM8QAZXDfo+ORo5lKrsdNMWgU94Oks6PAZAGnwKqm6ITl58MpAUcXXhE4STkX3lbSYp&#10;SH1PorkiKAfIkEwGsqNdn1ZubyjrOrM/XTbbl5yy2ygdmdf5bu9XJKebG6zP+5zj7v3nwcHHkfad&#10;5py3SQ7MHXunq+pxu/xl13hfMIBx7nHlVnVqF1WnOq2yQN7vaV56HT5ODI5er9fPAMkyhK8un/As&#10;uK9S//uDvpELDNWT5g+JTtXH4kXj1JErLgacFLt9+vhKjzeTdQzPqywEfYvrRvvubNpJHOef+1T3&#10;DWrbS53+uoZ1+Dhw+1SEmL7Y4whJIxeUnmlL/vKucUtysQc0eKYwyfarzo2RE6isnBuiG407Ie57&#10;rZyH19993zmaRCLoPNKDumkyyCCpb9VHgBXcYTl8IrpehK8cXI9u8qe+T8F+1VZvE3XyiU2Cdaxz&#10;p5VIgsvyZwa5LtA4kaNzYlu45UEirGc6X9ZJG+L3zFz4Zw63YZe5FRR5veDkhxkpTye7PolcpL5x&#10;G2KgYIZJkJ1zdZfGJs2TVVt13eq9Xyu5bp/JD6icMo8ru0vZ0lSvrqGtuSx/vyIX6TDxqh/cv/rr&#10;J3vtvrjTmXq5v/K6uOBM51FYln5KuqU4xFjlD7dDJ15VeSwZZyiHczn5r/80uUhOvup8MLvJRgNL&#10;wafq3KCPeE9dSCwoZ+UouNVSdZ7S9gnjE6dzUisj8Tqqzp1Bh61Jn8qzv1eyU2D0z1LATEiTPH3n&#10;dVeticmqrvQ+OdKkCwM1618FcycuKaOQbDbp3/VFspNEEiWnS6lSZhqDRAickHFRIIf9VOdtS/2V&#10;6mJwkdxUnxNZykr1pUCWgnGHjpBRD26BUn/Vy5X+yuY6wtzp07UrzSOXm+Zb50e6994PnuVID5Vn&#10;PYkced8mfVKbU12CL4a46EoBv7N7lXNy7fW6zj42yZ9d4ifuBrcgFzQUstSqD5Z3xGeJWLhc1uHv&#10;k8G7AadVDM8S8HuSA26zqA4aRmLd3QQikr58zX18P2tA/RypX7cCM3VNRCCRlxXJcCfLidXJSfKS&#10;4/aHZJMAdo6mCxRuB3RkyTlSj6rTQLOyi9UjEWJ3sim7xLboe/Yn+8iDyCrY+YIgzd+uX12fPXPE&#10;dS/UuyfAuoxU55Y+K5mpf2R3+pxj5+VoG50dd/OgmzeFcizTYWs+sk1ccK3q8TmU/DLLJr+TshGc&#10;l8lP88yCiE5ZWdp/Z2fMXnTEi7bBsWUmJ2XWO9u5a1yTXHCScTB5APAZ19AhdZOaRrmHhKTJ5Qap&#10;wfTUdqp36+dS3o40MX0vODF3Bkm2lau2snKrU9uug+vsfdH1N/W8ZKWU5PsETKl9l5HkeVk/lKU+&#10;8J83e32rAMfA5XUk57By6rR7/1yp+5Vc6kX7SGS9CyirNr+jTCIFrofKcCy4ovU6vC7aEdvoDpUy&#10;kh5b7Urj1PW7z8sUhGlH3Yq66xv2QZfFSXoxqKT+LHxf1Wc7SWxJgrs5WHVqz7q2m2+8PvlpjjX1&#10;Tzbh7VA/+uFpjo37SR7o9Pr812LJlycSm2w++XI++0Fv6aytbMlUue6ma8lX3xWunblg52rQPXXk&#10;Kw/fQ606NXa/jvLpiPfokyahT4iUwqo6dagM3j4RtvbEJIOTkY7DD9M5q5Vcf/YzF3t+hpocosbJ&#10;x4U6cwW1d4W45XQP+GyPHOn4Xv+2X2PmdnMJuXC5Vedpzs7pe//5qr8jF35ugPvs7ji44mIAcPuQ&#10;DGasuu2zjqCkIOA2xaCe5pT3BYkxnSNlpHFaOVA6YQ8UnKdOXJJtJ90qlNN87IIng7rrubIbBtS0&#10;uvYA6A/fTvE57gHZ0/crctX5DOnl21tVp2PL+4+krT/JZr1ejnrwc5/n0iX55Wcr4zGGwbrqtM4y&#10;GZwnbgcpXmlO6vpEZOijKE/1ql1bd3S9a9xqW8Q70dNGnODJiPkzLL+Wk0GDs9IlTXqX77rsyVz4&#10;pPCVCJltRy7e6/TOeIm98t82adjuGD3ApGDAQLYiXKv+Tg6oA8mAt6PqNH1f4XUnx+t/qY+MmDvw&#10;7mdxe/TVGMg5+bi6fO8LpkZVzlcnKpcOKmsc+WdSdKDuyD2oFPSiTmk8O+JDme91bk+0wQQn6dKL&#10;/cEgKD3Kvk9wUuFzO+nNgMf5nYK51+NtJLlgkJG8REb4nevpBE96MKA4ueCiyxdsKXA7ufBDr6ks&#10;dXa9D/g+kQuB9v1ep2P9hrKsq/AZ55vqXZELz5gLzGyqzd4XzIZwISh/77bj/7BLH0A/z/nnhORY&#10;5z9F/f3n0S1K7xa3yFz4RDnU6T89OpOsyszQHQMPyJBNCimQc/JzMBi09wRMd7bu5NLBqqST2qD/&#10;NiC5UHBLhnq076WHOxY6Vemw6kOXmX4Xntj7JcHa3/tnqa+7/koyZFc8ve7tJxlagQGkIwGUX5WD&#10;OAPzEXLTz2flQDwIU5bfUMd/jcE5sVqtdgSJRO0YypXJI1l0PVMASk462YWQnKe+V9u8T5wg0QZI&#10;LgrlSHySHgyuyb/QpzBQe3lfTOiarTS4+9OqD3/KLdJEat1OvazKH1BWZehPOP6JzCdixTlJv5fs&#10;4Riu0+Ir/XTay6zuf8I2+ecevxTYSV6c5P3P2pN8RcpKug7qK32mbLRkeqzgfLxrknGrzIWefWXt&#10;5ILMmGRBBrQVGIXOGXBl4WU40XVNt4L2iUinzKwFdaKMlDJjG9KkO9g1/I07yU/nVN0BeTvofCQz&#10;seW9mYvuvWSs3tPJ+LO3ywMo+yAFi5W+kvNVckE9XGcnRO7I/I61dNa0MQ/gaU54XYlcpPnGoJnI&#10;RVq1sw+6Oetj0jnHS8gFSaBf17Wx6wvaeGcvlOF1puDIvlAbNC4aVwUXrlI7O1CdXGCkYKz6Erki&#10;QdQ5OCcXvClf1Xl9K3LBwO56OVkWNGadz+18GslFWnxQD7X1rc7nsOYkswaMFR7X6CvYN/5MfdXX&#10;idwlv3C3pEK4JbmQkehfI9VRdKze6d7ZifmnwCh0DiENQiIdqxW5l3eHdcBjSx9vbwoKXEkkciFn&#10;QfZekOn6dU7Fy3mfu77vdd7urn1+3R7sDfp87+3aayPe/i2dfAXHfnPyRgLnSKtOEhE63pS5YB+9&#10;12l9qb3sGzrXZFM+9rRT16Oz9TQetDXO8xW5qOY71rUiDUdc243RasGSiBUJVteep8V1Cq6SncgF&#10;x0pwf5r6u7OFJ/uMbfUMisp5YEv9Sf/AOpMPS3ZH/SuUT74qxZCytnIOV53bIO3J28UtqhQ3ViQv&#10;2b1/Jmj8OU5Jj4cgFlW3v8/Fe3jv7FufcwJ1QTuVvUSfryI5wxUpWcmgoz/UqUF2q7iDfb81yVzH&#10;1I96vbe/6VwuwSqIXHq9ZNB5d/rulc1AmxxfR7SSHr4KS7ILZRnoSC7kyFKQ7Bym3rMNSS/2SUfi&#10;0/ixTpezGpdL5+VqjIS0uusCGefhVr1Vua/4nEgFA7wHeZELX6Wyv9ye3JemNiVb6IihZy1ELmRr&#10;npJn/6z8Q2dTK3tK/djJ1muW9TZ5/yT/4PK2iGdaBGoc0uIi2VYaS+nA7MmWHndPMm5FLjS5vHM1&#10;CCujY/BaBbtr6Eisgt6W47m07uRk3Sl19Tu52NM/7MvOEXoZyvPyP4kuWFxTZ/ZFcnyf6bs9cpPj&#10;oCOjs2Rd3g4Gw65funIkUSy/VR91+yqxcNmXjn83RzvS07XRX6dgy/IkF88o82bP6SwW9fLtpY4w&#10;uS6d3flnSsu7DxK54Mq9IxhdnXpe+W2OH19v+eo0z7Z8pMtJ9p/IQapvjy9OPtefda3LopyOpNwt&#10;bp254Hsf/K3y1ZTdGzjS5P9OdKubrc9Wn/t3WySEAW1PHVvl6Dy2dLwEe/orlb/EnvbolRwjr/1M&#10;36VytNEVMUpne1Y6sZ5On3TN1hzr+nzPWKwCchdkkuxLbXuFvc56T592Ada3HdIc9V8epL11r4fb&#10;nqn+Pbo7ufAgVvaaZ8MumVd7xmZL/8+MpcvessnVmK7mo4jAyiema1f9t/LpHUG/W2wFiVvUs6pz&#10;70pjsL8fV2X39Pce/NSYfAfJ2SP7qzadyq6c39b115zXe23pKzIvxbX91iX6fHZx5Gea0gHLFMg9&#10;0Ce5e3VZZWGkU3c4OqXjP1sny17iwz6Da9pqN48/4y9W2BrTh4l/TNH9NLYY3urzR8Qew/xKe1eZ&#10;Ispe1XMNGbfAngzPXmw5jM+uqL6y8vrsddcch2uP6TXk/aROn82IsbxnCpxYrDIWn9Vlz2edTum8&#10;wR5d9uh9ax//VTn3NI8eLu59V+ZicI69q49L07W8/rNI2wNd2vxhUnULXHM8Lqmvq2fw9yCde1jt&#10;rfv7W+uVdFP9rsfDrZwHP4shFz+DbkILl0zorX3gz24N+F7xSsfvdIa3wjXH45L6+Pons0CD24PB&#10;3JEI+3fgu0n14D+CWx7oHGR0gduJAQN32XdVOTitDgpWeL9XP95PQLL8t9qfreunwT7zA26XjMdn&#10;6uJneq+60hgOHhskj4lY3tPW4iVlBoMTfBe5mAzJBxjE0l0xu8NcqR+f8OwyvuIU/A6Iq9tsa6/4&#10;q7jkQNi10B246+5DofdfrWtvavwr9Q3uE/d6luyn6x/8Zbg1uehW1UJn0JfuR3/mzMFqZbhHx67e&#10;1TUdsUj/EVL2PumaZHn9nl3gKinp6FkR1+ulqn7V6R/q+N0kXc9rbo1cesDyq7K78WCw9/HYm13g&#10;PFjdgTaRmHH8fydmXAd/LW5JLrrDQmml1l1XKOvPe8qnybt3RdwdXuT3e+tmH/C/ETxwv+Garh0u&#10;hz9r8zv4uT7dgS3KFbH4p/4lFy+mo/95kl93xCPp7Filgjub8Ws/O75Jd/Wl2qn+3BqPbq+cts96&#10;UtYq/efMYDAYPBxuRS5SIE0HA7eCcIWyDJQdaak6XwWuyvrqflW3f8/bK6/0VPlELvgPfyqTbvUs&#10;OAlI2xb6UyD+kRnb5XdQlVzPWjjBUGD1e9/rmu4OcinYpvqpY/o/BL+u62Mf36RDRz48a+F/HuRj&#10;5v9i6dhjmyti6STmN3T+6nbMYDAYfDtuQS4SqaAjTavco12jZ8HT/HTgW+V5D3d/pJVzCkAp5d8R&#10;pvRHPql8+nOdY5333yowSsZLnW9b6M/NXisHYO8ff1C3X/YQWSnIfK6Pfva+6vq+KtfvNtDdbKhQ&#10;vgvmW2ObMkKJXPgteTkekr9lmylzIeLm5OLVZKb/9RgMBoOHwK23RbgCdmeaCABTxgLLqnyXXmbZ&#10;I8ozMOi1O/+u7qRnCnypPAMOCcexTjMXrnciFx6onFz4vyXqsxR8FdB022HJ92yIj13KCuh/CVJf&#10;Hatvg8qofgfrXv37a+pjkovU/sL3LsPtSe3riF5naxzfwudsm8adN1RKJGgwGAzuGtcmFylroQOB&#10;/1ReYXPVmlarKut3sKs6DQSJtLxB9qEyGaD+HVFhhiVlY/y8A8uTBDHgKZj4P8eyT6STwNU2Ccqb&#10;laMMkYr//SmrLEeXeWLWSbq5PokEeltdR5IKl+lnPZzY7Olj4R1yu625LQJKG3Iboa2R+JLs6DuS&#10;Cz/PkuxkCMZgMHgY3PrMhYKS0uoiGJ5yfq1MLvzW5CmgVJ2nz1neHX4iF0zdp62ORII8UPOXBR44&#10;U+Djyr/sM6/XMw9Oyjy4k+ik7YBnlHEZIhYO/+tf7wsGVmYThJS9qDoPyG9/6uaWzKE+Am+yma6P&#10;uT2WtmXYnrSlwewGMxuJ6KVDmCRTro8TNh832kgiJoPBYHD3+M5tkX/qYzXq5OKlTlPAq8xF2hZh&#10;9kByj3We6fAAk4JKyi64vHQuIGVCdAaB5VnuWKeBxIObky1f5fJ6D0rqK88m6L3keN8zEFOnBCeO&#10;T/aZg33rfaC6qz7OhXj7mfHyX6p429nHnQ2kTEyXuUiET2XcnkkoO3JRKFN1XgfJDK8dDAaDh8Mt&#10;MxdMqftqVA7eV8k8TMjVI7dSqvoA/2TXpIOVkqmtCOmciIrKroKVg3pyNazvGExYp2Qp8+Mp9C4z&#10;UHivtnj/M8Are+Tj4O3WM4mQ15Hq52qdq/AUQNmvvrr3ft7Tx4c6JR4kjsxMpEwHdeNPh6s+SJr0&#10;pQxl0Ly+1Fdlr9mHg8Fg8FC49a9F3CErwOk1yzph6FZyTkC6fXaV94DjAU7gCvIJz17eiYqQ9FRZ&#10;D6BdMO0C9hNeq8/8/gtOTpxgMBBxtZ2CdCJnrqNnbSh7a9XtpND11XeJJCXZrGdvH7uslJXya9Oh&#10;TYdnVJ5wbYXrKJt9ye0gZnqGVAwGg4fFLQ506pkr0NX5CGYWGEj8O66EvXxyyE5GWCdXiSlIumwG&#10;pqSnEwMG5Kp8iDVtL5CYqe8km1soq9Xuqp+6QMYVfWqLt39vKj8F2US0OmLhdaU+TtscqT+SrG5L&#10;KNma92O3ndIRtk7HjlAM0RgMBg+Fa5KLlDL3R9ruSMEppbc758rAk9LNaSXIw6Ge4fhs3YWyqd60&#10;ak2rYAaxFeFKASrVy6BGPbhy5tYDt0u83WnFn4Kmy/OfW6azHh2xcGyNLTM8W1kOR+pr1pn60HXv&#10;rnXZrldHMFZ2OBgMBneHW5650PMqpU1n2pXXc7ciZYBPAYB1emBjJoAyqWuXaUhBh/ry8J+3Ia3Q&#10;/b2fkyBBSm0/Wnm/hbX00D0mGOTZBr8Hg+tWeM8g6bJS+xOpSTKT/ezpYz84muQkmyQSIWC/6txK&#10;Gss0xpLDQ7WDwWDwV+DWf1yWgrwHQ3fODg/wXTDh6pCBjUGMQYGZCz8s6cGo6jRwMfj7Tw29TQye&#10;ut6/V4ZA8AzFU53q6f2iz17rnKR4X7nuuu4J1yeCwT5i/Xr9Xuf3wFCdidhRJseGRJPPLrcjaSSO&#10;7AP1eZdh4XckBzzMyfGuOs80JXCcVudOhngMBoOHwq3IBUmF3wHSMwWejaj6OG3v2xQpGFWdHsBM&#10;wZuBMwVgJxfS48V0dHi9frCPhOYVz9xOcEKlYMYtkqc67yNPn3sb03mIjkx54GQfpe0PjhvJnP8c&#10;lOdoSAb1ucbjNXxfkJHa5NfTJnQNfxbKjEz6OarbgX9PHXl2xf963rdF+PNgkiiSllTGMSRjMBg8&#10;DK5JLrgClMP9XR8OWSvdlGKW83yx94koOBHhNobX+dpcp3oZNJ7t+nSray/HO0ZKnupT/SQ1VedB&#10;XIGIt+x+ss958yuulhl0XKcyWenPzVzXRC6cjDikJ/83hm1MRMfH1ImT6+5tSITod52Ti6o8tk5O&#10;eZ+KqlMbTP3Eu4k6kXIC7Fk1/gonkS3/5Y8Tp45gDAaDwUPgFpkLd+66f4ITh5SS9pW63ledB2zf&#10;SmBAqjoNPv+r0wBcXm7oAAAD4UlEQVRGcuErxUOdBh/pzXZptc70tQLD7zolNolccIXKn8D6tojr&#10;kgKaZ1+ki7ePQVPPLiNtjQivVpb9UabjViBNxNMJDb/3TNCbXePE8XedB2PW4fb0XOdEzeF9rvfM&#10;lLCfVZ+PA206ZS+cWDqJ9X7x9gwGg8FD4ZbbInK4/7PXnWPXNgNT7HLqvrr28qrrzcr/rtMgn1b3&#10;aWXo2YN07wzWKzlVp4HPyQWD66puHl5kBoPkIq3QU6q/7Lt0niBtU1DP7j4YvE8GDyuu2s+thPSd&#10;+lRZKdmCj23KShXkijzyJmme9XLiqDYf6zQDxu0nIbW1+9mql0sHP71fVtskg8FgcLe4Nrlg+l+f&#10;KYh1jt337kUuPBtA587bW0sWsxZpZeu6MvimdHbZa9arbQOSoI7UpLp1fQp2zGjw+hR40lYOZbqc&#10;tIXBOlKWSO/TmK7083pXxEMZG435aktka2ylp/ez66sxd9LWHXztxpPnPlJ/d7qRlMm2hlAMBoOH&#10;xK22Rar6Q3QpgDq5UACQg02O3WWn8in4dI6awcADKXVNbZI+POPBLMAedPV25IKv0zkCyk9yuj7y&#10;FXanL1P8ft0qtb8iHb4t5VkskU3PtOwdWx8v2mE6QJtskGdSUls4FqlfVkjEbEjGYDB4KNxyW0RQ&#10;8N8K2r51wv1uHqjzIPBsn6UUf5c96HROq03PIqisZ1g8jf/VQ3kpY5KCe9oKSKvkTraXWZGA1ecu&#10;s6t7da3r7f14qH9JROpjZoX2BmzWp2fZn2+JOCn0MV2RmU6HrbHzctRziMVgMHhIdCvSa8tPwVrP&#10;Ctr8Q6iq8/1nvyb99TXLX5o5oH7+Pp2B8NUu6/1qYLj12DhWRGCPHl2ZvUGf20D8BYpv31xKLLZ0&#10;TTbo5yB4cHZPpqSrK5VdEcIhFoPB4CHxHTfR6j4/4PlY/Q2MmH04LMp3v1L4Kria9NQ56/ZyX6nv&#10;GgSjC2KpzKXfeZmtrMnW9f5agdyDvNvBtfrY8W7PB3y+2jpypG2ePVmnre2swWAweCh85+q4q9sP&#10;1fn7qn6lyD3zVP6agWfvGYhrE5r/En6qj7tzQC5/xnYwGAwuwE+SCyGdw6jaTg935W8ZABjwfJ/8&#10;1nX/F5AIY+rja/fv6myL6vTnwWAwGCxwD+RCuCRtv6X3LYPAZ7cXBvvxU3382bMjg8FgMBgMBoPB&#10;YDAYDAaDwWAwGAwGg8FgMBgMBoPBYDAYDAaDwWAwGAwGg8FgMBgMBoPBYDAYDAaDwWAwGAwGg8Fg&#10;MBgMBoPBYDAYDAaDwWAwGAwGg8FgMBgMBoPBYDAYDAaDwWAwGAwGg0/j/w2zs1VL4vg5AAAAAElF&#10;TkSuQmCCUEsDBAoAAAAAAAAAIQBC48v2nwIAAJ8CAAAUAAAAZHJzL21lZGlhL2ltYWdlNi5wbmeJ&#10;UE5HDQoaCgAAAA1JSERSAAACmQAAAHIIBgAAABizyjoAAAAGYktHRAD/AP8A/6C9p5MAAAAJcEhZ&#10;cwAADsQAAA7EAZUrDhsAAAI/SURBVHic7dZBDcAgAMBAmGyU4Y6ZaEJC7hT02bn2OAMAAELf7QAA&#10;AN5jMgEAyJlMAAByJhMAgJzJBAAgZzIBAMiZTAAAciYTAICcyQQAIGcyAQDImUwAAHImEwCAnMkE&#10;ACBnMgEAyJlMAAByJhMAgJzJBAAgZzIBAMiZTAAAciYTAICcyQQAIGcyAQDImUwAAHImEwCAnMkE&#10;ACBnMgEAyJlMAAByJhMAgJzJBAAgZzIBAMiZTAAAciYTAICcyQQAIGcyAQDImUwAAHImEwCAnMkE&#10;ACBnMgEAyJlMAAByJhMAgJzJBAAgZzIBAMiZTAAAciYTAICcyQQAIGcyAQDImUwAAHImEwCAnMkE&#10;ACBnMgEAyJlMAAByJhMAgJzJBAAgZzIBAMiZTAAAciYTAICcyQQAIGcyAQDImUwAAHImEwCAnMkE&#10;ACBnMgEAyJlMAAByJhMAgJzJBAAgZzIBAMiZTAAAciYTAICcyQQAIGcyAQDImUwAAHImEwCAnMkE&#10;ACBnMgEAyJlMAAByJhMAgJzJBAAgZzIBAMiZTAAAciYTAICcyQQAIGcyAQDImUwAAHImEwCAnMkE&#10;ACBnMgEAyJlMAAByJhMAgJzJBAAgZzIBAMiZTAAAciYTAICcyQQAIGcyAQDImUwAAHImEwCAnMkE&#10;ACBnMgEAyJlMAAByJhMAgJzJBAAgZzIBAMiZTAAAciYTAICcyQQAIGcyAQDImUwAAHImEwCAnMkE&#10;ACBnMgEAyJlMAAByJhMAgJzJBAAg9wPFmQMV5SPEhAAAAABJRU5ErkJgglBLAwQKAAAAAAAAACEA&#10;bhhtYt4DAADeAwAAFAAAAGRycy9tZWRpYS9pbWFnZTcucG5niVBORw0KGgoAAAANSUhEUgAAALsA&#10;AAA3CAYAAABU4jvJAAAABmJLR0QA/wD/AP+gvaeTAAAACXBIWXMAAA7EAAAOxAGVKw4bAAADfklE&#10;QVR4nO2c227qMBBFJ1xKz///7OHeB7LlnakTUCVCMGtJlk1JS1AWk/HYJQIAAAAAAAAAAAAAAAAA&#10;AAAAAADemu7VJwBvxZQv19nO4o9sXn0C8BZ0I31N8MVKT2SHe3RRPFmln0nsq7VI48WA7DBFl9rK&#10;mpDYl9T7c4sA2aGGpysu+dqapzKXiDj3vbdFSf+I7PkYPiCfg4u+6du27xXdr3ET/RwRJxsvTvop&#10;cccmJfd+D9rBI/o2Ir76to0S3SX7KSKOfa+2KOnHqjF5UuKPfQzt4inMJm6S76xt++ck8rFvBxuP&#10;Se/MJn1N9rEJySo9B+3i13kdQ9n/RZF93R+vyH6otBzpJX6u3jydLHsWXZORTd9n6aFdarJ/W/uK&#10;IvslShpziIh9/JY+R3pJL54u/FQaoze5tSb5JTy0iaesuuaexrjsnrcrfdnFTXhJr7GnOfr7Z3vd&#10;pwrvstfSF799aXLipSeEb5ecyvgEdRelOiMHzv0xxxgGyIMdu09/9xildCmeJvxYzq4UJt++8kwc&#10;2dslyy7h1ZTayoFN3ITfVJqnv8IXoGapzkylMS68PtXfUWQnlWkXv666znJBrba41NnxtbmdFp+U&#10;u886/xuL7OrHVs98UQHh28Q9yFW5WqHCPVjHTWx3ZhXDIsfshY6a7Lkc5Hsf8gIBqUzb5Ou7iuKC&#10;xh7Za/tk3Jd8jH5vFsbSGJ2Qr4xpMqIyE5G9bXxRUVHZV0HzNl8JrBQllyHVqwSZPwRPZyyye251&#10;jCL2KYYTE0RvF5fdJ6cuqEf47IyXHPcR8T+GJUjV218i+zWNdeJ7e+yLS7VcDdoi743ZRRH0EuVu&#10;7774QlKutecFpryaOlud3bnE7U2cYnh7yvuZEb1daiuoLuc5yh0+r6Dm9MX3zdR2Rr4kjfEX9QmE&#10;y0760j61vTHKsxWBTzHcLuCij20TyJvCZt0fM1WN8Rn1VJkJ2iTLnissXn7WVoFD6l3yqcrMLExV&#10;Y3ycZ+DQNh7UaoKqhl7bz/6o5BEzih4x/e0CWfguZj45eCmK7Dn6KoVZxW/ZTzZejOTi3ldp5DcZ&#10;QXT/FGqLhj5/q/0Pau0/k14uufjL98YQ3T+PXKzw0nP+VoHFSS6I0nCPbqQ5ecK5KMkFssMj3KvE&#10;1fZTLQ5kh0fpKuMs9SIlBwAAAAAAAAAAAAAAAAAAAAAAgEb4AQOvkpctVHJnAAAAAElFTkSuQmCC&#10;UEsDBAoAAAAAAAAAIQCf381jIAQAACAEAAAUAAAAZHJzL21lZGlhL2ltYWdlOC5wbmeJUE5HDQoa&#10;CgAAAA1JSERSAAAAOAAAAFUIBgAAABzsJ5oAAAAGYktHRAD/AP8A/6C9p5MAAAAJcEhZcwAADsQA&#10;AA7EAZUrDhsAAAPASURBVHic7VrtcuIwDNyWQO/9H/aO79yPZMcbnVwKlgLMeWc0CQVMtivLsmSg&#10;o+Ol8bHS2PZ3xsp96kNEj/sh93odnWsaySF4PCVD+zTvAROhK1ZQMpogUEhZUwWvjvG9UEQSVMU+&#10;AWzm8TezUckrgAuA83wFEpXMcFGSHADsAGxRiAKF3BHACWUOXuxgEYgiaOfcgInYDsDXfFWCx/mz&#10;6q42CIUgcw4OmMj9mo0Ez/P7VI3GoEPiIchwUZ1/W0wkv+Z7oLgl3ZQBKGXJyggySnKD4qpb+dwZ&#10;ZV5qhA1HlovSSHKQ3xrne10+3kJBCz68LhvANN9q5ELnH5BLEFgS8LKczFwYQFl810QtR03B2gRX&#10;JQfkEqztEiypVHfNIGhJ1Ui+3RxM3bg+iiwXTd3E3oPsIPMdUS/QhLvtWlHUklwtmmYFme/cMz2w&#10;KKIJ2p35LaJecSoUa7joT9bCNDxrDgIrkXxGLurhrYIMMWI5D1mOSF0WLJ6l4C1SYaSf6aJ2X/jy&#10;UfSeh/TIpRCN2NHfelgva7GmJf4RS5JNOW2rgt7DslLm1V28gtTG+Y5W2poUbVHQKxMOWFbR9OH5&#10;uRHLatsWU610i3/Vai4GP0qwpgYfmKYkacCytH/CVGkbZWyFbbPdhdY5qOppL4LlevYlbJH3Ov+d&#10;HSavCkBrKiVGuKiqt0MhpwSpJl2U5jVBtWfBvuHDjZkIBUnSKsiehEeQsM1QttZU7aco6KVb7Cjp&#10;/LL9QUuQpC6Y5qIl1oxHCdq1CvAbL9ZUDfYobJ9Cf6MZEQt9bT79ZOG3hDhGze5Gy0LvHSZgVNSG&#10;Zu27OsbFsSZiREQuyqh3nu0k9x5ZVbz2vSsa1z+iZQ4CpbdO9U6YurY8YMAMRY+K8HsX+Y4a/zHW&#10;XR/C5vZHqrBzStOxWp4JFHInAAcAewB/ZtujEPUSgLvRQlDh5aX2nAwjqPbnLbkDioohh4NaCXqR&#10;UTu6NtkGinpHFHIkeMQyfXsZBYGlgp6r6tGREyZCewC/MREMVw/IcVG7iVUFSfCIiZCnXlgEBWIV&#10;BOqbX7ono63OvwOKelxWwhDtonpvjWvfGSV60ris2OWhGdEKEnY+egHmO3JhyHBRvRKa1mkycMAy&#10;coaqB+QpSNhkWtMyzXZ0cxuK6INANok+y2uecNL3QtMyD1knnUhCX1+wLD3YRPxtzmzbHTuvtXPb&#10;tkETipR+gIxdq27rboSvUxTMJKjj69U7gJ525CSb4K3feImzNB0dHR0dHR0dHR0dHR0dHR0dHR3/&#10;Ff4CtlRpUCGUi5AAAAAASUVORK5CYIJQSwMECgAAAAAAAAAhAJebT/m/AwAAvwMAABQAAABkcnMv&#10;bWVkaWEvaW1hZ2U5LnBuZ4lQTkcNChoKAAAADUlIRFIAAACGAAAAaQgGAAAA/2tbxgAAAAZiS0dE&#10;AP8A/wD/oL2nkwAAAAlwSFlzAAAOxAAADsQBlSsOGwAAA19JREFUeJzt2dtymzAUheFFcA7t+z9s&#10;fcD0Am2zkReYzuRCpP83w+Aa4l7ojyQcCQD26r75PhzD+OqG08a1bsdrHIeLYTWQtTC6dK4PHNOY&#10;zqOWUTwF4sKoQ3grB4EcV47hns736p6HOox6puirIyKp70Vb6tkgRzGkQ1rG8bA1Y/Tl+ns5x5Fn&#10;ELQvzw63clzTNWmO4xGUmzFi+eg1RfEh6bOc3zXPHCwp7cszRQRx0Txucb3TxlKSl4YI46Qpiq9y&#10;fJb3erHfaF1eQgZNUZw1bwViWYk9R47l5VISM8aXpN/lHEtLvddAW/IycdM0U/TpvavmpeXJ1uYz&#10;Lycxa/zSFEqEwYzRpvxoGhFEFDmS1f3i1owRYeRN6IfmvQZhtCuHMWie3W+aZ/zYDkg7w4gb60Di&#10;qaT+YMJoTw4johj0PEvk8VtsQLe+Eo+b3ZddPJm0L28+36rj5YPDnr+VuK/F+Rb0OF6Nlx2/PTNG&#10;/vA9/xHaUo9d/Z71tnUR/y/CgEUYsAgDFmHAIgxYhAGLMGARBizCgEUYsAgDFmHAIgxYhAGLMGAR&#10;BizCgEUYsAgDFmHAIgxYhAGLMGARBizCgEUYsAgDFmHAIgxYhAGLMGARBizCgEUYsAgDFmHAIgxY&#10;hAGLMGARBizCgEUYsAgDFmHAIgxYhAGLMGARBizCgEUYsAgDFmHAIgxYhAGLMGARBizCgEUYsAgD&#10;FmHAIgxYhAGLMGARBizCgEUYsAgDFmHAIgxYhAGLMGCdXlwf07l+PdqfQCtGPY+VG09rKwwXgvvP&#10;0Ka942bHcc+MkY97OYZyvSsH2pJ/qe/mePnLvRZGHcMg6VaO2JfcRRitymHksRu0HsciEhdGHUR8&#10;8FXSpdxz1xQIYbSpnjFi7K7liEhsFNJzGPUHDuWDzpL6cu1Wfi5mDsJoU4zlXdOYXST9KWc3eyxs&#10;zRgRxUVzBEP5mV7zbEEYbcpLRf4Fr+N4ufkcNQ1yva84l+sxJfViGTmKvC3I24GzlrPG02Z0bSnJ&#10;y0j8+6p5CYkw0L78ZBKb0NhrxIzxz0uJ0ut4Iqn3FgTSnrF67R4o3BPKgxvUrjryDMG+4pjqOPIs&#10;kq8/rA1wng0I4mdY+yY7X3vYGuhux2scR7281O8t7B1kYvhZ+DsXgG/0F/m4EqftIpCaAAAAAElF&#10;TkSuQmCCUEsDBAoAAAAAAAAAIQCHtafGPAUAADwFAAAVAAAAZHJzL21lZGlhL2ltYWdlMTAucG5n&#10;iVBORw0KGgoAAAANSUhEUgAAAIMAAABYCAYAAADWZESKAAAABmJLR0QA/wD/AP+gvaeTAAAACXBI&#10;WXMAAA7EAAAOxAGVKw4bAAAE3ElEQVR4nO2b4W7jOAyEJ06aff/HvasT74944PGYcrOHBSpd5wOM&#10;OLYUueWIpKgECCGEEEIIIYQQQgghhBBCCCGEEEIIIYQQQgghhBBCCCGEEEL4uVy++wHe5J3nXP5D&#10;2yDcvvsB3uCCzcCVod2wl8a5t4sgjN7FcGkcZMFmVPcMrbaLXQsrPYtBjT/JoUZeADzXQ9G2bKdt&#10;tX0EsdKrGHR2TwCudvD+E8ADewNP0ofCeUrbWfoqP14UvYoBOHqGG4CP9XVa2zywGZizn22v0u65&#10;trngGFZ0vEoQZzlJ9X7YMNSzGAhnOcVAQQCbkWe8RAFpSy+yrPdUGBo2VAQaVlp4Mut5SSWqIUTR&#10;uxjUM1zxEsJ9faX7PxPDhJchPrGJ4opNEGfeYCnaaL4yyTXtB/l8XmuN0xW9i0HxcEFD33AUg+YW&#10;j7XdjC2ppCFpqGrVwTxDVyCazF5QJ6meqA6TrPYuhqU4gE0U9A43bIajF5mkPfMF2H01KGevGvOB&#10;/Sy/SF9PZrWfihM4Jqtd0rsYgONMU0FoPqFunUJ4YC8kN74LQ8VAg1IQsPEYinRlw34TXqFJ/4bq&#10;vCt6FYPGWxrnYYd6Ae1D1JAqIhrQE00VA1coPFQMmshqPxWCfhbvdSsC0qsYiLvsGa8Zd8exrlDN&#10;UBURVw6ajHJlUtUuOJbnIx+oxTDbe46rS+SuBdGzGDQLdwN9YjOIxnH24UxUV79I2zuAX+sr6xaV&#10;Z7iuY6kYuJq5Y1/vYH8+i4ajITYEexYDsF+qqevWGUsP0ao2sh0NRUNSDFqc4phP7I2q/e/Yi0hF&#10;S8/gZfMhGEUMLe/g2b4ngFXMV4NydvvyUMUBue+l8cn6uBBcEO8Utb6N3sVAXAzuIT6wicLbUDA0&#10;0s0OrTnocZV+PG/toOrKptpUS87wl3DvUImCMRuNezSqHmo4369obXX76sCLUbrs1CroEOFiBDEQ&#10;X2ZqcqibULPdbxnuq8qjL2efOM52NfYVx+djdVRF1613GEkMQNtYPAdqI7KvVzL9c7XPjGPe4a6e&#10;5XAVB+sQDGPuHboNF6OIgRk7zytRaNWx2hto9bug9jYPbDkJt8j9W1TuITRUXFEvM7vduBpFDMB+&#10;Rrc2hHSG63vYdQ0tKgYNO36uYvD8Q/OOalUxBCOJgVSbSe94Bp3tdN846acho0ooXYzAvuDV3cz/&#10;ihHFANTJpCeQvgWtNYp/sS0pKYqWl1Hv0vrugu5K+h7KMOIYTQy++aMG5nVfUmpR6hP7GK4JYBV2&#10;vL8vK5lUqtFnvMTmVdKzBLYLRhMDUAuBBoFc830JxnyN4/wuhFYcffvaVyQcSxPah5xTDP/Icwzh&#10;Hf4PYuCs1k0jNULLEDSi7lpqSHEx6Pck+Ln6DWx9Loaiag+lW0YSgxpT/+k0nn8T2o3gCSA/Q5d/&#10;fo+vulLg8nE+6VdtpnUdIoCxxKDoP17FoDNb7/uStBJDq45RVS99/wHWZ8gkcpg1sOAFn+pXVp7o&#10;LUXf1q+0Wp8B1GO2xm0loN0yohiAvRGqws6ZS25VEXnNvchXY7fG9WfoWgjA2GHi7L1eOzOCzviv&#10;xlAqMfh4w4iAjOoZlNbf8I4RvO+f7hlUnuFPxg8hhBBCCCGEEEIIIYQQQgghhBBCCCGEEEIIIYQQ&#10;QgghhBDC9/IbPhrbQBLAvtQAAAAASUVORK5CYIJQSwMECgAAAAAAAAAhAHz3DhKbAQAAmwEAABUA&#10;AABkcnMvbWVkaWEvaW1hZ2UxMS5wbmeJUE5HDQoaCgAAAA1JSERSAAAAlAAAAHAIBgAAAPjpWUAA&#10;AAAGYktHRAD/AP8A/6C9p5MAAAAJcEhZcwAADsQAAA7EAZUrDhsAAAE7SURBVHic7dJBDcAgAMBA&#10;mC4M4V8AM9GEhNwp6KNzrH0GRL7bAbzFUKQMRcpQpAxFylCkDEXKUKQMRcpQpAxFylCkDEXKUKQM&#10;RcpQpAxFylCkDEXKUKQMRcpQpAxFylCkDEXKUKQMRcpQpAxFylCkDEXKUKQMRcpQpAxFylCkDEXK&#10;UKQMRcpQpAxFylCkDEXKUKQMRcpQpAxFylCkDEXKUKQMRcpQpAxFylCkDEXKUKQMRcpQpAxFylCk&#10;DEXKUKQMRcpQpAxFylCkDEXKUKQMRcpQpAxFylCkDEXKUKQMRcpQpAxFylCkDEXKUKQMRcpQpAxF&#10;ylCkDEXKUKQMRcpQpAxFylCkDEXKUKQMRcpQpAxFylCkDEXKUKQMRcpQpAxFylCkDEXKUKQMRcpQ&#10;pAxFylCkDEXKUKQMReoHQiUChFjd3W8AAAAASUVORK5CYIJQSwMECgAAAAAAAAAhAHnhqdGeBAAA&#10;ngQAABUAAABkcnMvbWVkaWEvaW1hZ2UxMi5wbmeJUE5HDQoaCgAAAA1JSERSAAAB6wAAAG8IBgAA&#10;AMyl6NsAAAAGYktHRAD/AP8A/6C9p5MAAAAJcEhZcwAADsQAAA7EAZUrDhsAAAQ+SURBVHic7d3L&#10;cts4EEDRluU4M/P/HzvWcxYETAgCH4qTml6cU4ViYsra3mqAYSIAAACAX3f4zZ8DAF5z3/rA+8q9&#10;Q3ftfw4A/JpRoBejvRTrNtT9AgC+595c7/EY6qdoj2Ldx/mtLNEGgO9rA31rrrfuM1/6WPcT9bFb&#10;Ndz9ZwGAsdHUXON8bVb9+ZO1yfpY7v8o17raSRsA2K+doi9lnZt7EXOwvyI/mqzr1vcxplB/RMTP&#10;cv0R84RtOxwA9mu3vmukTzG3tN4/xMo2eLutXWP9HlOo/yrrZ/nZMZxfA8Be7Tn1NaZQf8Z8tFy3&#10;xOsZdhvwXdvgHzGF+p9yrdvi/dk1ADBWJ+V6Pn2KqbMRU6DPMW+LP1l7wOwt5jPrOl3/HVO8a6xN&#10;1gCwrv1nWjXMNdSXmMO9+EzY2mRdf6l90Owj5rNrsQaAbW2srzHvTF9i3q2ux8sRO2NdPzgKdvt0&#10;eHtuDQCMtbGuob7G8zTdNvXhIbO1141WoxekeCIcAPZrHzBrIz0K9ZOtd4PvXQDAtq2GDpu6Z7Je&#10;+nKxBoDXHAZ/3mzp29pNAOD/J9YAkJxYA0ByYg0AyYk1ACQn1gCQnFgDQHJiDQDJiTUAJCfWAJCc&#10;WANAcmINAMmJNQAkJ9YAkJxYA0ByYg0AyYk1ACQn1gCQnFgDQHJiDQDJiTUAJCfWAJCcWANAcmIN&#10;AMmJNQAkJ9YAkJxYA0ByYg0AyYk1ACQn1gCQnFgDQHJiDQDJiTUAJCfWAJCcWANAcmINAMmJNQAk&#10;J9YAkJxYA0ByYg0AyYk1ACQn1gCQnFgDQHJiDQDJiTUAJCfWAJCcWANAcmINAMmJNQAkJ9YAkJxY&#10;A0ByYg0AyYk1ACQn1gCQnFgDQHJiDQDJiTUAJCfWAJCcWANAcmINAMmJNQAkJ9YAkJxYA0ByYg0A&#10;yYk1ACQn1gCQnFgDQHJiDQDJiTUAJCfWAJCcWANAcmINAMmJNQAkJ9YAkJxYA0ByYg0AyYk1ACQn&#10;1gCQ3PvOz90XFgCwbdTOe3dv0VqslwIt1gDwmr0tHbZ1z2TdfuGtrGu5dygLABhrJ+ja0FuzNofg&#10;pViP4nwpq55z30KsAWBLG+u2p220+2A/hHsU66VQnyPiVD5ziynaYg0A6/rJuvb0XFYN9zDUEc+x&#10;7r+wRvozIo7l3qX8Xp2wxRoA1tW+Xss6RcS/5Tqash+sTdZ1oj7FHOZr+Z1jzFO1WAPAunab+xrz&#10;INwHe/MBs3tM4W0PwC/lyyLm0f0YtsAB4FXtMXN7vPwZj9P10wNnS9vgNdbn5u/nmLe/a6wBgP3a&#10;Z8Lqg2b17LpO1i9vg0c8bonXUEfMsRZtAFg2ehFK+xB3Xf2T4V9GoT10q52knVMDwPf07y9pp+32&#10;/pel6LZTs0gDwO/Vv2p08d9YR6zHd2mbW7AB4HuW3hE+tDe8Ag0Af4b/awMAAAD+qP8AlPIPs+wE&#10;D8cAAAAASUVORK5CYIJQSwMECgAAAAAAAAAhAHHOgfE4KAAAOCgAABUAAABkcnMvbWVkaWEvaW1h&#10;Z2UxMy5wbmeJUE5HDQoaCgAAAA1JSERSAAAB6AAAAF4IBgAAAOi0h9AAAAAGYktHRAD/AP8A/6C9&#10;p5MAAAAJcEhZcwAADsQAAA7EAZUrDhsAACAASURBVHic7Z3hcuO4roThzOze93/dnUlyf2y60v7S&#10;oGjHTjx70FUuOxJFgiCABijZqRoMBoPBYDAYDAaDwWAwGAwGg8FgMBgMBoPBYDAYDAaDwWAwGAwG&#10;g8FgMBgMBoPBYDAYDAaDwWAwGAwGg8FgMBgMBoPBYDAYDAaDwWAwGAwGg8FgMBgMBoPBYDAYDAaD&#10;wWAwGAwGg8FgMBgMBoPBYDAYDAaDwWAwGAwGg8FgMBgMBoPBYPAVOD3IGK93l2IfnbyPJOOfhNX6&#10;31KnXzXOn4pb+Pq99XjpGv5psWUwuAg/79j3Ce/8XPXuPCf7/F0OleRN+JMc3ufyHXJ/hU6Pxnit&#10;c/v6X8PuGlyKW+vzGjl3YsvRscFHSJejr2/GvQjanY0vx6u9ePwr4bJ1cq7+fiSsgpbwVZUQ1z0l&#10;Yp8h0N1xvjv5+w6Q8D5L1L5Ot056fO2e7NjRuu3GlnvI/F/DTqI7+GLcg6B9oZ/eXid79+xMr5e3&#10;11cTYQrwnZzfId+lIEnpvQtO96qCXBZffx/3xd4vlYdzdDtzGdIYl4zzp6Kzaz+X2gtd9cnX0TWX&#10;ynlkK6+4luve+Wy6/r9uAztIyTyPjc6+EfesoOU8P+zlzufE/FJVz/hb/dzLKDoy+VHvTu9yVn0M&#10;9NeMdUlg273HtrNjkQLrrfWb5JA+Xae+5vr7aFutCyZct2Rfpzq3q69GWsevSD7dDxORsa3kSjbK&#10;RPoWuvQEK9mKxlVs8ErYY0uyL79OtnYruW+Jr65YuwStsw0WJkPSX4hbEzQz9h9V9dfbOD8rB9Dn&#10;qvr9dvz57cWttIRrDaUL9EwmJKdkPFUOFCt5Omc4uj92tC3ZjdUF5FRRqJ/U9yoxOEooaAM/6zxB&#10;83Vf9evPJ/B9tW4aR4H5N8baXadLHkraSbJ21vCSvo/6Y5Is/2MQ5jG3Dd9iZiJ9qo92tJtsMqmU&#10;nJ2t0Pd8TrxGc5Csii/qg+M7Lk2WP0NWKUnyPo9iS9fPrr0wDnKnU3294HUkz+CGuHcFLQf6u/4l&#10;aic+EvSvt5c7Y4fPVKEdQcvJPZmoeidnv6bbLjsiWd4XPXKmFFC767skwwOdv462KVdktEoQmCj8&#10;tJf69KDp650SB9eFvycCUrDWnJ/fzmssBhrvvwt0HjA/o5N0DT937RL5djbhoG4SSaeKlUmc/nai&#10;k/5J5ElWzo06ZTLPNeQ8vf3fuKbsuuf6N6YkG0jgXCh/msOlZJX0sWMfK/tK13UJbvrsa8CdCPlq&#10;kmlwZ9zrHrQHTjmRHMkrUxmAG4Ycqaugk2McGUtXka4I+sfbOQUjvbotny5AJscmYXbVj+vyFK73&#10;QOpO9rPeEyInRTkbM+GdBMPH9lciZn12WbT2Tpycs8YggSZd+Bhpp0a25dc827FX9E8ZUgKUCDcR&#10;GuWmLlcJWqdvtvF+3R64LkqS/qpzm1jZF5M430XSNUyojmR1kKDdTlxGJQXs2+eUkn/fPflRVf/Y&#10;WKvkP83D55zaXoPOlo7k6XzO146yHY1FP2LMEDlrHZgwDe6IWxI0DcCrOQ/S3saDqDuCB9DCNauM&#10;vcveXb4UMF1eySoZntBHcm4PkN6Wwc/bPtuL993lMK5DHef1Okay8oRIjqWA5Vt9fF8FpvTQDYnI&#10;K12voBVESdCemFWdEyiTPb0zIdCcPRFQXz/qvIryBMXHXyVBHE/6YcXJfruH1zpCYzuSrtp0ty9k&#10;E9SdE5pXm+nevW9jJ1tzgnbZKSuTBAdtR37nZKs+qz4mVtwV8Nji+qD+dRvNfY0ycXcpJVouW0fS&#10;XfxKiWwizmRbSa+uXyaLgq9vGivtvMlPqVPqbHBH3KuCZvBM95bY1l8/693IGDirPjrRKpt1B+ic&#10;QkTs98E8yKsfBb+qc5m6gE5CUTuRpXYLfAvJiTZtTfJ6EY5XSwp2mstrnd/nT09OU6eJXNI2OYlA&#10;8LX0ykj9rLbvX+pch9SDj0MC+svOv9Q5sf+q9wQlJQC+ptzdSITr69np5EdzDfunD7Bv1yu3pX37&#10;WXbKtmk3gw9ZSWfP4f239el+IH2R3BKRVDjPJM7XT7b9u851yNhC/0h6coLW2FV5zbku3S4DidyR&#10;jlP+lMD7tS6TJ00ru2WxkPSQZPR1kB5/W39KkNKO3+BOuOc96JQppnapIqIhpqrCDYVk3TmFG2uF&#10;axlU6cg/7HMnk5Ol9+VtVcky8WBV4ZXwT2uje2u6XgF5VbXqHIOrZEoE3QXvLljQ+UXQnnCcTEds&#10;L+IWSPDpXqPrK40j2X5Zu9+4lkmZE2MiaJKj1pQ68X5P4Rq3F9qmE7SvWZLBd6H8WrfdlOx0BM0d&#10;HupbflB2Lj3f4BUek5OqjzJ58qA2v9FPIv4UX5L/Mra4/CTDpG+2Y5XckR/lom+5LIxpXAsm8R4/&#10;aVeU/yhRou9Uvet/FccHd8I9f0nM4Qu7yrBleDSulCGmKno1Pg1VINlzTCc/lzmRC/tJXxt5qX/1&#10;/g+ur3oP1l4ZcLva7wdy/pyjHDglL0wwPDCx6vLgpKeivUo7oU3K4Pl0PHWi7Wi/1qs+3xHwcdRX&#10;CkQM4G4HqYJj3yJyjUEyk+6e365nAE1PGDPoCh35e0JEORRIfQeGAVrHK8yXCYTadoQv22DV341N&#10;/34N57unsT3BUtuyz4lgXVZfc9954fnCdUzMWCSwmk1tOrgvcB11vquemRS7b6bEcoegOQfpX3/T&#10;DgZfjHv/1GciZn724O6kkyozBoFEyulYIuhUzfi4vJ5BKRG03j3ZSNUTyYz3xZwc/6rzrT+RZKrE&#10;KDMDmesyEYFk4vhOXD/rvVr0uXo1l4Kkk3ShPbcwpR9u9bsOmKBx3mqncf28Ep1EEC4Xk8UVQXuF&#10;43MlOUhvasOKKNlG+oqRE7Sv428bq8I71yIRtIKzJ8SpimKiy3VJ5EbyYCLj8xdIzoTGIuG4LWgO&#10;Xb8p+fd+JL+31XHK3sHjApP3JAvjg9tX0lmX0KW4x/XyGFl1Pr/BN+GrKmgHK+iqj0GehOpGxft9&#10;JIIUmLoqzgMG7y8zKHTVs8/rBdekBMPnkx7cIkHz3pwHI309zY+7PP6qOtc39ZrIlFXWi32mvlgd&#10;uQzUieQQ2XfBP8mhuac5ppcTvsuj8XQrIc3THyhjwqX+aMMeQFmhas11rfCEtmVt1S9vY7gunJxl&#10;Sz4Ok5nkX7R3nmMinfyA9ka9uK44b+rpUqwSEiZtLkOSPSV++puJMJMdoSM3EjSTaBYxnohJ/0xs&#10;mPzLhtWnrzXnyuKjQpuVXgZ3xHcQtEBn1WfPMlmteMDyaxhMuuyQ240CyY1E0RH3UR+USUhZrZOs&#10;B2FWYu64Oxl451xdQqNz6Z6uiLnCtZ6g6DPnzWDZEQETCQaY1RxXSYJX09J1ukfu82TilGyAcnH9&#10;PCFc2S/b+pxoH06YP/CiH3Qk7YmGoyMvv+7poO1RBcZ5rNqu+vDPqzGZSDn8upTUul2l+SUSXMm8&#10;M18/nxIljwn0M7eXJFfSW+E92czgi/GVBO0G5tld1ccgzs+smridrDaebe4alRtgF6hWzs32rNCO&#10;EpEjQvqBv9N2YwouvgXNedKh/TomDd3WGANZCo5dVbOjh+4ckUiI60/7esLnVMF1iU33mXOiDhlA&#10;O510c1slWrQZzsP1Qh2lWyNH4ya/II4SRh1fEXyaL9v6WKwc2a5DIqyd+NGtQxqfsh6dW9nWyi86&#10;u0p/d7HvkjUY3BH3JOgumFR9rDgKbZ18FNx4ry99XYIGTpJiBbPa4qaMK4JIn5NMqU2COztlYbsk&#10;j8+LBM0AxHturoOjhGQHTBj4dY00XlrLnTGccHzeXV9OpKt5qg/fFegI19GtjxOkJ5ROlq4vPiPg&#10;facEVS9f72f0pfeVntL9de+78Nnnx2P0M09cEmF3iVFnC14xej+e2EvelNiykjxKxNRX6vMomZRc&#10;u76VyJT2Tr9PiZf35/3wnrsfG2L+RnxFBd2RtBtJekhLx31L0r/76wHD+1Lw1/1dd4hXa+Pjen9V&#10;H53c5e7IkmSzyorpSHSmrm9WP+nFfj2gklQoi+uG47rjcrsvzZ/r4iTja9Q9kON96npu06VAm+yi&#10;6mO/R5Ub58lkp/CZCVA6l+Yk8P6gk6N/hYsVGueR5sW+dK96pSf52y+7hgTK5CaRhsvgfua+znVM&#10;9s3+UiKwsh2Nx92N1D4Rk8u8Gstl4fxTTNhFsq+yOaRkysdOPqnr6Lt+fPCNuBdBpyCnbN2zZg8e&#10;TlTpIQgnUwYMnfPv8HlgO9X7E7kK9N7OqwtWr4IT9NG2UrovRJ1IPj701rWVg7nMKZC9oE0KJD4f&#10;6dTH90rXk5UUBBJZUTcaQ337mpGkKSu/j8vtYh9DCcALzqWqRn+zitT1rhcP8Fxrwtcp6ScFbR/X&#10;A67swx9W8x0CkSR9iDZxsv70Yy3yiUK7RNAi6ap3/V9yv7sqP+nu+qo6T1JY7dM/VonoS9NGY/it&#10;IyYXKzIlSSdZuIPh59P16oNjEUzm9NU+txf3T++T8+R8Uly4RVIx+CRuSdAewBIRyZCe0IYEWW/9&#10;6HulfErRK2gnX43jW3okaI3zhHbddwcZ2LttLAajH6G968KDns+FRKi2ZfN4xfUMYCfTN3cCOid0&#10;3adAzcBJgmZ/Hoy0ZvrMSpH6Z8B4qvd1rToPSGzrekrz5Vr6mLKLqo/BjoTv7+zfkz9PCEnOiUD4&#10;fenON3S9J69eHZOUEjn7ulJXOv/brvPdDyXPJEbOycFEkLc5+H37ZxuX/nmy4+7zaZfnN67lMwc+&#10;pl9HgmMbt30+Me96TUkCcUSCtHHFM+2EULb0tc1VvylBqzqPS11COrgjbl1BM8P1H6uvWgdBrxKe&#10;7Fr//W4PRKni5fdY2Sb9LKDLkbLOFUF7YPI2NHZWMP/Yy4MQx3dducwk+bRVrIrH9Ucnc4J2QiS5&#10;JoJmwOxI2uVhQPS2JJauqktrJ7m4LhX6cHllM0xomLikRMATEx/3h/Xtuk1VpicvtDnNKdmmE78T&#10;tCd9vj7q37+S577IRKtLiMt05jssiRhpa4k4fFfrN/rSfH7VR3uTHL/QnnEiJThO0NwB4JqrPStQ&#10;Eq6q2ZfQ55Feqs7XttCGduO6Y8xLyQDjEG246lyv3j75wOALcc8tbg8aVe/G2xF0ct704wXpPosT&#10;GqsXVmJO0NW0LbQRugpaskluVnR6V8Bxck7/wEHBVNel4OX3Bzsnkn5JWn7+tc7n7gGfv1TEAKDx&#10;fLuSJCSsnm5NxC99+q9kaUeF8qdqlnMlQUsm/mCErk3zdLm9L7e/VxxzUH++9n7divC0vZnWhTbB&#10;Ks9tnomXrz8JK/mm/1xtSpiObE39qH/+0IeOeyLKxE2y+06bxmJcUaKeyK0jOK5tmot08tz0eaSX&#10;qnPd16JNined3XZVcden6zTd1+6Si8Edce8K2rd+fGvZ26SsterjfaIuaLH6EJhxe2BJcjhZdCRc&#10;B+cks1cuMnYFYxEzt7h97v4v9jz4pMDpBF31MTB4YBZ8nVJ2rjE7XVG3rpdVv1U5CKXgSBlVMbLS&#10;vSaz9zVMtzOSTSSC9oCmte+IzhMff47CK0Re53N3gqa9v6JvVpxJ1919yeRDTOBYPdPmuO6dHtVP&#10;R/ZdFUzb8CSU+kjyk9xWCQb13c2F/XlCTFsidgiax2m7rg9PHrzfrr+UcOq4x+hrfG3wCdy7gvbP&#10;3A6jMTHge6XAoMHru4qWhuf9dX2WnesIOp2Tw3iQVmBWEPlV6/vHLrf04oHL57ZKbkgMRxl0ctCk&#10;e79mh6CrPvZd4bjPiTKRoJMudgNakpcv73M3AZBt/7S2Xs11W7fcwu2CN20zydvtbgjuj769vcKK&#10;jFKScKSvZGvycxLbKmnjvFOi4PaUYktKytIcJKOP280lJe8eC3jsEvCa1XiXEumKoKnHa/ofXIl7&#10;EDSDAoli5dC89hoD9Mw1BegdZ+M13Tipbx9bgYeVk99zT/NxvUkPjhRMXnFe/ewQdJpb0j2vYcDU&#10;5yTLEUjIHE969ATpmnFcTr1fqh/JI7CqVxslWLxF488Q7BB0GnPlS6lyrjq/H07SYv/er/fl65DW&#10;Ivlemk/qq/Nzkuxu0pZ8Y0f+jgyP5pLadr55DToiTQnBZwha79TJkPMX454VtN47Q2I7fz/h82cN&#10;sBtj1eeKnNN5GnSqnJyYU+XsFcAJfR7NJwWho3mskpzVtSvdnzbaHPW1OtYR9NH1xNEcd/uSrvlU&#10;spIy3wHxXY/0nf5dXSS5E5mma3fsYjV2Wge2vWTtV+twNB/3lXRtkikl1mlMx5EPXdPn6vguVgS9&#10;gx3bSsny4Iuw46S36n/HcJMTpb8vNcIjOS7tO/WhIHx07zw90LUKCtfKew257lzf9XONLe0Grlva&#10;A3EtUfF6rbc/gNR91zY9wLQKfpckjkdEeSuf/6x9rfq4tM9bxZZLxrmGyO+Bo3W4pUxDzl+MexP0&#10;arxrHflWwfgSp76kv9X9rdWDRztjXHP+0jnt9L1DWEfHPyOX97eTKFwj7861fr1v06aHkATevtDn&#10;1VhHBL3S7a2D6sqHriHSXdyiMrwFVjs3Ok/cm9h29HrJWg0RPwi+mqC/G6xKV9vc1xBGdx9K/b2G&#10;z9cgzePaLc97YmcX4NbbZt8RIDWuJ2n+zmQiJWnXJCy7tyJurd9E0qukYGcH6+jWyFHSMaRyjmQb&#10;nY4/myx/B265i/aw+M5/N/nVSJUOCdoD2lGmTOwY+S0DJiu2VcV+qzEvlU/vKYGoOn/o6x7344h7&#10;6sD7ZkW8uqdXTZvdSo369es+++RwGpNJSEo+Vtd1trDCkW/6baz/ZKC+Etes1SPrcifRq3o8ua/G&#10;dxH0V1Y5DNzp+4pVH7cePyObG/m1fRA0ThEzf2jDyflU799FX8l4jwrW9e3yaryjILE7Thp3dUvk&#10;s/cZd7AzZpe47I55b/1yHH3mNr7bUNqyZ3vvc4eo065DLT7zukfDNbeNdvtgmy6B13i7ulzh3nE7&#10;Het2QI9keVSbaPEVBL2b9dwiMB6N7aTG7xd3v7n82XF5bIcYO/IR/B6n/qEIf/LPf21NgbNbix2i&#10;vkZmD8weJLyyZzK0i444UiBKX2FK1e2lld2ufOn4pfKmfjr9eoLW/aiMxrpkDj4ef8vav5lwsnfK&#10;yO/Wd0kKK+TutkDaLdrF7lb8jp4u1WV3fscHd3Ck906XRw8srmTaTayv1VXn5x5LduX+I8j6ngTd&#10;ZTtHRna0vXdJ9e2LSHImqfkPJvBJ6x2jSvKlwMO+0jZn6sOP+Tz+envxd8j9v0etxlrJltrtBhrJ&#10;map8Jw0Stsu5s67+twcjgT92wWSle//sDkNn7wwwR/Ku+qdN8/vWLkMivc6uOxv29dTv5KefheTY&#10;6an2lKgcVXQvOOakktZ3tW5pl2u1ZromHV+1WfXbycV+rkki/VsF3S5bIuf08OIOLonbR/rs5ug/&#10;kJN2bzw53ZXvoYn6XgTtDpi2k1cku9pq2cm22ZbBUIFFlad+YELfSXUZd56uTXPp5pmqgB252afP&#10;4+/6l6D9X23qp0L1i1Gv9r6SzWVczaNDR5oMziToLmlZ2QADPJMBd1atrcCxk56PkoTVubRm1E13&#10;eyJ9/WrVv/rgf4NSonmUAB35WdKz/OevOl9T6VnJ7mudz9V/272zcw+wKzmdVKiznSrwyLaO4kxq&#10;Q5nZrrsmXbezJl0fHnuZTHUk5bYnXfoPL10i907crqZdehc8Aed/fnM7cLk5VvfbEw+JexB0IsXV&#10;106qPi5y+oUt9aXPfi0DEMcvG9uJzQma8nW/7rRaTCYmLutulpp05RWWjilA/v320lo+27v+GUHS&#10;I4Ni1cfAtgpW3bx5PFV4CuAaM2W8XZClTlLy5f+Cz6s5JS7pWlayO8nUCt2T3PrM2xMur368pHt+&#10;IMnOfnSu+xEUt8e05l6hMDkUQcuHRNCSwf9fu3TA/+9O+9YYyS8YUP04f5P+6L8vcV3pF6mgSHbA&#10;OOfnO33635Spk61LZKgH9qe2JOgntHW9U48uA8fkuEf2xDjW6TT5i/eT/omSk7P/HwPKyvi7u9vy&#10;bbj3Fje3k/2+bzIwX2BWEL690ZGej+3tdcwJ2iuA1zqvvBTYVtuMXWaZxha4Dej/TMSvpRFSX4mg&#10;/X9Q+6+YaX6ehPAHNCRbCmyJzLtKwg2dQYKVYgpsaV09WCcbcOf3nRHp4Tf69PGe7Lq0BZj0waQm&#10;gcRDO6g6D5z8v85P9f4PJBikOTZtRudlw/wHHq4LBirvr5PdbU87N74LpX9pqeRQ15Akuu3Ko+19&#10;l8kTGv/PWEc/nZoCtNtp+o9Ubofd2rKd2ibyp0wcZzd5KGtHomfi2u1e6Br9Tjz/gc9RYrCyJ/os&#10;dZpiTSpudN793Anad2/oHxqHcVfXPiQ5V92eoFNW787cEY4UJGVxu8r7TVsbySg8W/SxXCavtlRp&#10;6bojgt6ZP5MJNyRtp3eVhhsht6Z07C97edCiA7rhk8TUb7r3ycCwW0lUneuN6+HBw/vx85KDgYJ6&#10;9eOuN09UuP0lm6It+Dw78nJ0xzlnn5fPvUsodP4F7V1fKSGl/Om/a3UBq0viXHbBn31gkutVtK9d&#10;SoToK6847tVbN08lIRpTa52SK85bx9J6JFtwXaZY1hUWTIpXBE0/7JLcI6KkzxwlR7I9T664Huov&#10;jev+mmRP8SYlPcm/k994Qur/XW31H+X8Vpf36e8PhXveg5YiVeE5IXZG6ovMhfYFSA6RDIrBhQHI&#10;5XEHUAVDcqC8PE4jI0ErmDBgM4hRXyRob+uJz1HV4UGV9yyZGHE+AjNOZuRdxUFCZvXC9XI7IHlw&#10;LP1NfehaBjfPxLULkR60YyXGYNzB19/tlX0lgva+PZFIBMwkKK0BkzQhbWmqH/qGj0nZPclN29x+&#10;DUkqEa7a0naqzvWq9vRbJla+Th5PBOnIkw5WZ6y2pSPGsiOCXsU+kjOTm9WOWtcHr6f+GIt8XXxH&#10;rksMOC4TPo2dCo2uGODuXoqR3OJ2vT6hP/dn/5s+8nDkXHXfe9AMgv9XHwlHYFDnVtXR4qVA2mXA&#10;JHsZj28Lpyy+C8402GRAusb/eYLLLyP13QY+/MWxPTNd6dMdzhMmD0JV54GhI+guO+/ItyM3nwcr&#10;DJ2jDXgfJDwnbydFX++T9VHWjrcJRA4MNie8Vg7drY36FXjrR8derD0rBrdp3ickQbssKdHS1rAn&#10;o15J+q4Cgz5vXVWd20KqxBjkk6+Vta/Qlutb4ZjrT/15FeXHNGf3u5/oy+fu/p3iUUeOvIXmILn6&#10;P9RhQpAqTPbBhwypN65TIi2t6Y9wHcdlYcU155Y0iwFPkiSnw/2cXOD2yITUbeK3feY3DR4WtyRo&#10;BjA3Kr/n64E4ZUnKwtNCM8hUZadgoPodzlHOZHxdkF/pgCThc+wCrIyHtwT+bvoR6KxdBu3zTMGX&#10;uqczOMGk6iAlCO5UDLhJrh2C1jVlx3gfPyElVCud+HafJ2lpnpxT1bkNcM3Vf9W53SXicv9x33H9&#10;pC34ThbXr8iGBOlJdXrg7hn9pqSFvvVi1zi8nf9d9VEXVedrkIi7I62q8+TIiU9+qWSNt0jUj1dr&#10;asskXH3TXlm9+vzUvye1T7WuoFP8rPpoYyk54pq7TXA9dseV7LzH6zHNdcViIBEvY5onXow5tIFT&#10;nVftXiVr14j2+z9TQVdlkl4ZqS90l1VToWXX+uI5GbBiecU7jVTn0sM1iSgTYbtDenuvkrm9yGzV&#10;tw7TtliqSmn0KeskcXDe0je3n92A6cgdQasvErSjk8d3M5zQys67Q7lsr83fPMc5SO+JMFIFmBza&#10;j6Xq2AMXdeKy+di0BycK2Y/vMFCOFUGLnDyAqZr0pKDq3De52+QyP+HvRFguYyJk6oDweMGt7LRO&#10;8umq8zVIcYpJiUO6dN8kmbjd+zUpEfP50CZOTR8rknff5D12kq9fxz7K2h7JT9mZ7JGgfT1kH6si&#10;7NXaEUe+zSrbd41SovdwJH3vp7iZ4ZDcqBCdpxHpWDJuvyYFbTdUBu7UhxujO0IiIseqqvQM/CW0&#10;oQN5QGWm6PIzy+TDdSSylaN5MCscr3Bc51Z9ab4J7kQkMo2X7EDwrFrk8dL8zbXvEisPLj/tOINc&#10;p5OU2KSgSDmYOGpcJlX+xHTV+X1C9sdgdZQg+TEPqj5GkpFzctmP0NmUf2acYLXINfc5qS/utuj6&#10;nWQzyZf8V+dSEdARsrdj/5Lb5WP89P46OVdr8lLnYx2tB9HJLj2wQNNxFmK8tkPSr9tBksfH4G0Z&#10;P99x0rfiq36LW87Ae4mrtoU2q0CzQgpaPpbeE/GnzLAjohQQkxMlMuOYJGR+TvLzPhANtkuWuuCR&#10;MmuvhpgQJTlf62OQYNtEeikrVvs0JiuqF2ub+vK/uRWvufl7R9A+fiLIJL/siIlLsiMmaz62+tj1&#10;CcqSqqWq88Qw7QL5eqY57uIoYUrt2J4E/WTnWYn5NS538rHOzug3nR91+uhiG22T8qQ+O5I/ktvH&#10;O9X5/fouRnak2tlToW3nL8km2Y7vXVLs53i7oEvCjhKCb8e9CZoEckQ46bqdzCYZd5dNuTwiNB5P&#10;19ERO8KkYVL+FQGtCIXzesE1fPK9yyg5p47IKK9X6N4fCTg5FdGRf9nn7l561yf74hZ719bHY1sm&#10;ITtJYhfQ0rakt/d5dVXFKqnlO+3kqL3675LL1Pepsn6pW5IhCdJ1RdugfZb1QxvxitDbJb/nfc3O&#10;3/z6NEedT/7tc1j118UBT4Y9fh4lBdT7a+XEKsVE2k4aczWuv/v9cOkoFRJl59MWfIpLXcLlNkWb&#10;cH9a3XJ4GNyLoOmg/uAA75et+tC7Lx6zXDeGbvG6LM5/eeZkx0gMRw7XkQAJhUTXbcnyOANAMspU&#10;PaeAk4JwIuHk8P61GRJOInwfm8kKA7ZXq2kuqf8UqDwodLsInJePdwrX+/p0ROttKVsiphVxpv41&#10;BgOd72okYn6qPF4X+LrzkH+D4AAAB8xJREFUJLZEYqfQnk+as29PYLpEnPInwnXbSnN123b/e6rz&#10;tSMppUTF26Vba9QRbSDZIT93MWdV5CQ5unOdTyV7SPFjNa7+5jMPVe+68yfV1a/7GuNHWle/Jtkq&#10;n9ROtvXQuGcFzcCnBdnNWLjQacvNx6EDMxhQNl88/rKMBxYibYvQcFIW6LrwB8RI0P6LOMwqaYA0&#10;Su+TQbGD2vGpac6JhMmMnHqh3n0+7mwpQHcE7WN0ScSp3tc2rT3l47pIVj/ngTY9yEJbd7Jw/ZS1&#10;S8kDA+TJ2ksuTyRTQsYA21UJiQgSMTl5UU8iOD4/sArCHJvrT/g6JaIiQbNySrIzZrhPegKWSEq2&#10;xbnoc0piOh9cJSQ83t3Tv6SPRHzJp1ZEf8m4T/Wvvn7WeYztvkLp8T0R9CrpcTlJ0IxxKX4+JG5J&#10;0EmRMvquAj7qj4GRX9Fyh2DFmQIoA1iXZdEoT/X+dREmCckRnXDdMPRTiPo5vfQU7untPPvyuTDA&#10;Swb2eURODF5+fXJSl9W3kPmQVyJnD64MkOleZ0fQXFcG71d87nYU3HbcTlmlkqDTd4rp/B6gWJWl&#10;9Uv2RMJ+tjG7JCbNkQRNm2A7EtxqTaQHJ61EiCkR0dgMzIkYkz+yitZxje3fwWZSzCB9qvOv3qiv&#10;Qtuqc/34swG0Ke97pyAhuvnugj6YYtypPuq9I8FrxtXa8iuL7gM+z5Tks99ObvcBjUlfeql/Y2v3&#10;nM7D4R4VdAp8Ve8OL1xD0KyiSc4eGPnUozuW2jAb5rgua1fFU0YnIhmGE/M/by8aioKEX6fsk/Pg&#10;fJkQcQuPhOxVGROHFFS9f3cCtSVpMTCkrxutSMrn6BVpt66s0rg7okquS9CYRLLvI4JOdih5Rawp&#10;oeTcT+GYvk5F/TLIJXIu9FU4zr+dcLmL40TnNtCtSRcEkxx+X5Cy8VWhLfUtnemaLimW37kNVJ3H&#10;qrSuWtNdgvZ57yLFoM9c351bFRyXIiWHrqekUyYyRwQteGKn46zG3ffq7W/F4KNbgQ+Be96DdhJQ&#10;tunKv4Sgq9bBIC20t3XnSYGrC15sx/F5/medG4uSiN/1Tsp6Tz9KT4Nk4CBpsL0H7Wc7npImr+5/&#10;1ZqgObbm7E5A0vI2DFZMJFhpdETGBzw4t0K7LnHpCMO3OBNBd0naS2X9uKxlbSlvssNkc10/L3Yd&#10;bWknsDMBYULA8UiUKcAzefC5Fo6xgvbziaA5JnXtuyEk6C6p8XG5W8HYkRJ22iL7/mqCTn2k48m2&#10;riWsdF1XWLlOd2x1RdAc323JbVixjbbwmaTkrrg1QfskPWiIGC4xMiqMTuwVib93i6M+dw3CwXFp&#10;0DJAD2L+Aw+/witVGC7fS50bdjqf5sZkxY/rS/qak46lAJYI2l+JoJmAKXvWNarmu+10zrMLdKye&#10;KBfXldWmjrnemW1TBh1Pc00k4jqgLMkOk9ydzdEOGBh3g3tqx2DKpIlz9C3h5JO004TOr5hwdIkB&#10;KzUnbvc/2jeTaPqdy5F2PFyGbk3Uvpv3Z4mBCc1On5SNMZVtuutSu2RTna5ecE3S02vzufML7yf5&#10;3jNeD0vOVfevoP3zZ7PIo0DFAN2Nt7Mg6Tr2yexd96j1knGke89uHB7A3DnURzdfb8+5+XkFIN+2&#10;dJKSbP7PDRJBe/+at5Ma9eNJi88nEXQK4on0unVNa0qnZaVJQlnpOo3fycAgcdQn2xK7460C6yVI&#10;5Oz9cq1WsiU7Yp9JT6kvgoHffxGN8rrvHe06uC04unnvJmqPhiPdd8S427dwlHxd0/eRzRTa+Hjc&#10;CbqV39wF97oH7YHvGmLusBucu7Zq38EXP/XHz05GXqGJuKQD/xeT3RabIJ25/ihjNwcam8jZCVry&#10;aiyXLW2/pv4F9c/ExYMnqxUn6KMstiPeLph0mbifZ/Liuk7js99EpimYJXtJcvj5S4JNek/ydDJ0&#10;4/C5jKOqquv/0uC7q1fhyd5dRrexqpwMpvms/C6179bsGtL5bnT25fjMnI5icdLrznhHfpP6S8T8&#10;sOt1zwpaxr4ivWuwyvSO2h613+2HwderQ21vu7P7lgq3ODtnWAWAFRioFKzUD2XtZDvqn7KlpMXn&#10;KBk4bhcw099p3KO2qzYrPXd9cs7X2NMl81od/0yV0+FSfXS4hZ+t+vEYQzIl2aZnEJKdX+p3t4ov&#10;j4B7z2XHhm/Zr59PfvLQlbPwVVsvj7jFcy3SXPzhJf5zCz7MsyKko3F2kLaAtAXI+6dJtiO5OoLm&#10;364T3n/qtpm6cW6JXfmPxt9NnC7pc2ecnTFvgUsC6qVJ5C1AG3/CizZ+tHPFfgf3wSUV8i3Gcdwj&#10;ob0rxhivByspDxQpo2fW/lVB7CtlW+nEwR2EP85xvgHfSYJfNd4lSDs2Rza+mxwP/ju4dpfrITAE&#10;fRvwnh0DxHfe7/gu2bpx03h/rAMNvh1pt0h/09bG3gZ/FIagb4ede3ffFRi+S7ad+3kTLAefxdHD&#10;Qt/tf4PBVfhx3GRwAzxyYPgO2R5ZH4P/JsbmBoPBYDAYDAaDwWAwGAwGg8FgMBgMBoPBYDAYDAaD&#10;wWAwGAwGg8FgMBgMBoPBYDAYDAaDwWAwGAwGg8FgMBgMBoPBYDAYDAaDwWAwGAwGg8FgMBgMBoPB&#10;YDAYDAaDwWAwGAwGg8FgMBgMBoP/GP4fhVGs3+7xccMAAAAASUVORK5CYIJQSwMECgAAAAAAAAAh&#10;ABq44/aYAgAAmAIAABUAAABkcnMvbWVkaWEvaW1hZ2UxNC5wbmeJUE5HDQoaCgAAAA1JSERSAAAC&#10;XQAAAHcIBgAAADkq9VIAAAAGYktHRAD/AP8A/6C9p5MAAAAJcEhZcwAADsQAAA7EAZUrDhsAAAI4&#10;SURBVHic7dYxAcAgAMAwhmyUzd1QQTmWKOjZZ73jGwAAHDVvBwAA/IHpAgAImC4AgIDpAgAImC4A&#10;gIDpAgAImC4AgIDpAgAImC4AgIDpAgAImC4AgIDpAgAImC4AgIDpAgAImC4AgIDpAgAImC4AgIDp&#10;AgAImC4AgIDpAgAImC4AgIDpAgAImC4AgIDpAgAImC4AgIDpAgAImC4AgIDpAgAImC4AgIDpAgAI&#10;mC4AgIDpAgAImC4AgIDpAgAImC4AgIDpAgAImC4AgIDpAgAImC4AgIDpAgAImC4AgIDpAgAImC4A&#10;gIDpAgAImC4AgIDpAgAImC4AgIDpAgAImC4AgIDpAgAImC4AgIDpAgAImC4AgIDpAgAImC4AgIDp&#10;AgAImC4AgIDpAgAImC4AgIDpAgAImC4AgIDpAgAImC4AgIDpAgAImC4AgIDpAgAImC4AgIDpAgAI&#10;mC4AgIDpAgAImC4AgIDpAgAImC4AgIDpAgAImC4AgIDpAgAImC4AgIDpAgAImC4AgIDpAgAImC4A&#10;gIDpAgAImC4AgIDpAgAImC4AgIDpAgAImC4AgIDpAgAImC4AgIDpAgAImC4AgIDpAgAImC4AgIDp&#10;AgAImC4AgIDpAgAImC4AgIDpAgAImC4AgIDpAgAImC4AgIDpAgAImC4AgIDpAgAImC4AgIDpAgAI&#10;mC4AgIDpAgAImC4AgIDpAgAImC4AgIDpAgAImC4AgIDpAgAImC4AgIDpAgAImC4AgIDpAgAIbF3j&#10;Ax8b/CvaAAAAAElFTkSuQmCCUEsDBAoAAAAAAAAAIQDAAgwksgMAALIDAAAVAAAAZHJzL21lZGlh&#10;L2ltYWdlMTUucG5niVBORw0KGgoAAAANSUhEUgAAAJcAAAA4CAYAAADw1WpCAAAABmJLR0QA/wD/&#10;AP+gvaeTAAAACXBIWXMAAA7EAAAOxAGVKw4bAAADUklEQVR4nO2b7a6bMBBEF5Lc277/y7b57I94&#10;xHiwE64C2JXmSBaEACLosF4vToQxxhhjjDHGGGOMMcYYY4wxxhjTkKH1BfyA2rU+dr0Ks5hj6wtY&#10;wCDLGpasM3qVS4UaZB0iqVAWrCN6k6sk1RiTXGiQ6J4aS2XBOqEXuVQqCDVKY7kg1o3WGUvWmNZy&#10;vZPqIG1M+z3iKdU17X9L21Uwsx1vH95WctW6P5bqWGiQ6x4Rl9Q0H4NgjlzbgPv6KveNiDZyqQw1&#10;qU7SIBei1jkm2XC+Ug5mPkdz2kfkYg1RuOd7yqUjP4iFLo8j1Je0U0zd4j2e3SFkY0GRf1mu9eB7&#10;iXvLOe+9su9uci2NVCqVyoVu70KfBzqP5VofjlA8iEKLmATLItgecpXE4iilUn3LEl3iIZ3nFnkk&#10;g1jX9J2GbfM5LNY1tQt9F1F4qPeMXCpWSaZfURbrGJOkGCVy9DulbRy2zWdod8hinWOKUmizvGtr&#10;ubT4iSgDgSAUGqRSsZBbPWKKWJyzIWq5S1wXlucWz2jFYnGNEYLhuCaRC4KdYpLrd+SRi7tC5FaA&#10;E0icVwupFmw90CViEDXIZ9QaZ+w9WuRoo+WGr8hzMS6c6sUfaB3ndJe4Pjwy5LQEAyp+azJjLG1s&#10;yFBZN/8he0YufgowjL1K41xKRSu9U8Rx7ha3g7tFvBXRHLdphV7FwoWyRFqY47yL9+PjkWA6od+G&#10;WkKPe84j9Blby6XD2Yj51BmVDk0T+5H2xY/8mxqeJudd6/GuFFF6qLN7v2fkglw32aaR6BJTqYIT&#10;/ZGOv8RTqj9peU7bXETdhloRVQvXGXvIxfUPzolKEQsR6Tst9fUPzsFyQTDI5a5xXd69/qlOFthz&#10;RKYvrktztrQ0oQVVdKUqF0cuy7UuS19cz6JXi+E+10W00l6bcvMVed6FKTfIuSCXp9xsQ23KjU69&#10;yWhVS3o1A7U0BYdfVEfkeRrEQkLvcsS2lP6vULzXrQuVSySDaOhGI/JpzlrrevmDzWq8vb+t5QKl&#10;iYQsGc8Biygnl1qGsFyN6UUuUJNM/2LGSSUvXYLoiN7kArU/xfL1coSyWB3Sq1xgyV/53Q12Su9y&#10;MUsEM8YYY4wxxhhjjDHGGGOMMcYYY4x58g9Y3HbK8mO1cQAAAABJRU5ErkJgglBLAwQKAAAAAAAA&#10;ACEAT2gAG7YEAAC2BAAAFQAAAGRycy9tZWRpYS9pbWFnZTE2LnBuZ4lQTkcNChoKAAAADUlIRFIA&#10;AACEAAAAWAgGAAAANLhf8wAAAAZiS0dEAP8A/wD/oL2nkwAAAAlwSFlzAAAOxAAADsQBlSsOGwAA&#10;BFZJREFUeJztm21zGjEMhJc7SPP//20DHP2Ad7y3Zxqadsross+MBzhkXqJFkmUHCCGEEEIIIYQQ&#10;QgghhBBCCCGEEEIIIYQQQgghhBBCCCGEEEII/4vDqz/AP8K/xwHA7Quv85U5u2IPgjigf4/R9/kT&#10;J9/+0H53HF/9Af6Sg41JrtOxIye7cEY231IYlQXhQpjb7SQ2NwAL1g73aHIzuwXfVAxAXUGoGCiE&#10;YxsqigXAtd0uMnfCWhBXsfvWkaKqIAidewTwBuCELgqgO/qCrSBUNJd2/YIeJdDua3oZFau7Ekxl&#10;QWiqOOEuiB/tdm42lzbOuAvjhnV6QbvO+zeM04u/L7BTYVQVhNcPjBDvuIuC3+sK4KM9ZpRQQTBd&#10;AD2tPFNzAGvxqBhKC6OiIDyEe5R4b/eBu7PnNs64O1vrDqCnCa0jgJ4udECeU/FojcLnS1JREEQj&#10;hIvirT3HdEA7Om3G2sEqnAXrqDBhXXPoquQqg89hcL8MlQUBjEUxoxeWs9lSEJM8XmwuHX6Qay4I&#10;FcMZXUCsU8pSXRDEawqvE+ikq9jz9mpzgHVtoktZrjK4MrnIdUXTTin2IghgW1ton4I1hTeteM0j&#10;i4rhiG2KUUF4baECjCBeyKP8rQ7WiMGh0UFFcmqDkcY7m0fc04W+p69UvrrJ9jL2JAhgXfBpcah7&#10;HDCbUbpgVDnKdV+GqkhYUzCFeKoqw14Eob94/ZUqdDTtWVSqIJhmjujRgXYqCG1/L832gnU04Sgl&#10;ir0IgqggmN+1gPR+wmQD6LWEF6UUhc/ROsPTC9+3jCj2JAiPELoPMXK8Ole3zie77oLQ1/U+hc4r&#10;yZ4EAXSHXbGNBLrppSHfxfCoM0lRaNRwe48M5diLIHzl4H2AkRCcZ0K7O39X+xjAPgThDtFiUvM+&#10;sE0ZvB0JacFaSI+O6Y1Sin+uMuxBEMD2xBPQl4LeD9D7Okfbzkw5WoPM8lpebOohnJLLTVJdEP7r&#10;1h1LfeyCOKIfiLnYPO9ZqCi0oPQWNrfXVRTlxFFZEKPeg2420VkaMWh/Qt/HOMtYZC7tHu1V3NAP&#10;35yxFUVJKgsCWEeGC+6HYTQd8NcPrJ3FHsWCuzN/YisIOn3UW1hk7kcbPJVVOm1UFITWBBq2ua/g&#10;NQQFMaELh0tQnUuHMpWc2vN+cJfvy3kqCAqwZLoAagoCWFfy3L4+oztKn9OVBsM6W9K00XDPolHF&#10;o21tjUqablwMJakqCEIH6jE4P8ii+XzG+gyDF6Pat6AgRv/voWnKBZWU8QL0j+29A9+m1nazHqkb&#10;7XzqSkQPzugc7Yb6krO0GICi7dXGaNNqMht3zqjTSDtfGYxa2/66/t9epZtSQG1BANtewej7uCBG&#10;dqNf9WinVF/PC8fSkYFUFwR5tKk0ctBnovmd7Wi/o3xUUObPTcryyEGj688685EYQgghhBBCCCGE&#10;EEIIIYQQQgghhBBCCCGEEEIIIYQQQgghhBCe4Rfddt/dhvIHGgAAAABJRU5ErkJgglBLAwQUAAYA&#10;CAAAACEAgdVD5MoSAAA3sQAADgAAAGRycy9lMm9Eb2MueG1s7F1tc+O2Ef7emf4Hjj62kxPfXzTx&#10;ZdJLk8lM2t60br/TEmVpIokKKZ98+fV9dgGQBATZsmvzah4/SKJECFwCi90Hzy7Ab7+7326cT0VV&#10;r8vd1cR7506cYjcvF+vd7dXk39c/fpNOnPqQ7xb5ptwVV5PPRT357v0f//DtcT8r/HJVbhZF5aCS&#10;XT077q8mq8NhP5tO6/mq2Ob1u3Jf7HByWVbb/ICv1e10UeVH1L7dTH3XjafHslrsq3Je1DV+/UGc&#10;nLzn+pfLYn74x3JZFwdnczWBbAd+r/j9ht6n77/NZ7dVvl+t51KM/BlSbPP1DhdtqvohP+TOXbU+&#10;qWq7nldlXS4P7+bldloul+t5wfeAu/Fc425+qsq7Pd/L7ex4u2+aCU1rtNOzq53//dNP1f5f+4+V&#10;kB6Hv5TzX2u0y/S4v511z9P3W1HYuTn+rVygP/O7Q8k3fr+stlQFbsm55/b93LRvcX9w5vgxil10&#10;WTRx5jgXhEmcZr7ogfkK3UT/89wsnjh02ovVqb/Kv2dBCG2i/8ZexH+c5jNxXZZVyvb+2/16PsNL&#10;theOTtrrcb3Cvw53VTGRlWwvqmObV7/e7b9B1+7zw/pmvVkfPrOaoolIqN2nj+s5NTV9QdN+rJz1&#10;4mqSTZxdvkVr4ixd1PE8undVSPwlp1vivnF25YdVvrstvq/3UHA0Gv6vfqqq8rgq8kVNP1Mv6rXw&#10;V02Mm816/+N6s6HOo2N5wxgjho5Z2kzo7w/l/G5b7A5iQFbFBvde7urVel9PnGpWbG8K3GT184IF&#10;ymd1Nf8n5OahVx+q4jBf0cWXEEL+jn5tTrDErZB0OzXU9VENPNUkpYZBEAVCjzzXTbmRlB6hkav6&#10;8FNRbh06gNQQlPU7//RLTSJDNFWEhN6V1HaqnUkw2eSQ8+0pogcTaWgijzNdhwagidLs9KSJnitt&#10;WpYIm9ZqYhAKTUzDYFTE1iLCAJqKyO0zOEXku+rNJHpBIpxrZCqil0JFybWmIYOixrO25u7rtIjw&#10;FIZFDGmgDk4R+a76UsQohpZpKE9ZxDB1pUX0XH/UxA5I9NAuhiZGg9REvqseNRHom+Ybpm8O4xRO&#10;iE2isJajSRSzFQ8TOEMReao2OJMoJ6D9gMQoTqVJNH1zGLtyypxi3iKmIGq2raYiX6dvBmQxFJFh&#10;zeAUUYK1fhQx9D1hESOARWhbPlO+2UsyaREj/1Wnzcc9yMBaMRH4dsJFPInv+tcq3xeYxFO1nSkG&#10;oLDQnl/WO1AufEeyyIed4MPm9zvJhzUEC1d2/XkPtkbwK9pf6MtF7ETox2K4J1FmtLIPUoz9ziPw&#10;ZwOxL6Im8tlm5xzh4lLwHfyPutysF4r0qavbmw+byvmUE0fqBh9ilog4mG4xcJG7BesD0Ut/lceH&#10;fL0Rxyi/2TFrKJpAtPdNufj8sSKjRU2DThU/v37vgikUvftjVRTEHztQa8ghu0sxnnWX7mT1EGcu&#10;7sgo8tFdxEnGrEGd4UIGnfCDhwNqgZZkmt8JkolGlyKWwB0vQDHRT7cLKfs1alhuN2Ck//yN4zp0&#10;LX4TGtMWw7AUxf40da5d5wht5kt2q4KUnariOHPwMivCbKepiIqsbDUBiHZqOisUnFZT13VoFwoW&#10;vFNVGlqFwkBtKqIiVqHQ352aosS1txRMW1PXdWoXiliwTl0YobamIoqiqYrKWMXy9GY/21het+Wv&#10;Pf+MZHrTn+lEAmiNZFovQgUbJctXgtDMZ7ByUvFw5IBYJuKe9HBf1sTJX+NOocbXCnygFJ09UxgX&#10;p8LsO3C9hwsLT3Mt+O5HS1MjUd24QTGeuHLxN3kHxNeasZ5q4iDWcyN0HcQ83TjfHg7JLtJgcVbi&#10;k37flp+K65JLHIxYBq7Vnt3sTku1Y12dVZ97rouvhXvIlElQp9WnKAaBUMgsM9+UdSHunG6DTUpz&#10;P9QMHbOi2e4LTTzZ7y6l/YBFd6oS7DjEROwPB6uy+n3iHBFHu5rUv93lFDjZ/LyD4868kOb6B/4S&#10;Rgkm9U7VPXPTPZPv5qjqanKYQA/p8MMB3/CXu321vl3hSh5r5q78HoGn5ZoZebLVws903QyhQLze&#10;TBCIUJeOZtFU6OzBoVnpJvtBs0nqw2ZiLHlRJokFBWejQKLZFEZajKpXmVZJ4CMVEd9eA83SsOqg&#10;WZ+xKV0ZgPf10WzqBsLse3FgoCA4b8JAwWNtPKJZTmCwz1UIYhpoFj9BZ2UPvxiaTTJgQh4umWfO&#10;/lo4q4CAGi5dv/MEOJt6ge8kmQjld6FqF1ldBmc9iAuAr2RukXEXVnEhQmky6NKW0mEViWSVq4ur&#10;LkO0XgbEbpOri2m5kFUuHdSCGo+tcj0D1PpullkF02Atl7JKZuDa813Z7YBLce3Z3tSQrd6dgD8j&#10;tH0A2gaMm1rwqsNRhTTb8zY8qmC3Oqc+RV2ZdLSp8qbqtPq0X1KdHcHtgMGtDzNggFs2woMDt5JR&#10;6QnchomYEftuwiO4Qz75jbsec5y0ZDv/JGqAGcIQ51mgsXBbfQVSkxCwipCj70Uyl0BNtDw/knmb&#10;Y5aTropNCOKjTPz02cUOzioKfq83VYwoV4JVUV24UUWP8O2Y51S1vJII6iOgZzroYQb1BQ/Rlyp6&#10;YYKGJVV0fWM+HbmJ5EY8D3ntr0hAkTnB680wof4pE8ptNzyzKImIftCilyKzRJhFV8JUZRaR6wRu&#10;g8xihgjxqIrNyoygoVU/Kg/NQ3V4qthr/qcXQQOFWTSj5iGReMJDYyXQqIqtKgK4GFNoHsXDU0UZ&#10;p+nHKsYeJRyTh/YRw+AJk7KKiFxiSkNWMYKrfkVV7CVCFDQxBM53gmXDHfUWIUpC5DlxM0diyVVL&#10;VcDEUhs/4nfG+NAD8aGgodeabCcEN9v+fbH4UBzEoE9otIQiYa7tRs5soI5sUyD+x/hQHIWJgytK&#10;4NyGa54eHyJxnVbmtio0XJMqw4WsWTx6fIhEssr19PiQj9FglQs+sJWLClnl0uNDZ9vrOfGhKLML&#10;pseHqJRVMiM+dFa0Z+U9ne1NLT6kd+cYH5o1qUI5H16S+qTSlZRxfjg+9EhSk6qsNRAq9qM+xwjR&#10;V5v+RAthdXgLwAIPNjh422uECCtGBLoNYgH4Ov56jBBp+yC0KwMol8lQxWEGK9UWG/3MtNIolLqY&#10;KBK2mWnxaggCj2mokgwUePyqlzgFJ8FKjOchWkUVqOlLFROMcagbkLzclKRRxTFCZN+khrYOMKzi&#10;QIOVcr7ZkyqmtCESTZtjRC0xtFsP3SQo+3IOjDnMq1jFfvinJsIo+Ccmd3vjnzLPFekJXhwZNJ/k&#10;n7ADBkOz8408UlAPUVBN0K6loHggyS5+MQoqcylAQLY7zGT8rLHdTc4Tlu5jKHW68rkpyhnSZFO8&#10;iZHZ8kZPp6AgbujQm1lVl4LiQkSoSK/UXlCnoDI3Ta1yPZ2Cgm2xy9WloLiQVS6dgkLwxt5ez6Cg&#10;0BaRtcE0CopLWSUzKCjqRWuTPYuC4o6iN7M3NQqKSzXCjRTUwxSUWNrVUkyCDYJ5xmB/jIBKRXTh&#10;UmpJmQdFPKlP2yXVuTFBecAJyrRG0UC3Aw30y/VZ/aDbJEsQdiR0GymX1jhrHwsFOPLnD2A3ibCJ&#10;zgt0y4ChN3SLlUGCWgG6NTGRi3TcIQdYiSDG681kt4VNHP6jTCmC7RkkpdMv0x3G0tJ4WBShzaPJ&#10;vvAIiMNXzSjqZRpNKSnCUbGhgd3BvfZnaCK10Bdp/nory2l0+Fgu61udRb85OwOzryMaWJ4h2hmx&#10;TUJfGd1BSolURD/EmDhqdiYIaa8BToHxxGZDHQLiqw5jIKhj6iK3HY0pirsNZodzse9Cf7pIYIJ1&#10;0dy9MghoySVH1MbdK4WSiYUugACmKg4zoiY2iOhPFeVS1ACpXoZZ9LEniFRFHvWjVZSqeBJRE8Hv&#10;4VlF6Sj74Rxi8MbCKiYCHbcRNZ9QK6tiIrYKeS1V7GcqoEfUxOSmt6lAEsjN5EM3NkY89nWBXyLn&#10;o2jbM2HLJ88FQs9DAgSvau7uTXnh/mZvawvL8DSiFr5KRC3xIpHUjT2wZdypIenUHtgtsa668rkR&#10;NTfBJjap2oyrDXBZImonQTBolciK5u0wIa7v0JvwN21VWkSNClEIhlWxu8sQsHqnMhLJKpclonYi&#10;F5qvUxUGhGuVqxtR40JWufSIWuoiPGdrL0tE7UQuYyfLEI9NsgqmRdS4lFUyM6J2tiu7HaA2/TkV&#10;Tu+As72pR9S07hwjavaIGsbSA/tZUnT5kpiaiLylam2yioOpT5msnVwaedMvqmoZo2oDjqpFJ1E1&#10;wQ4OD+FKBNQPwoXvEAjXT0TorEW4Tc4YbeQHdupNA9wIJqPLdfcbVAsD2iqI2RUTFkmu+6XR7de0&#10;QTt2fZR92+SLwVq0sYwXyxcLkT3J3ehn0CeNsCVQyNOUF0O3pDMOX5Ev1EJSaHKznu+yLS1JXKeV&#10;ua2qC664kBWr6eCKRLLKZUG3J0BZR7eBF9jl6qJbLmSVS0e3YejZ5bKg2xO5DHR7VjAN3Z6XzEC3&#10;57uy2wEK3Z4Kp3fA2d7U0K3enSO6taNbDNoH0C0WIV4ObtuBr/Co+tSXIj5WzrioqmQEt0MGt7AD&#10;eoBV+JfhgVsZ6e8H3HoxPYoSsAvPH5IrMRQbFfrtwwFF0sxrwVvqQ7zeTFIR5XgZujjQYD9n8PQV&#10;1fJ97NrGuughwVjDjkFKD3Aalyye7CSI5TWmKg401t/rOjEvockKmcWTnVeCTGXSjg/vlQklIsBK&#10;YQ3DKg401t9rUjdmKXJGnZorsBr6CcndPCV6LQfdS4CV9kvs8E9i4WBvAdaA6QmMeD8Ti75blk96&#10;Hp/irPBK5xv5yQHWr4qCauLnLQXVXZX6YhRU4GHPM7bdPihFDUZwH3PKoAhQdrrymQHWwE8QfXTF&#10;XjzdeOfTKSg8bjB26E3IbKeguJCV6tEZEBLJKtfTKaizcnUpqPNy6RQUDTOrXM+goCIw89YG0ygo&#10;LmVtMYOCOt+Vz6GgzraaRkHpzQZ1HJ+q8sBTVcRzEs0li8pwKw/YnlfE0EPrDPUyklmiKoWlV6fV&#10;p05UmaVGBmrIDBRMlIFveU4yOAZKxm36IaBiX6Y0RIF4lFGLu3zewojdtQuW6kHoRU8i5Uw19UQ0&#10;2FK1CEB/zCZ1V72nJ05PJe8ktj17SwQUkSGGKg5z/Sw2p2cA15cuxnD1POs3kyx9egj7SEDRsFH2&#10;Tsz64yZr4KNcYCkesa5KDWaxidrRrydVBBqVqoilJdokBsFlaKngQhUAUWmiyuQ5dHA1+cqsYpPk&#10;oFQRdhJNNzxV7NVDR9iBWahipJ7lqUJEmXqoSjyATQVoVHX4Jxg26M7r8k/OcrPe/0dh5nK5pAeg&#10;41E1sKnkhSTB3CIiz6Wd9Gjoi6VvHf7CGPkjFfXA7lkRWjb2PHCmssMbRgqr2ttOfzFGCnvNSVyR&#10;YOcIzZh7KXibF2Wkoiz2HTx+W4aRWxrJwkhJYdoyesp/lMSeQ29C5rYY7qbJr+JCVn5FZ6RIJKtc&#10;FkbqRC4YoE7Kf5SFdrk0RooKWeXSGSksLE6tclkYqRO5jKSoKI1Ql6XBdEaKSlklMxip813Z7QCV&#10;FHUqnNEB53pTZ6SoVCPcyEjZk6LQsg8kRQnkprDZw3zU41STMB1iyTH6QzFR6lMwUvol1bmRj1K+&#10;dVd+f3col+sDrO+UnPpNufjMJICMbQlXf6z3MgsFP19NVofDfjad1vNVsc3rd9v1vCrrcnl4Ny+3&#10;U7jr9byYHstqMfVdz+WjfVXOiwtcTzNruiYs9ZfyHo+4MFyPc7jH7+oG6v0v5fzX2tmVH1b57rb4&#10;vqrK46rIFxCT7TPfFZb3C69Fd0Ush3Nz/Fu5KK4mOW6fCRI1VZBow1M7uYQihb0FG36MbRXYN8m8&#10;9/No4+J5BqmvTseIX1h4wcqQ5If7m3vph0U/OVWJ6Qz89aeiwsGqrH6fOMcq319N6t/u8qqYOJuf&#10;d2gKFDmog0od3KiDfPdiO/5LtelHW5qJTastbO1JCNnl/WhLlNJaU+DPEKvMNSAT0pOGxKxUbHTe&#10;r7Y464UcB9Qmo9IA3cJviOlMqzSMCXtXmibH0JcbtbQ2JkxpKzfmMgTj9gW0poH8o9ZAa4BsTK0x&#10;o/T9mJokycQ0GBuKGQxYjB2CWWlC8bSqL6A0jbMelQZKgymcqTTm2vl+lCZ05WrbIMGiPc1BYY8e&#10;gAM2NeIR9F9AaxqnPWoNtKbJF2wdFIOK3h1Umsnn7AWp2t5AMZwRntArTM0XU5rGaY9KA6XBRNc0&#10;Nd2FqjT76cfU4BnjUA2iaU9WTgQ0YZKm5pGUwdeYOTEWbpz2qDXQGnSHoTUJ0zO9mxrs1yVQTRSq&#10;nEFlarwMj2D+wlrTeO3/V60BUXA7O97uOQ33FgTAaj3/IT/k3e/M8MwKv1yVm0VRvf8vAAAA//8D&#10;AFBLAwQKAAAAAAAAACEA/Ax6qCICAAAiAgAAFQAAAGRycy9tZWRpYS9pbWFnZTE4LnBuZ4lQTkcN&#10;ChoKAAAADUlIRFIAAACGAAAAGAgGAAAAPxWFogAAAAZiS0dEAP8A/wD/oL2nkwAAAAlwSFlzAAAO&#10;xAAADsQBlSsOGwAAAcJJREFUaIHtmkFygzAMRb8JtL3/bQMEusCqhZCNswmm89+MBoYYNnrIsglA&#10;CCG1hA/dQ9pgrR3YV4wJmXNyb4qSlMQIztFeI/dgVUcrhCtITgwrQ2eOOTEozPV4iRYhFnOevccT&#10;Q0vRxXiYI6tH+9gqscR4xQCSHAFGjlLFEBEecZyElYNitMmKvRQixKwCSFVkhxVDJ1vEGAB8xRjg&#10;y0Haw0oxA5hiBOz7jUXdA+C8YvTYZPgG8IMkSA+K0TpaDJHiiS1vtt84kOsxOhVSMbQcg/qdYrSJ&#10;JF2qxYhUKV4qAt7oMYD9dCKVQyQZ4nX2Ge2iG84uXnthqxxen7iT40wMm3D7IDuGglyPJNfLUfWL&#10;XBLDW+bM2GxDvMZq0S46fxPSSkSmkMWMO51KvG52RCo9C9h83gGbxzGGSCIvvEuuYuhuVppMIEmh&#10;5yjSLt5y9YmjHKf7GHq3TB44IXWyunGhGO1T2suQaUXn/I+ziiGIWROOUlCONrEvud0Slz7D3cso&#10;fQyzu6D2Q1rNc8g1eF9QrSArMo0nUE5obplDKe5BTg4tQnbn8yypuemCMtyP1TnP/lnnnQRThv9B&#10;9d/7CCGkjl9sLrMM8BaoggAAAABJRU5ErkJgglBLAwQKAAAAAAAAACEAbqTJ5foBAAD6AQAAFQAA&#10;AGRycy9tZWRpYS9pbWFnZTE5LnBuZ4lQTkcNChoKAAAADUlIRFIAAAAYAAAARAgGAAAAmzv1dAAA&#10;AAZiS0dEAP8A/wD/oL2nkwAAAAlwSFlzAAAOxAAADsQBlSsOGwAAAZpJREFUWIXtmM1ygzAMhNeB&#10;Nn3/tw1/6aFS2VkkmyG9NGPNaCAY9FmSc9AC/93KC+8//wJQknuFpLCxEbwE9xq8+iwDFPGbQJ7i&#10;WwaJABw0cg+yma/2bKPvfyEK0F0P9s5o9wxYASz2LkOaGYB2OwL4APBp14ECLQBmHMsG+l0tke/+&#10;Tj7QjmfbBJermYHW3zP4Mh8J8LBgi/mK4CgzQM+898BLdLdrsYCwoBNl5p42WbPgJjvI11Zb9+br&#10;BtMeRCA9Sc8g+OkMIghnxD3i9dBuyXPdUc35m9OADMrwauArgEvWAR3QAR3QAR3QAR3QAR3QAW8J&#10;YGXlMHBnls1oHESFjyxwCGoNgaqobPgZmXSyv6QXqaLiVx/EFRBlGQJ0166qTLbugBm7hKAaRXNO&#10;joIP2EvkEoICDqUa5LeOqjxsO9SBD/OJsmmqLXxyOBiwaxPe5JmCR2UKAQxiecZhnhGXLypT2gNf&#10;cP1tkWxUs1tru29lsMm9Sgh8jNNjmukM2uwizx0Q/ePDQJlFgdWq6q8e0yt2SsPu9sb2DQCdtVHr&#10;nCQbAAAAAElFTkSuQmCCUEsDBAoAAAAAAAAAIQAn+VrVYgQAAGIEAAAVAAAAZHJzL21lZGlhL2lt&#10;YWdlMjAucG5niVBORw0KGgoAAAANSUhEUgAAAbUAAABrCAYAAADw6Rw2AAAABmJLR0QA/wD/AP+g&#10;vaeTAAAACXBIWXMAAA7EAAAOxAGVKw4bAAAEAklEQVR4nO3cUXPaOBSA0UtImu3+/x9bQgx9sLRW&#10;hO241GTbO+fMaBhih9dvrmSIAAAA4M9y2Pk+AHiU62c3rMXqsHCPwAHwVfqQXRf+HhHLgWqD1q+t&#10;nwEAv2ouVteZNXvv88w/9xF7Kqt9DwBf4RJTyC7d+4gubH3U+gnt2K02cO39ALCXNlg1ZEO36vVD&#10;c//qpHYs11/Ka13CBsCjzAXtvVnncn2ILmgR85Na3WI8xhi0bxHxWl5fYprYls7YAOB3tNuNQ4wh&#10;e4uIU3f9ZguyjVo7edWoPccYs3/Kei1/O8b6wyMAcI82WEOM09kpxi61oWvP1/6b2LZsP77GGLR/&#10;y2vdjhQ1APbWRq1uNx7LtX4r8qY/aw+KPMV0pvZa1vcYJ7d6tiZoAOytTmTvMW471qntHLf92fyg&#10;SH0gpN2GrOslnKsBsL/2PK1+hazGrX8K/9NJrVoKW/s0ZHuuBgB7aM/TIsa41easBi1iOWqtuS9i&#10;ewISgEdon2qs09rmZzjWojb3E1lLCwD2dFd3tkxqd384ANzprtb4HUcA0hA1ANIQNQDSEDUA0hA1&#10;ANIQNQDSEDUA0hA1ANIQNQDSEDUA0hA1ANIQNQDSEDUA0hA1ANIQNQDSEDUA0hA1ANIQNQDSEDUA&#10;0hA1ANIQNQDSEDUA0hA1ANIQNQDSEDUA0hA1ANIQNQDSEDUA0hA1ANIQNQDSEDUA0hA1ANIQNQDS&#10;EDUA0hA1ANIQNQDSEDUA0hA1ANIQNQDSEDUA0hA1ANIQNQDSEDUA0hA1ANIQNQDSEDUA0hA1ANIQ&#10;NQDSEDUA0hA1ANIQNQDSEDUA0hA1ANIQNQDSEDUA0hA1ANIQNQDSEDUA0hA1ANIQNQDSEDUA0hA1&#10;ANIQNQDSEDUA0hA1ANIQNQDSEDUA0hA1ANIQNQDSEDUA0hA1ANIQNQDSEDUA0hA1ANJ43njfdWEB&#10;wJ6WerOpOWtRW/tgUQPgEba0Z7E/Wya19kMuZQ3l2qEsANhD7c0QU3M2D1NLUZuL2HtZ9RzuEqIG&#10;wL7a/pxjas9c5G7MRW0paG/N/ZcY4yZoAOytNqi25y02hq2P2rV5rR94johTRBxjjNh7+b9DmNQA&#10;2Fe71dg26BTT5FajFtGFbW1SqxPaKaYtx6H8Tw2cqAGwpzZqbYd+lNc6sX06qV1jDFSd0tptx0NM&#10;+5vHmLYeBQ2AvbXHYEOM7ZnbhryZ1pa2H9sPqu/P5f6n+HieJmwA7KU/BqtHYXWd42PUfmn7MeLj&#10;CChoADzaXNiGbs1uP85F6dCtNmT1PQB8hXYim/ve2oewLU1a7STWr6V7AeB3zX3/bOkXRTZNav21&#10;/h4RA+Cr9OFaDFrE9kAJGQD/N785DAAA8Nf5CdY7H4tIJlPiAAAAAElFTkSuQmCCUEsDBAoAAAAA&#10;AAAAIQATf48+ZxkAAGcZAAAVAAAAZHJzL21lZGlhL2ltYWdlMjEucG5niVBORw0KGgoAAAANSUhE&#10;UgAAAbMAAABaCAYAAAAy0bh5AAAABmJLR0QA/wD/AP+gvaeTAAAACXBIWXMAAA7EAAAOxAGVKw4b&#10;AAAZB0lEQVR4nO2d4XLjuK6EkWR2zvu/7p1Jcn/MotL63KCUxHLi2e4ql2WJIkESRAMkJVcFQRAE&#10;QRAEQRAEQRAEQRAEQRAEQRAEQRAEQRAEQRAEQRAEQRAEQRAEQRAEQRAEQRAEQRAEQRAEQRAEQRAE&#10;QRAEQRAEQRAEQRAEQRAEQRAEQRAEQRAEwZ3i4asFCIIvBsfA65dIEXwnOLsYvfjmuAWZvbeMaynN&#10;qtwo5vUwtfNZbfzefl2l/4iOfKXu7I2l99T/lvW4l7H4gG/F63B8Jj7S3/9Z/Dgx74fh+D34aGc9&#10;mPJdXkfz17z+JgX6TFSyGvgfzfO95U396u7j8dHy9vK/tWHj96t8u/rd2iB+Bxk+ArUZtB9Vf2Ts&#10;zxG9+0j5e+dcud+h7b4FziIzKsXk6TiF6Q77iNK4cklEHPxT/pOx1nvuUZGOGvdV3fb699oD7j39&#10;2r9XMh4lNfbzqh5n6oLK/yjntFw1tnr91v3znmvfwTCznR5rqzOv+LzUdQltr+3cdep7md//OZxB&#10;Ztr4VIwGG14HpioNcdTAPtZl+czb5T/ldyQy+67K5MjYfTtHonCNebB/9f4e9MRHomGWt+pXNeb6&#10;IQkcJXKSBI9X934WjpAf663+Xd5LXY4Z1n8aYx+Jzlc65fptT4Y+d0bEswJtBj+Nl9raDNqOj8js&#10;xiHbbtV/rs+/qw26Cc6MzCbloFdBo6lKsyK9I+U+1dvAdyS2R440gp3eGeq+7gbkXvTH4zPXDY8Y&#10;uVUfaR7a1jSuPGZeRxyTqbxVv6rs1L/JYJS5V387MnMe+1G4uk8E0cese+ulGtoHyLHqn2mMHcGe&#10;0V31X5f5WlXPkOkjMuzJvzeu2LZP9ccuqqwv/8r6LPdde7Zh0k914FSelumjsvx1xHdtMqMH+SQf&#10;KvIr0quCd0c5w7ry4JxSPkn6VsgHKWdScHrBjDpezP2qoCuvfYqOmM9nFM7lzf7RQaKeXh9PhOb6&#10;uM9p2zzLOcWqD1dyT/36UlW/UT7vcYS2IjP9fsFvpwcP5fWVYJS7V++qLSn9qK2xVUPb7a1jS/un&#10;y6dR1rodcRj5TcfG1YNt3W3W43BVJst25ybHl+dcupb/R1X9U2/61fm2bilox444KBxPzunX+1y7&#10;Ut+7/SZnYCWD+323ODsye6o/ytEDqurSC1MPuweaGibnKfO4y+zBS6VUMlPFdAOBBoRRgJLtpMQq&#10;34osOcg1P34fxUSU+q3G3RlF7Y9Vvp0PjSu9Rh2I/HZ96MrrvvhRW4PeffJYf/pWjaMSQN/vCF1l&#10;WUViJee0nuoYrQzzniPm2oDGtnW7ZW8ZftWbcXNkpn3wgLSsW5nze7JxrLANXHSocqjTQ6evht9O&#10;Zk23IiDNk23btqP+lUmnHPseOnwrXWb5DdVPRtwqm+pu93fru2u/IzI4x+2ucdaamXZAKwjJ7AVp&#10;q946qc9TuftbFUkVWL2r/jxJXr8hp1vM5QBtQ0hCfKw3Y6D3aR0Z6bg22ltw/gge8a3lqoFTI9ft&#10;0/VTr3Pychl9dz7at5OxdNFfy+xIjfrUBqD7pOvyu7b9qpEc19wYdTu9mvqgjUq3mXrIU9+5vnWk&#10;MDkObXB/1tZJ+y33KrFq/2g/a7nOU9+Tkx/qAR2EhhLqM/Losb+KsOj8OXmdrJ2OY7JlUsf7Z23J&#10;jFN5dAKm8erGjeqGtpvaSI5Zzn50f1OfOdPk9Ls/qqefmW7+Vrgmma0UvAdh1bYhSWZPtSUKFzpP&#10;JKEDvhWSHpYah0fcS6iiqVfU8rVCOYPf8mmko7JyOpQeGY3i5JE6MOpw3i0NfJep3p4zDFo/9rNG&#10;Cp3XNPWh/cd2oU5ouTrwf0L2XyJLk/FkaLscNz06ORJsh9aFLk/JzE1fO0PS+VIf2N501H7+e9z9&#10;pDrUsrD+6uB0fRkFtJwv+FYZHmrbNyqb6jPryjpxeu2ptoaV9VcZnLzUNY6pJlDOqlA/1Fko5FGS&#10;vvN0ThBtIftenT32KWV2ZPaj3vRd+1yda868aFvptHTVtt3vFmc/Z8apoartelgbFE6BqMJofq0U&#10;XFfr6+q5amRWdelhaf5U2D6ng7QNgBoO9XI5jfIbHy1bpzW4BqL1o7d5BC7q07Krtn2iUTEHIKMF&#10;enhVl4Om28UN7KrtwJ4G4DRd1de6f7Vf+tqv2hrG1jHNU3VMf09ERAeh6k0X+kOdpHGd1hE5Rlh3&#10;laGjB0amKsev2kbWJLM+94K81TFwpDw5GWqUdaxUXfYvyexJ0riIVvVmctIob+ft0ulY7LagPmg9&#10;OIugTik/Wr7mWXWp722LNCKkvdL+oeP5LPdqn09OjLZBzyb8Qju447vCmWtm2qH0EKq23okaJUZN&#10;OnicIVQF4hSjrqs8yL0aeewZfUYdWkcSMgdOe0+ss4sg1ZioEXBe7QokhK4TCYhkpu2rXqsOGq0H&#10;PW5Hds4AqUPi1rhW01Xadv0hmamXz6lskpnq5WoQuzy6j/uam2bsPFVnH+S7pD6tryQEkgnXzToP&#10;dbK0/itnhM5Kl8dp00IeOn76GvtE+59GvqSdnsq3WUnalS3pdiWZuLVuOglOP6aIputJw+/IrNNq&#10;/XtdU+9VndW+1/ZRZ+zJ/O48mqinezrP31X1f5DDOXB3hzMjs6pLUmt0RzrPX8lszxPj+gCjHQ3N&#10;NY0a68lwqjGnwS9J75RG19VaZp06aTn+qar/lSezXvthO7aMJddekc6RMAc7N1FMA3LyuFdTSDTA&#10;XAvoOvYgnKIUrS/7mdOGqk8aKakcjCZo5B1WhvRJ0jijrJ6921jT93GtxpGZptf6d/6UcyIipysk&#10;dY0gnA7SALKfGZ03tA8ecZ1ptc5at0mXaAs6beet0+eT7tIx07r9qMuxTzKbZiN6GnwVwbm6uaiY&#10;NlGvtYzUk25rJVR1sJSk75bUziazqllZ+JsNqp3mojpnoJ/wUWM+GSO3duSijgaNIKeH1Aukl6vl&#10;qtHmdCgjQW2DleFt+bT+JXJM3nrVZV+ooW0jq8ZgmkKi8ZoMED3XTu+mXt1aAwe0GslOs+pH52S5&#10;32ybqb2qttErDV0bs2dJz0hL101WzoHrP9aL01mu/hwrVdu+dRuBuj6dVp20qnX7OFKd7ieJU5c6&#10;DxLvRGZTegdXttarv0nEnLnpNO2w6RTnhCOOVZXXW+fYq0OvDlXLwz7Zsy/fFrcgswaVm0a15Jqb&#10;AiGhOC+H3qEb6DqwHJmp4df7aKRf5X7difQq37rrqOuscijx6PqNenSanvVpOO9dPfduT10Xm/Kj&#10;p+fIxREu5WEdOWAUJDOdIu7rNFaT3FXb6ceJbCcSmNpY69bfauhbfs1DjYZGZ1oeDQ/X9mj0Xd85&#10;YtY6TqSv+t9lcdZECYsRpxpxjbQoN+XkWHZ1okHlVGqXob+bvB9q245dBzXg/dFy6IDsOTMqJ9tG&#10;x/AqLetJeTR9t3ND+1zHIp3lzqPTdBtM67N3iVuQmfNyGvSuOQUyRWYkv0L6aVD0Nc4903AWjqeB&#10;6chIlW7yiFmXiVzUeHMwTYOQA0+NUNW2nR3U2Gn9dEqyy9Q6qyxaL1ffzl/zqNoaV3Uwpv5UIlEC&#10;rSE9oXpEIzy1c0Mj+E5PI9qOUTs2LFsJf3LEWHdXP/a7OhAkwUIap7vdLwSNvP7mTMkrjp0DorKw&#10;3ox0XJRP4nHko33hZm1cHR3ZOEKrutSTPX1RYtU2fzHnVpGf5k/bpw6SErqzI38NziYzGhI1ZFQ2&#10;GkUOZjY+PXzXSc6QaWTmBtGegrvyHCFP3tdKQbs9XFmrwccF3Mmb12s6CFkeDYeLFtprX7W38+QV&#10;zmmhUW/oQGcZU/kTcStxrch9kpsefNV2/Y6RDu+bZF05PtT3VTtofn1MHZ90aoowpjSTvrOeSrp6&#10;XXXo0Vxf9ZErU3VTyduRJserW7pgeZNzNsnKfJXQjnyqLp2ECY7MOc7/WpxFZhzsbi6Zv6m8es0p&#10;lZbD806hFHuDmXXY+62eFhekqbjTvTQgrt4k3ImYqi6JRu9dtZuSvTOCk1Fx9dKpVQfWd4pmV4Zs&#10;Oq/turpPjZ4jHuolvWltb7Yjo3wXvbjy2L967Iw160XZJzg9dEa367TKT+9fEZLWvetSqBNl6fag&#10;Tq9Ioq+37M55po51ufq6r4YSbedZta2jlrlqU11zfKnLttP7q7bt5kC5tOxG57/3POTd4ppkxoHk&#10;OpDedtVl41M5Oo3m7YxJD4LJGO4Zvv6tHe7eYeeI66G2O8u4yExZOXB0U4CL7h5wPNVB66KyPwzp&#10;Jq/Nkab2zzQ4JwKgEVLZWebUJ5PX7LxP9xxiIY0aN7Yx05J0a5Bn0jFnSKreDLgz3E5/VU6Vm2lc&#10;fq5efaxk7jZUsI3ZFq58lvMi96gu9dhhvVSGB0mv8nab9rZ0XTPj94rgOR6pExyTkxPsyFRlczoz&#10;9b8jZUdozuF1fd2y8JGYqU3uDmdHZjTszgB1g/J5I2ccaBjcM0qcNuz7uM245FiNrnY6PTRHuBzA&#10;qsB81ZEqp36UzHidhtatK6ih7PMKNSBuc4uWORGutoEakInM1Oi4KNPJ18f68KczsFVb50Vlo85p&#10;viojo8HCddZH60EjVMM5p6taB901yLUg50g0psV76kK3D6eE1eHR8eLkbVk4BahtQl2hI0K84HyX&#10;oztmSWZK/CqvM87sz8fatosacWerHpBHSR5uClztwgvOqXy0A05fqy7bmQ6hjm9HZmyr+vdYH652&#10;bXHXOIPMqBx8eFgNsvMka7hetR38zrjpovYD8niurXL0c07qMZLMVPGcPO1Vdl5dP779gwrD9um2&#10;eZbrzphMBsw9E6SGiVNjmi/rpucpa9VlGz3jXmf8qy4HXeGaDsA2ao7MOm+39nGUzGrIQ69rfpqH&#10;082+t/VJ9VW9YZK/ptF8J4fF6cKjSeecEhKWtgEjphWZTbrknBjqg6tPt5u2A8lM07jt5iv9f0Fa&#10;Z8yr3ohdHzxWcMPMyvnUj+v7V9zHuquDqeDsweQgtqyqV13Or38/jMxcX90VzozMnLFuQ7UiswdJ&#10;w/l0koR74HbaPEAv2pGDG8yubmr0uajceTSJT4bVtY1u/tgjMxoVR+wa8b2adFXbdup0Svbqvbec&#10;bCP1RjkgSJiO3LR+PQhdBESHZyIz3QrvBv6r3OemvlfkTH3RvLtPW25G6K799V8cut+1DNa76z45&#10;bWow1cGruhxr2g6TPlHPp7K6HZ5NOufI6X3UbdVVJbzfdUlmTjfUeGvdaczdLMWr5K+gszzZF81P&#10;yZZTjXqv2gGNTjsPEgx/P+BcO9luZ63TybslMMW1yUwbRaOCvsaO0/NqpHSQqRfTBKHhsg7c6Tkd&#10;9bAnElJZ6LXQEFJxHJmR0NygV4OlnlkrnpbfCjpNLbkIYvLwOYDdVIUSDCMXbSNtJ7bPKipzZanB&#10;0PKc7NrHJANnNKay9yIzrY8rU4+VGLuPnb6SzLq8bldnKFe64Iij66bPGVVtDatzOkgkrDujLpWN&#10;7eN0Qu+hYzIRhOqiRhuaH8lRSVWdoh6T2h+U1enNFBFTVs1Hr2mb67W2A7/wuySf18VvB+f8MsAI&#10;mR0EFaI7oNcGnHGs2g4W9Xb7eyKzqrdOc9FW1aWxVyM6DYypkydvfTKq9HKfkddLXRolysABTwPm&#10;CMq1M5V3RWZT3dhGGpnpd9Vl3u6cIzRHZmx3yk7ZjpDZlM9EzmyT1jlnxFVfOSVbdWn8Vs7eyoEq&#10;pK/aRmRaFqe9JmfNtTfLo2xK6pSJ7ak6s5c3nSuOgZWsSr49Dl3k/ih5Oedm0s9C+Y58GLm94t7f&#10;ko4BQNVlfkfIzDnZWsY0zXi3OGvNTCOOPvdSfmqoaqtQHMg6h07j4KItnaLSfPS7amt8aDiPdC4H&#10;sMtn8ticF9x5OBkoqzM+E0Gt6uaIjPfTuXAE6tr3KFROEqdrj0lOJ5tLv+o3xdT/JPpHk66N5HP9&#10;eanrau2UDpCLtqq2xOzaiTKqXF0OyYzRGes+RfDUhaptu+6153v7UnXxeSet5jU5YS7apS6rrrg8&#10;2UeuTlpfEkeDTuFku3hM7MnaafbI9W5xZmTWUC+Zg1DTq3Go2nauG4QuRD7iaTPtJP9Rxem89JsG&#10;iBGCKtXKu2bd+nuvbky/MiKadrrfwRmy9wwKZ4D7+yi5rNIdlWXSR3dMGR2ZkTh6FmFlPJ7lPhdN&#10;kpScQddjlUvHkXrljly1vKMkpWmcLK4O7r7VPX1djf3krE5t0tf3HDHmQbzX+eE1V3+1Fysyc7+P&#10;yOnsEsfJ3RPamW8A0UHdv1eK0srKxWo91kHoBuIRA8y0K/n3MA2eo0Z+apM9MnP5EEcNyqo/9nDN&#10;gbDXd66c9xqVvbJXZWlaF6X27yYaXStxURDz16n2I7KsorJ2klo23dHKNcU98nRlruR7T/8duUY7&#10;4uq96ivmtUeqq/ymfI/cszdWVv1/JH+Hicw+44R+WxwxWNcuZ2U81dt1i6zTpoOprM/g2gZxL5o7&#10;Uv4RQ/FRY7J370fyey+Olr9yim4xMHXaq3V22iqv66arqHEaI6v6TBE1x5FOiR2dYjpa7tnt7fT6&#10;SBS3yovHiqM6+N42uPbYO4qjsw53j1uR2ZFynYFwc72vdcwofNbYvaejP1vWSuGOlPURD3oP74nM&#10;ron3kvEtDSvLVOJwOvtSXm/PkkeP3c5LyjXJcw9Gbq/fPxI9/a34ijFyc3wVmTnQQOxNEex5Vhzg&#10;q7nqzyID578Hp6/TOs6ZRHZELsXRcRQEd4XvRGZVx6OqI0Q2LdReYwcey+PxtfIPvj+oZ+9dNz0D&#10;nx1HQXB3uOWfczY42B3cPDnnxKc5cp3u0Y9b/NW1lyMD2y229/cqlI/R+Hux19df0fdHNyMEwV+D&#10;W0Rm71m4XaVz6V069/D0kcXv95KZEph7FuuveiAxCILgO+PMyIxTHdOWWkZZTDPlO53ja5Ga0I4+&#10;kHh0LY67xhgB6k42V14QBEFwJZxFZoxa9PdqkbyGdEfK02P39+gdjfFtGytZNM9pwX/1DrRGCC0I&#10;guBEnEFmJDL33JhGMG4azk3buXJcGiUYfbO4PiD6UJcPi07ykLxIZP0yVyWzfvMD8w2CIAhOwJnT&#10;jCQU91CprmP1ObfV2W3YmLYd9zVGZv1et6otkWkZfDao5N7+1rKVzPRvKfgmdCU0N60aBEEQfALX&#10;JjM3/fajqv6pN4M//XXCC/LQSKfqkoDcW7aVMHQTSKNl4jveuEGE/4M1PYCqdez/IXLvwWM5QRAE&#10;wRVx5ppZG/p/qupnvRGaIzP+d5d7lRWn/VZ/GXEkH761Qde6+K+17m3+nUeTWRNnl6H/u3SLXaNB&#10;EAT/WZy1Zqa7CTsy+1nbtaWqLZm5aT0lGUZKE5nxP5DchhO3cUNloTyaz0SY+oeS3OEYBEEQnIhr&#10;khmNNqcam9QcmfXUX9+n61OOoCYyc9HZSi7Nx5EZ8+gpRPcvvSGuIAiCL8KZa2ZKOroZhGtY7i34&#10;mqbBSGj6H7AjZMadjn2vrm9pHn29jKyMHEuuZydjEATBDXD2Q9OMotwuRY2MuC7G9yj2Na5hsUwS&#10;UcmxIzNHPiQgPiumm0j6t66ZhciCIAhuhFs8NN2/3RrSdFzl/z7D/UX9amrPRWarf7ueHph2URfv&#10;cdvwgyAIghvg7BcNT2tJE0G46Ttdv+p7O0p6xPkjJDJFYc91uflD67DKr6dKHdkGQRAEJ+OWb81f&#10;bafXf5B2157lXOdVON6LiBx56gPcLcNvkcM9H7aK6rielo0hQRAEN8CtyUzhCEQjMBeZPeF+3cDR&#10;55S03L9V60YSrnm5nYyazm300B2Oj+VJLQiCIDgRtyQzNe5NXL/lM5GZRmz6+0e9EUnhvqo3YtHr&#10;fNMIH6ieyIwPVk/TokpmIbQgCIIb4Uwyc5sj9N2ISmS/avsWkJJ0SkD6OqqOhNybOXTHohKMTmdy&#10;CtFFgtyRWeVJllOoJMUQWhAEwYk4i8wciSlZPdcbif2qbWTGPNzbP57L//mmpun7moS6TJKVgu+K&#10;dGSm6dwjA309hBYEQXAjXJvMOPXWRr3fIv8o55TImsxo8Bndkcy4waKPn+SePm45mtBIREc2cbj1&#10;NyVFN6WZKccgCIKTcU0yY6Sjr4f6Vdu3yXN6kdvvNU/97vt7w4UjMo3KdGqz5XBRoJb3aq45MtP0&#10;Za5z7Yx1CoIgCK6EM6YZ1ZD3m+Or/HrZkak4nmvC4B94uqhMn/3qsjQyW5EnHwNw2+sn2ZgPI9Yg&#10;CILgijhzzayjko7K3HqSbshYGXolFhet9TdfTfUi57iONUVm+t3Ye2japWM0FiILgiA4CWc8zKvT&#10;fXwzfdXlWpJ7/yJB4irzW6cC+TJirmG5qUSW5TCR1R5CZEEQBCfiTDJTYpmiJj6n9dHyXNl7f955&#10;ZEozCIIguAOc9ZoltzFDwWjsGiTCtS2WS+IMcQVBEPwlOPOdgUc2TpxBKF9VbhAEQfBFeNpPcgrO&#10;JpOJpENiQRAEQRAEQRAEQRAEQRAEQRAEQRAEQRAEQRAEQRAEQRAEQRAEQRAEQRAEQRAEQRAEQRAE&#10;QRAEQRAEQRAEQRAEQRAEQRAEQRAEQRBcEf8PrQx+I3Jo3c4AAAAASUVORK5CYIJQSwMECgAAAAAA&#10;AAAhAOHtErdmAgAAZgIAABUAAABkcnMvbWVkaWEvaW1hZ2UyMi5wbmeJUE5HDQoaCgAAAA1JSERS&#10;AAACGQAAAHIIBgAAAP62wzsAAAAGYktHRAD/AP8A/6C9p5MAAAAJcEhZcwAADsQAAA7EAZUrDhsA&#10;AAIGSURBVHic7dZBDcAgAMBAhmyUzd0wQUOy3Cnos896xzcAAA6btwMAgH8yGQBAwmQAAAmTAQAk&#10;TAYAkDAZAEDCZAAACZMBACRMBgCQMBkAQMJkAAAJkwEAJEwGAJAwGQBAwmQAAAmTAQAkTAYAkDAZ&#10;AEDCZAAACZMBACRMBgCQMBkAQMJkAAAJkwEAJEwGAJAwGQBAwmQAAAmTAQAkTAYAkDAZAEDCZAAA&#10;CZMBACRMBgCQMBkAQMJkAAAJkwEAJEwGAJAwGQBAwmQAAAmTAQAkTAYAkDAZAEDCZAAACZMBACRM&#10;BgCQMBkAQMJkAAAJkwEAJEwGAJAwGQBAwmQAAAmTAQAkTAYAkDAZAEDCZAAACZMBACRMBgCQMBkA&#10;QMJkAAAJkwEAJEwGAJAwGQBAwmQAAAmTAQAkTAYAkDAZAEDCZAAACZMBACRMBgCQMBkAQMJkAAAJ&#10;kwEAJEwGAJAwGQBAwmQAAAmTAQAkTAYAkDAZAEDCZAAACZMBACRMBgCQMBkAQMJkAAAJkwEAJEwG&#10;AJAwGQBAwmQAAAmTAQAkTAYAkDAZAEDCZAAACZMBACRMBgCQMBkAQMJkAAAJkwEAJEwGAJAwGQBA&#10;wmQAAAmTAQAkTAYAkDAZAEDCZAAACZMBACRMBgCQMBkAQMJkAAAJkwEAJEwGAJAwGQBAwmQAAAmT&#10;AQAkTAYAkNiSUwMVIKx//AAAAABJRU5ErkJgglBLAwQKAAAAAAAAACEAifPkESgEAAAoBAAAFQAA&#10;AGRycy9tZWRpYS9pbWFnZTIzLnBuZ4lQTkcNChoKAAAADUlIRFIAAABxAAAAOAgGAAAAyikXdAAA&#10;AAZiS0dEAP8A/wD/oL2nkwAAAAlwSFlzAAAOxAAADsQBlSsOGwAAA8hJREFUeJztmeFyozAMhDc0&#10;be7e/2XbJEB/xHssigwmaQw99M1ogIZim7UsWQBBEARBEARBEARBEARBEARB8B9yWLsDC7H97Vfp&#10;xcY4rt2BAg6Zc2XXYm5ZxINzVBE94XYp5hZFtKJZI32yTq53yZZEVJF43oipkBSvS9c8J7sSdAsi&#10;Ton3loznvK8H0AK4piPp0m8/kbD9momwpogl4h3FVMQOwCXdezHP5TL7E/2ryVSfJ8ezhoil4r2L&#10;UcQGtwFd098a59mlIm7N02x/ihO3miJ6CYuKp173DuAjGYWkJ9ILv8yzG9yW1mcSnbWE7Z3zHv6E&#10;vOtjLRFVQE1W6Hn0NhVPTZfTFsBZrvnMS/ptyXK61jYl164VsBPzhAZQR0RPQIpC8axoJ4w9UZfO&#10;K4alFRgmwzvGWeqjQmZf1ovwPE/Fu6ajrjKjvtX0RBXQCnfCIJwn4BFDvFMRDxg8mIN9xBPnhHtU&#10;zJIyofaX/W8xZN9NOtp7//FqEW38Y+xT4f4kO4lpUqPLZo+xgI08jzN1aXZqhawVF7126X0tbuHh&#10;jHFG3jj/V9UTDxhnnh+4ifcXYyEZA2m60e/gTwwKqLGjdL+YSypq0RtTASmaLqe6F+6B+tmpvnj1&#10;NpuJqoAU0cIXzWTHCmjbnuLVcXCucK+xsMUwdi1q0O6etUZ2aveJtqQ2VS/1fuNg5/aIS73Suy7F&#10;tlUyiSgix9FiCB36ju6oJaIGbjUtnTFhaTHs+YiW22z2xiRgKh6WfM6yfX2WXJu5LzHeFqOoXzWX&#10;Uxu07SwjHMAxHXkPf6PgFzErpGI/adnzHD/hhd55LjTYmHjBsIRO7n9fLaJ6IBMTruvqXeqVNE1w&#10;KKTN3GgU0n7NIN6y/Gq8MDCH7g3PuFWlKGZWyNqeqNhgrp51SkdNdPgS6IVfAD7T8YzpfeKj3vgs&#10;S9pVb+RE5mTl2DpzH4A6IuoL1WqKzjpdHuld3EtqARwYym6fYhxobrYuTTSeJddeaYLTiqkneuGi&#10;emIDjGeTjZNqHxjE5LLK/+dSoyJO1U69l1d7SS1p1yu9abx3V5ra38xyXzLecF8Mz33F6DF4rF1O&#10;pxKAWmMtaWdq38tzFZNH/W1Rg68gt1f0PgZbEYFxvKAXPlI7XWv8c3gluWw1ae1BeGLab4x61Dqi&#10;xtLJmPHLmS0Fri0imRNTr4H74O9t9ktrp1umaEJuaZA2g9NSky0KeJWbu9R7L2xJRGLFzNVRbfV/&#10;lwIC2xSRlGyUp2qNu2HLIiq1itZBEARBEARBEARBEARBEARBEGyFb4o/roc0jdYNAAAAAElFTkSu&#10;QmCCUEsDBAoAAAAAAAAAIQBLEwwn9AMAAPQDAAAVAAAAZHJzL21lZGlhL2ltYWdlMjQucG5niVBO&#10;Rw0KGgoAAAANSUhEUgAAADgAAABwCAYAAABLjbMfAAAABmJLR0QA/wD/AP+gvaeTAAAACXBIWXMA&#10;AA7EAAAOxAGVKw4bAAADlElEQVR4nO2ccXObMAzFX0jC2n3/77o1gWR/4HcIRYYlSEu907vzQYkJ&#10;/lW2LFOrQCqVSqVSqVQqlUqlUqlUKpVKLXR483Pu0Q8+BX//QR1rCgONtKCEO+DxWXdRgCDIKAtK&#10;oK6cd+LaHcBNHCGuuyq6i3alHGEDjuXn2+OtPooApPUIdyqFkMAMdwAwiGuAsxW9AeV4I9y5FEIC&#10;E9yA2aIDlmBukFFdVFrvDOAHgB5LwEs5l+NxhLM8AWtdswfwgQmSzxtKHcIRUDodFytGjUE6lh4T&#10;GAHPpc611CPcWIq7s/EC1NY7Yh57BPzADHgq9TkWB8yArlaMcDJ67LFIwCOmxg+quFvRA9CyHgHZ&#10;RVn4vA4TyICpu17KcYCzFb2djLRejyVgDxvwUj4joKsVj9tVViWtR8vRa34C+FmOn+X6udTj/Ked&#10;jByHLvJ0Mpb1WGQ0Q41GPXcr7rUg48s168k5UIZrwGzBmhV3rzT2WFAuhyznokM0C06Gcr2qz1j1&#10;Lo5Pq9uusqqa99RwtLSOVbfukSuQl/Qq4FpjpcX0Mkl/R6fq6pWHfs7T2mtBNlRa0vrNW91LjrHa&#10;/bvfOOz1otZvVwbQdBpHLL2idi4y4F777qe1F/CuChvMCOWMeeUAPK4Hr6JwehiN731ZXvMgwRh2&#10;WeMImBvL9eCXKhd8k3lQNlo7Aj19cJ7kZwyyCfWrlN+YIa9wWkLtnegtScdBODoOYI5BvzBBWYB6&#10;+fRyV/XoonLsWav6HnODuYrn8ohdWhZazyUm3QMoH667EeHkOo/e1HJGcrlkhWtvCdWAR0i+hqjF&#10;lTdRV7+qqN3zdi+qIXWRb82gjhJcv3zaDQf4RDJaa39zsOCs4iavebC2rPnbBr9636YiLPitlICt&#10;KwFbVwK2rgRsXQnYuhKwdSVg60rA1pWArSsBW1cCtq4EbF0J2LoSsHUlYOtKwNaVgK0rAVtXArau&#10;BGxd/wpQb+2yzkMUBWjtV9vKm28mj143VO44vKlr4RaMzKO30guYUq73hVrbLV0UBajhuLOXYiqB&#10;TCMAAqzpDag3uMoty8zZBZbbmGuJIS6KGoPMiWeGJzM+T+IzvcM+ZCx6pxXU/gOJBNY77XVXdXU8&#10;EV0UWGbCsMsyf8LadS/hXBXpZEZ1buXu6p337oAR/zDHyi20uqx2SPK6a2MiVBuLOklrK7pxa0iE&#10;DpVzKSvlwFURyVnPKDRMS/0P+gMBpp2TJ8ErQgAAAABJRU5ErkJgglBLAwQKAAAAAAAAACEAcd67&#10;L1MEAABTBAAAFQAAAGRycy9tZWRpYS9pbWFnZTI1LnBuZ4lQTkcNChoKAAAADUlIRFIAAAGUAAAA&#10;aQgGAAAAHb7V0wAAAAZiS0dEAP8A/wD/oL2nkwAAAAlwSFlzAAAOxAAADsQBlSsOGwAAA/NJREFU&#10;eJzt3N1y4kYQgNHGeL1J3v9hg/nLhTRWI0ugdfVFGM6pmsJrabnUVz0DjgAAAPi/2BXfB0Cfro9u&#10;eL9zbbfhZwD6tRaRxd+vxWGXXucLgNdxXVgRC1FZmlDmAXkbl7AAvI55RC7jWo3KPCjzyWQ/Wy0u&#10;83sBeH7zULSInGer3bNL996dUPbj9V/ja1t5YgGgP3kiOaV1HK+fYxaTiOUJpW1z7WOIyUdE/B5f&#10;f8U0qdj6AuhP3uI6xxCRz4g4zK5/2/bKQclbWC0o7zHE5K9x/R5/tw/nKQC9ybE4xzCVHGI66miR&#10;yecpX5PKli2vjxhi8s/42rbA5mcpADy3fHbStrj26XfHmLa/vj377x3Kv8V0htKmlL9jCEwLigkF&#10;oB95u+sUw1ZXxLT1lZ/9EX9wKN8O3/Ph/EdMZymCAtCXHJS2C3WK6ahj/jWSG2vflF+LSv7UVz5H&#10;AeD55fOTiCEsm2IScf9PrzRLX3L0SS+A/uRPb7UpZfMHsB79La+tC4B+/OiZv2VC+fGbA/CUfvSc&#10;f3t8CwA8JigAlBAUAEoICgAlBAWAEoICQAlBAaCEoABQQlAAKCEoAJQQFABKCAoAJQQFgBKCAkAJ&#10;QQGghKAAUEJQACghKACUEBQASggKACUEBYASggJACUEBoISgAFBCUAAoISgAlBAUAEoICgAlBAWA&#10;EoICQAlBAaCEoABQQlAAKCEoAJQQFABKCAoAJQQFgBKCAkAJQQGghKAAUEJQACghKACUEBQASggK&#10;ACUEBYASggJACUEBoISgAFBCUAAoISgAlBAUAEoICgAlBAWAEoICQAlBAaCEoABQQlAAKCEoAJQQ&#10;FABKCAoAJQQFgBKCAkAJQQGghKAAUEJQACghKACUEBQASggKACUEBYASggJACUEBoISgAFDifeN9&#10;15UFQD/WnvWbnvf3gnLvjQUFoD9bnvurz/4tE0p+k8u4zuO13bgAeH7tWX+O6Xm/eYhYC8pSQE7j&#10;auculxAUgJ7kZ/8xpuf+UmC+WQrKWkyOEfE53nOJISyCAtCP/Pw/xfDMb2F5GJV5UK7ptb3hMSIO&#10;EbEfr53G/9cmFUEB6ENrQH7+/xtDA1pYLnHbii/3JpQ2mXzGFI/z+H/2MU0nggLQh3xe0hpwiCEq&#10;nzFNKg8nlGsMcWjTSX6ziGlPbR+2uwB6lbe9zjEddxziduvr25SytuWV36j9+xjTVlcLCgD9yefo&#10;p7SOcRuUP9ryirgdfVpMIqagCAtAH+ZTR/5wVl6LW15LMdjNVp5InJsAvIb5lxmXvpdyE5W1MOTp&#10;Q0gAXtfaN+U3TShL19Z+BqBf1w0/f9kaBxEBeG3+fiMAAPBE/gPyIxqL/RKF7QAAAABJRU5ErkJg&#10;glBLAwQKAAAAAAAAACEAhZf/S8QfAADEHwAAFQAAAGRycy9tZWRpYS9pbWFnZTI2LnBuZ4lQTkcN&#10;ChoKAAAADUlIRFIAAAGSAAAAWAgGAAAA34ZxnAAAAAZiS0dEAP8A/wD/oL2nkwAAAAlwSFlzAAAO&#10;xAAADsQBlSsOGwAAH2RJREFUeJztnWFzIjuvhEWSc+7//7vv2Q33w25XmoeWZyBAyK66igIGjS3L&#10;slryDFA1GAwGg8FgMBgMBoPBYDAYDAaDwWAwGAwGg8FgMBgMBoPBYDAYDAaDwWAwGAwGg8FgMBgM&#10;BoPBYDAYDAaDwWAwGAwGg8FgMBgMBoPB4LY4PEE/xwfp8CygLa4d/63aeTZ893G5/t9N98E5vrs/&#10;PgRvd27/gOct/MmTtMcWq/HzvK6d72rDLfs887gOzWvhmXUfZHxnf3w47kkkhzqdDH/tk3Cs80n5&#10;0yaps8WxPuxxrDXJpGCV2ik79h3AsdA+xLONK+nd4Ra6T3V/f6zWK7Fl87+CiO5FJAd7vNizPqv6&#10;CJ7pUSbz3XGoc3vouI/5/ffxRChdsE22fLfzntl+HJP8JG0l0DbPMK4t/enPn9X9kur+GezzHZHW&#10;1wtkfJ11c7pVobK9b497EIlPwmv9moiX36/TQnvHg8HwUqSJ2ZPFXZLpXdKeO6QeOubj57ldpuvn&#10;uy1TO7fEZ9pM9tqyj/p8//3ex7elz6XB9tprhQw41N0Dzsqnt/yLgYk+sYewLg1ot1oPl+Czfnup&#10;HskH6IvJH32dreIN17H3uSfGfRuSuTWRpIX1Zo9uUn7ioc9vlX3u3TK6RXuUkS1e7aEs51jnY9a4&#10;vZrrgu4htPOzbkPIW9gbaPaSyCueqz58Q89suwtoe+dnaztx63w9u94+t06CSd+ttv19qnxSVdvN&#10;+dY4fa1dItvpW3X52vV2LyHXa5HG7ImvHmmdVX3ML0lc7XENH3He1vpc2eOpcM+tLZHIP1X17+9n&#10;TooCxA97MPvsWL8D5dN2ictS7z1ye2W3CPW9PsZc9UEAKSOio3vQcju+/H5m9v7ZhXfJHHSLPj2r&#10;cn2tU/tUfdjnh8mLWFb9pqy96pyELiEe9uH9eOAhkfyoU6TAsEWIq7mvOiVavU96Un/qw3P4eku2&#10;y775usOeKnPvXHVj8X5SnNBccr1qPn09/tzRFpM+333xRCCBx5+WTO65taWFJSL5t06DhC+0H1X1&#10;X30Y3bPqdN1kFcQ7IknOlBbwSs775t4p+6dj/vP78fb7fdWvcSZncmfmlqA7qNo51i8bvtYvO3rA&#10;dX2qsu22iOZSMicOdT4PXGy+cDWu9zrN9J1QUvbtGaAvXtp4b7KRMvREktKfc6Lg/rM+ghHbps92&#10;duK8a3zqR+9/WLvpfG/7GB6dDkmesivyXiVjnql3lfSqj4RkwzQGjsNJxNer7PwD8t26YGWj/rlz&#10;kHx4ZY+nJJN7bG3p2YOhVyUegH/+/lyZ9IpI0qQ7vLzvtogom6oHOsh7kN3aXvA2VzaQUzLLFvEw&#10;Q/f+5aAaz1udk7Eypo4Auci37HoNUhDjw5MOJ8+fdUokkvcs33V3H/JgK/hcvtt5KUBt+ZuDFYl8&#10;wseeskv6bFW2l49P9pGNVI38Dzq/oy3a0XXw65MrHVxW7xN5047etpCCu8ZyqHN9UoKQkAi46yv1&#10;4Umf/NHXK+ejgydIsr2TkZ6ZrHg8UVxg4vR0ZHJLIkkTSHZXEJWxXus0m7qUSBgk/CGkC9xp8aYt&#10;g+RwBdkD5FyWjulVmWQULJW9HsxmJB62q2DiWaln7ySSblEJW4tOx/ZkhN7maqsuJR0eJFVpJUJx&#10;AnZCcgJ223E+GQj32oUyDNb6nElJF5Q7X+Q5Xrm5jf4LY0s26a7jKIDTJiTjtMYuISoH5TTXngSl&#10;PlihJzgRdnPrFYHGzF0UJxL6/Qv0oz7envuF7xy8QN79RfbwKqjqdB0+DR51+28yqMv5e00Qs8dE&#10;JNwn9ouzviBIJFwMzChfrE2WoGmRHRtZLXzPcHSeZL3Po7VN8i2zAfWt+iASHdeWIfUmoSZyXmVv&#10;zKBWDu0JRSICl0tB8rhxHvtiNkl/6wKh28YzemFPps1ERJ+raqTPdj5Dn3V4YuJEUnWakLxbG8km&#10;DOC8ScPP7S42JwIn8SSyZGzwdn/Ur8rKkwzvw8kwBW5/3ZFhN2bJ/1PZXgzgJHomDZJhRcJESHJ+&#10;XPaSPQTp+VQkUvWYLySmjJTQHqTOYxWSqoy9ROJBohoZZrIkHF84KftKzinZNzwUWDRuOiLJ1zOi&#10;VcZIG+vcRKqF9qpO7dQRSbe91Tl2l0gwIEvWxyy7uk5JL1/YvoXIa3JVp/NJW1IuEWySSb7mOgpd&#10;NZACc9fOoT58SDYSgbhtvQ3Z5P/qnFxdByUdR5zLmx94dyV1ShVMCtgkKF0nLTsm+DjecK6QiCQl&#10;IcnuTryewHHsx/qImWndud4kZBLAwY5TT9+udHu4DWmjL8UjfiIlPapODS7ZRDJdKU15ZnhJB32u&#10;48p43UkTkfheZqoGvBTtKh3fakmZvevKcbr+HBMDsx/vqrOy48yomXl7NpmIxOcxVQtpa8WThZTV&#10;01fkpyQ1vyU4VXK8Jpd8hDbc0oltuV2SjNvdx+++lYiE42U2360rf02b/FvncyB7qJpJyRWvx/i2&#10;KSvJlLR1FYzLebD1NeRr1Lc+vSIgnEi2qqTVmL2SkD2ZSKZrY10iq3G+/+7jaOfTN3g3J+34VLjn&#10;1tYKaTLTYvHg5IujK/01UastGPXtmRGzEC4yORMzbBLUS50uguR4Do5tBVYQfpxZLHWrOnVoL5EZ&#10;7KhjCvj8zPXg+Ly851aT34+fxqQ2vB0tMtk12ZrBgPr6eTpXkG/QLiQJyZJgOxt4FUGfScmPtnto&#10;3y4LTfNAm3hC42OQnF/c9eBNItHnTuBdteO6FHTRZ36BXTfgeNXIKtvHsEUkWz6dEi2ub2/X26Jv&#10;C5xP1/WA92lMspt8PVWbT1ONVN2/IiE8IHlmw+DLrMwnMxGJDOvZvhuaWU7ZeXRQtwmrFw9o7J9t&#10;uq4pCDEIp2Pdo2w8cjiSJ4kjVS6JRLhAvb9EJLU4nrI8nyMPNApoPia2pzZT5eKP1XUVHzMJ6x3y&#10;K4LV5+53iUTcBh48Kcv2mZXLXp6svNjxjtQ5txwLx7tFJB78nUi6bVjpwOSN2b5XJf6ocN4WkfCc&#10;JCPdGfBXa5ZEQt9Wu4c6JxOuEfXB76uUndtV6E+HexFJl7nKsGLa/+r0NlVNfDo3Zal87/Lp/PQ5&#10;gwUDaMqM6VCd86fjSR/CZeiMqbLyzx0MWp7JJB2ov5/zAtmuT287BQ4tXo6DJO/90Q6uayLEbj68&#10;7fdw3Pujj1D20MgmHbsA7jLduUwi3vGaJMI29LwKkC+QqzolP1Z1ThZpe0dyhdfdmkjnpLGktZrm&#10;z8eysm8K7ky4kv6S6baljnU+f1XZrzg3T1Vp7MW9KxJ3di/TRSL/1emdRa91bkg/NwXxLXByDuFY&#10;1elkq18u1JRtHSHbbXOkhbWqPlKQYEWyylBShupE7royYHlwZpscVyeTPkuBI9k56e9BNIE6rYJI&#10;Nxe89iLCScGFfSfbdP36WHzcW+f6PHlF0iUEq4e3WTjO4Na1uTqu9jlvrEI6H0gJoffXVZvCKpNf&#10;ka4+74K65BKhdeP3153/Jl9PNnlK3JNI3CD+8x3v9YtA/lcfFYmCovTxSaQxDyafsuRk8JVDdGSX&#10;LnCldo4m5+f7GF5wjAHE9WaQccJIBMYgwrHpmeNd3ZTgY6NuSfbSTKojzhTgugXWLawU5Hh+IiX3&#10;Ab+I7wTsCUwiPCdgts1z+A3nTt+OfFNlt6psVkE1BaotudV8d75cdWpn2VZb3Lwll77d+aHLOBJx&#10;Jr8Tuu2y1C/l0rpm+2lcKXFxe7i/d+P8ctxza8sXve5AONQv45BIqs4Xv194kiHTRTNOZrpeUHU6&#10;ASQqEZ36Jblwonl9IpHOi7Xle7/MNhgY2Z47t5fNXMwrIinI8boU5RgwGXhTxkpZvWe1U81rf6yy&#10;Oi6ubmElUnTbdovaK2Tuh6908z45Xmaunc+kwFfVjyP5wRaoY6qm/ZqG9538dc/8pmDo+us7TyQT&#10;6rPK0Ok/3XpPY9Y53XWkNAbayNe23079vmjH/cn1Xtnj0vl+CG5JJHQqBmgNXkSibS0P0t6W9mVJ&#10;JO4wPuF0EIGktApcR8h2X9RK98snWd0d9G7yHrB4swFt97NOF7J09LH5cY1li0jUv5Op982xpUXk&#10;FzJToCv7zAMfF3U6j/qSSNxuezI1T2hS9ehtM0N0u/DCbfIz2k1wIuEcp2BWJufzpDa8wk8BJlUn&#10;PtZkE53/Chn3Jwb5PfPrc+skKlnFBAZQP0fHNO6qPpE51Ok2OUmTfqBx+PUerqO0BrxdweMefUyf&#10;Ux/dpeb28B+yZd9Ph1tXJE4mMqi+ZPTTnv1Ce8r+jibvi4nZnN9uuMoymIVx8frkv4R+2J7/Nlgt&#10;ZNPFOMnLBu4sciZVIv+ZPPfDCQa1Dj43WvweHNI98SsiSfYtk5M+3NPuMrVE9pQjCTN4cYH7OX5u&#10;apuJi4JN+iKcBy7eIeQ2pj30efIZkonLOaF4xdsRI/X0teSBmd9l4YX2FFDLjjM7934YNKtO15nP&#10;qd984+drXdAuSjZZgbjfuU4+Xt7o4+s1zSXJ2uXTboN/wdNB4lE84fdoPD6kCvqpcI+tLWbVMo4m&#10;1x3YnZ+BgM5bdv6POv8tJRKJwC2YlF3IKXj3BBfxIch6mylwdETilZkvnlSBeNBwW7nMXgfrsivZ&#10;lURC4vVxpbtnSDZVp1Vhmgdmiisy8ez0px334MXAyyq4I5IUKF+tve6iu+yhufJgsEqWukSF/pr0&#10;IikzAK9s4v7HpM5JkQFVfQkK5LwoLznGAv5IIfVPAd7l9cvWq/lI1Yif81/lHRGNx/2aVYfrk7bB&#10;uF66KoJJH+fc7bFnTXw57nmNxB3X9/p98dDp/VwuJEGViLO42mWQTBmeyzKjTNl1Ip09st53KpVT&#10;Rkgyla4MLIXXfN6qSHxh+JhShrVl0xRE9Ln7FxMKEkIKIlpwHB8TBg/eOl8/iufVyP/s9SpbdLsk&#10;guVYX+08rxLYV6pmVv7V6SU5ZsysphjEdZ5nvMx6q84TBZ1HHTmuNL9eBf4Xxqrz1H+Xgf+ArF93&#10;9bk41OlPA7Eq1fXZ5Adp3GXnk9jo/9KPc1FBhoTqyVZnDyegp8I9trYEn0DPcHUsTYzLd+361k+a&#10;7LTg0rYKCcrl2CZl2V6ZDLONLjA4mSRSdZm9RLIXDNDSM2V5W+PqFrMHV7WTvtntN1747eDJ7u4/&#10;HLNXj/9BdhU02Xaaa9/O5DgVuHSeEwnHU3U6jyvbMvFg4pPaol280lPg1/FVhZaSJeqnRGGVAHIr&#10;SYkCx8Hgy/XA11z/idSdUDnmtGVEn04xaA8BdPOqc+jP0r2LZbQH/fMpcK+tLUGOReO5MZI8HdLh&#10;nzPoJ0NzUVKWclV5AVMHl+2CEPvvggidLi1OBvf0ei9WeqYMtAtiHYmQSDwzToFGRLLn4mK3kJxE&#10;qj62LJxIUnanMXWk7PbneNP2h9ry7dtLiKvqfL4pX83nbCddnPbjJDonO/qCPytz5/zyegq3kkgk&#10;HBvb88+9ou18T1u0Ph5uNbofpO2zbr36c0Fer9OcpvlK/pvaoT2ejkCER3yz3Q25CoDdZCWkhZba&#10;4QLoZCmzx4EulV0FhhQEuKg7XEskhFcKe87huLiguQi4FcmMlZkxq6ZOF/mVExUzUW4zrUiKSOMj&#10;kag9719jVv9pjvf4V6dj50/6zPXRvPLi/IpYOVZ/f6hTO14zv10sWGXdXTLjr7mll7b4Vn6wihl7&#10;ZC+JYwmXJN5Pg3t/IfGS959tP33GbPPa9lxmb3t7293jIHv72xNkVufuJaxkA19UzAR1XYtbdNwH&#10;7u5O2dJflYAu5npl4P2ki9FbSHN+sGPKxD1b9nGnbctL+lrJ7vnspz27bp1+PD8lTSJPb+fS+e3G&#10;sGfek34+J0wsqk7H2+lx6dqmDiudr8VTE4iwChzPjj1Vxpasn7NH5pL29six3YS9c3QLR7uk8kmy&#10;KTtMd7cIaR84VSLd2FgF7bkJ4trsLgVUH6dn697vVnVV+OwWa5IV0yU22WpTr7fml/2s5rdw3hZo&#10;o87vrvGDZ4uJT00gwrMZbfC90W1zcc9ZYMC9JsgziLAv78Pffwbddhcz06/aluD2W7LHNbpx3N31&#10;CuEW87sHq/m4px8MfmOIZHAPrK4rEAwun9la2LNnfe8Axj6+KmDd0yaPnt/P6OV6pOfBDTBEMrgn&#10;VhcuhUuuheztT69v2fbefomvDFhpO+4e9n7U/O7FV/nBXwv+98dgcA/svTD8yH7/JqRAf0vbfNX8&#10;7sUz6PBHYyqSweDvwL3JZPAX49F/tfsoXHIH1mDwpyNtcTlmPQw+hT+RSPzC3+r+7lk8fzYmYP7C&#10;6gI08TfaZ3AD/ElEsvc20Lnw9mdjAuYH9t4GrPe8MD0Y7MJ3J5LuS2L8QtKhTr8cln7X6pK+Vtj6&#10;8tytZZP8JbKrfm7Z7p422M4l9uFnq+81XNP+tfa/xIaXyG/ZiclU95Pn/KLgLfXcM5eprT39D54I&#10;X3Gx/VZ9sp20YPwn0dPPQqx+rmFrX3mFrUW1kr00k97b7lbbe3GLdj8TwLdIJGXg/ALe6tvVt7L/&#10;Cp9NCvbayddD9ydM3U/TXJs0HBefX+O/QyjfAI+sSNKWw2cDG9vSwtG/2elRdfrbO/5nNt2PFF6y&#10;t+xIWwRdG92i6wLFpe1Sds8YtrLpvfqu2k9bKN11rUv667JvteW/wuu/x7Vnrql358dbxLfaQuIc&#10;uW7sN8lx7pxAfE3oHP8tKh1j1baytWPLLi6zGot/vnVs8CR4FJEwU6xaL9q9bfLZieStqv6pUyLR&#10;T2rrn9b8z3L0nNpzvVdICzHpWJDbCmZdprin3YIM2+dWT9c+20y22gJ184CS2lhVLh3BHOr83/2U&#10;fetnxjnvBzy6/6LgOf7c6bwKpqv5oSzb6+Q0L04k/1S/Hry9rd/C2kMSSc/kO5ShHHcLOvIdPAEe&#10;QSRpkXZ/mOPYKq1TUFQQ0eLRwpET6r8vRCKqTtJf5PpC3Pq9KD2n7ZMuQHWks/WnWX5O0ot6MLB0&#10;AYv6rAitC4BbZND93wR18/NYMSb7UJf0f+P+XyXeNv0y/etd+q2oveTHgMrx+/ysfITz6G1Sx6oP&#10;3xWB+HqQPfhHXSsi4VpN417ZpvOx5L/phx6HRJ4Y9yYSOkr6T2SXc6RsTOj+mU+fOZHoX/mOoe8u&#10;A9Tnvh2QAgz1pONr8bNPX/zvlYOJB5S0qDpiph5Vp/bnP8AdcY6DAWtFAqsAz3O3xuHjToFni0yc&#10;SPRz9l6FkAy5BbT1y7GuSyK/LqCmttxHSCTdnHT+sSKSf+uDSI51+vfXkvf/CmFCUfaeuwqJ7PzB&#10;+T+iLbeRX7dh5cjXgyfBI7e23LHf7P3WguyIZBVMfAGpLx0nKTBwqX3P5N7qvDJJeqaLlz52/vGP&#10;B9UDZLkI/f/NSVDSzdv1Kos68H8juuC+IhySLueys4/bqKyNlX0YeLyvMnm3y5vJHe1ZfXswpL+4&#10;PQv2ITmn5MDHlYiEfyaViLSzNZMhznfnw3roHL8+csD5W9XI6kaGlBhwfdB36Lv6J8Oqj/+YcX8Z&#10;PBm+iki8zE5Bnc6ZtlI8IFKOe8N+ncMzP/bnVQ0zOQ9MKYBpEfJvPD1Ddl1SQGGg8AqD/2hHm7q8&#10;/4HP0dojIVadB8kUDKRv2mpIOif7uF4/6rQvBv5D0KvqdN7T/DnhvJmc+vpR2QdkQ59r2t/tSSJ3&#10;ua56Ehj0V20xGeBFc8q6vGzK9UZi1evuT8Ucq8pxNUdMho5Btkwm+Rx9avBEeOQ1Eg9mCtDcOpK8&#10;L8pUsqesNC3M1HYqubmF4IH/X+i6IhL9U5wH/FSJMTsmkXS3aaptyXu7r6FdZXEMQt0CTxVMIj5m&#10;lVtEUnUajN/qlOTc3k4OyT7eX7dtwgDl53oW7vor2Gqut8iWW1Hdtk0iPJJEBTlVDF2FkUgn+dKb&#10;PdNmr5B1/QRWI6xIusRiL9m5jZRkFOR9LQyeEI/+QuKKTPYuuC7jSdkrF7vD2/fAJj09SHuwTnpW&#10;fZCG96lMiu0IDPiJJI/Wti9eySuD9iCctsESkXBbjUGLFUlHJNyi4ML3+dT4nORIhrLnKvD4nHbb&#10;QB4Eq84DkQdGn28GarbvyUoiG5KI2zC1x2qcVafmLyU1TByY7fMONkHHqk7HuVWRcNz+F77uZ9JR&#10;Y/KqOlXgZcdFKGk7efCE+IpvtnPhcitBAc3L3LRAU7ac+nIn1/nKxtLF/2OdByxmTp7VHu0cQvK8&#10;HbnTycfnY/MgU/WxeF/QruvvY2eW6AG/KgctBnbfAnFdUsBU29xGOVgbL3a+9yfwGgrnpdvqYCBk&#10;gExk4u12W2fyQycS2obJS6pgXaf3OgcTJ+lIovMgzSq7qvdZb9P1Jel38HOUGHQJmOvofnNAW14Z&#10;yS5v9es6icYgH52q5AnxVT+RkrJAX7hynNW5Hvi5sB0eyLwNX0gpOB3CY9Wmn+NbBQyUr825Qsqk&#10;fdwp4yRBeBA+BlkP7F0/tIlXLp2dEultjcNJjuSZEoFunlc6HJvXfh6DbkoYFDwLx4WuXb0vyL7U&#10;+fnJ7zknnmj4vHhC4gF/lc37muMYXC/3u47E/fOko3/ONZsSPO4AVJ3bfPAEeASRpIywc74UoLba&#10;Zj967dVCCpoMFOm5GwMzuMJnHkCY5aYtE8+4ODYGJw8OXHRqV+3tDSxb85Nk+BlfrwiFGemWPumz&#10;Tp46dL7mr1NisSIstumVSqpOUyCkr9F/tvRM407j3LOOUkBPfXAdrSoryrjsOz5zPVJlyAp7yOTJ&#10;8KiKxJ3InYlBOBGA5Hm7omdQqzuPVjo5OhJLi6ULkilz29oaY9ab9ONiq6bNbgyJNKlzsnlnY58r&#10;bm/sQaoQ2DefhbTNkdoqfCakSsG3o9I2XeqH/aUAufKxpB99xqsNnvOO17xhZDUfKYCTTFJfDq5l&#10;teP+0enI+ezIZIvUB0+Cr9jaokP5xbqy136x1feNFcCcWDon7bI1fs4supN7h9yq7T1Zbgp4KbPm&#10;6y5DvRbUiReOV2S92oZcIZGuH2d/ClIuT/tsZeie7QrMfP3ahtqlXuw33ejxXh/bm2mO2A6TJL+L&#10;yqtYt0dV9n1m795+so3LOcFyTfJ8VmIat9auyzEJUVusnF1XVnaDJ8UjiaSrMvyOJcqviMTPoUN7&#10;G1v6VJ0GfF+4qTrqKoc9wdz79PGwrW6xOxKJrIKoy6TKhcFCc5RskDJyBqqtajARI4ORt7f3OV2o&#10;rjq9VuU6pj15v/5G32KGnuzi25XJr1Nlx8Tj1dpiXx58U2WQtjYTOJdOIol4Ov+lbRLZrdbiCrdM&#10;mAZ3wqMrkkQkft84ZSXDSoMX7yTf9Zm2aRjIvMTmdxDYJ9vvkII8y/0uQK/aZnB/b453Oug1txG8&#10;T26rJJI+4Hmlc9LB+6nKdxClczui5dgEjUNk4Z/ztmjeZJAqpS64JiRZtpW22pi4eFBeJQ+eAHAL&#10;sNPDx7giHb7u2iWRpCRIz6ny666hDJ4UX/Ez8lXn5bh+QLHbYmGQIJEkhz5Uv6i4iLid4Rf7GCy5&#10;8Ninj5d9ux18bJ+pqBIBr4JqapNE6m1vbYl4H3t19z64Ndb1l/rodGGS4IQpn1fg9i9Dpgu73YP9&#10;uu4FWdqx24b18b3UeX8peejGvdKXPld1Tjqp3a7NFekeIM81kvTyteG6DJ4Uj65ISCa6zsEvS1Wd&#10;OxYdvpN3udR3atOJQ7K8m2grqOo4sztf8C/VBxQu2BVSkGXF5nIM1HuruKrz4JACyR6dk2wiwrTF&#10;tpcY02uOnXPtSUSq9FgVp+tBHcmuEghubRXkVm1KzpOllf+kitx1oE90VVjaznKdvX1+r6vzGRIO&#10;k8whk2+Ar7jYzgXqGXuX0SWnVWB2pACaLnInR+WCd1252PdAfboOvBsmBYFqXrN/34fviDXp4cdS&#10;FpgIqcvOPwM/X7ql6wkd2bANnsftk+RDPifHOv9ZEvmoX6dL+/3JJkwg0pg4zz6Xna1XcqxwpC8v&#10;oNPv3Ee6dZiCeiIwEo4jbSknIvlRH9+AHzL5BviKayTczmJGlM5h5ubbFUm2IJeCLLeV3PkPOJ5I&#10;Zi+oa8q4k+57201jJIlU5VuPJdsRScJnSYRBsRvDNX1R1sfKCuWI43rtdxHq/YpEvF/6XnenXkqO&#10;unn0tun/Dgbvzj86gqIcyTcRGj8jGe1dnxzHj+rJZPCEeCSReKDy/xnYuk88OdBK3s/pCIALKQUs&#10;9nENiVCHPYFy74JZtUs5ElmXcabqSOd0FdM12GPra/vj3PvrLpD5T8t7pp+2oS4ht25uOuJZybLd&#10;hBWRdnJ71krXftfOpevT4THCf/z0swnM4I549BcS/fd2fDtjFUQ6XBvYqZc/37KPdO5qkSbsDSKd&#10;niSbFZldEyhvubD32JoBaKv/rcDsNklbax7Auu2aLVyaIG3JbtlpFaRvhVVV9pnqverD5t2W4pDJ&#10;E+LeROKTnvZv92Qve7CHfPYGn3vhkoByi3b9s7Slxf4TiVwauG+FvcnELfrZ2h7kBeZnwrVJ1yUE&#10;fIsxXzKfTtwilHQ9afBEuGfWwj7Sor0FiXwnXLqgr223+4xkwors2m227wjaItlmyz6D+6Crkp+R&#10;zAf1uCC+tWgHtwdtu3dLhK//ZOzxwyGRr0Ei8ZmDJ8WjA/ktLl4PrsOeYPm34l7bjoPP4W9Mbr4l&#10;vjKYD5EMBoMVhjwGg8FgMBgMBoPBYDAYDAaDwWAwGAwGg8FgMBgMBoPBYDAYDAaDwWAwGAwGg8Fg&#10;MBgMBoPBYDAYVNX/A69jGiiDfP3BAAAAAElFTkSuQmCCUEsDBAoAAAAAAAAAIQDSWpLBQwIAAEMC&#10;AAAVAAAAZHJzL21lZGlhL2ltYWdlMjcucG5niVBORw0KGgoAAAANSUhEUgAAAe4AAABwCAYAAADY&#10;DJPRAAAABmJLR0QA/wD/AP+gvaeTAAAACXBIWXMAAA7EAAAOxAGVKw4bAAAB40lEQVR4nO3VQQ3A&#10;IADAQJguDOFfALPAjzS5U9Bf51j7DAAg4XsdAADcM24ACDFuAAgxbgAIMW4ACDFuAAgxbgAIMW4A&#10;CDFuAAgxbgAIMW4ACDFuAAgxbgAIMW4ACDFuAAgxbgAIMW4ACDFuAAgxbgAIMW4ACDFuAAgxbgAI&#10;MW4ACDFuAAgxbgAIMW4ACDFuAAgxbgAIMW4ACDFuAAgxbgAIMW4ACDFuAAgxbgAIMW4ACDFuAAgx&#10;bgAIMW4ACDFuAAgxbgAIMW4ACDFuAAgxbgAIMW4ACDFuAAgxbgAIMW4ACDFuAAgxbgAIMW4ACDFu&#10;AAgxbgAIMW4ACDFuAAgxbgAIMW4ACDFuAAgxbgAIMW4ACDFuAAgxbgAIMW4ACDFuAAgxbgAIMW4A&#10;CDFuAAgxbgAIMW4ACDFuAAgxbgAIMW4ACDFuAAgxbgAIMW4ACDFuAAgxbgAIMW4ACDFuAAgxbgAI&#10;MW4ACDFuAAgxbgAIMW4ACDFuAAgxbgAIMW4ACDFuAAgxbgAIMW4ACDFuAAgxbgAIMW4ACDFuAAgx&#10;bgAIMW4ACDFuAAgxbgAIMW4ACDFuAAgxbgAIMW4ACDFuAAgxbgAIMW4ACDFuAAgxbgAIMW4ACDFu&#10;AAgxbgAIMW4ACDFuAAj5ATeIAoSY6+MsAAAAAElFTkSuQmCCUEsDBAoAAAAAAAAAIQDD+8469gQA&#10;APYEAAAVAAAAZHJzL21lZGlhL2ltYWdlMjgucG5niVBORw0KGgoAAAANSUhEUgAAADgAAAEmCAYA&#10;AAA3LVNBAAAABmJLR0QA/wD/AP+gvaeTAAAACXBIWXMAAA7EAAAOxAGVKw4bAAAElklEQVR4nO2Z&#10;2XLiMBREmy3L///rDIux58Hq8UXITIIkJl3Vp0plg2XQSWszAYw2m//8PVPvL953/vxNdnxEF9le&#10;CUaxDe5Fp3CcstdN6ZFglNlmxyjIMqKjZK8uSqktgF0qfA3MUizXVCLNJFsLMiXK7LNCwQnAkApT&#10;vUKkiwJzo3fp899SOaT3gDm5AcA51e02FnslyBQp+AHgHbPgBnNa53QPuym77IRFupqWgvnkEhOk&#10;4CFdH1IdJjlglmw+q/eaRXPJA2bBt1RnhzmhC5axGdP/sV2UrEkewrUBt7NrlzW5506mtFRwDI54&#10;gRzQd6Hneb505BuAtXubkH9BK/Lt2VrJrzenl+Aar3p6+curBV+OBdWxoDoWVMeC6lhQHQuqY0F1&#10;LKiOBdWxoDoWVMeC6lhQHQuqY0F1LKiOBdWxoDoWVMeC6lhQHQuqY0F1LKiOBdWxoDoWVMeC6lhQ&#10;HQuqY0F1LKiOBdWxoDoWVMeC6lhQHQuqY0F1LKiOBdWxoDoWVMeC6lhQHQuqY0F1LKiOBdWxoDoW&#10;VMeC6lhQHQuqY0F1LKiOBdWxoDoWVMeC6lhQHQuqY0F1LKiOBdWxoDoWVMeC6lhQHQuqY0F1LKiO&#10;BdWxoDoWVMeC6lhQHQuqY0F1LKiOBdWxoDoWVMeC6lhQHQuqY0F1LKiOBdWxoDoWVMeC6lhQHQuq&#10;Y0F1LKiOBdWxoDoWVMeC6lhQHQuqY0F1LKiOBdWxoDoWVMeC6lhQHQuqY0F1WgtuvvhevJZff1T/&#10;27QSLDUyNr50vnZPfl5FywTZqC1uJR41du2eeL2KWsFcYrtSSiJrdeM9QKXkvubm0IDYsF36XJZd&#10;KiW5vO4VwJQKAIzpfBPe+xa7Z25KxOQocEjlPZUPAJ/p+JauMZERs9AViwgKxypqE4xp7DELvGGR&#10;e8cixjQJ6w64lwTKot+WflYwH3vsagfMYiyfmCWZ7D7cP6ZrFIuNH0N5unsCbcZgKUEKsqsyxTgO&#10;gUVswiJ0xZzqkOqPNY1rIQgsXZWTRRyHsYtuQ33gXuoC4Iz7mfRpWglGODvGGZKTUEnwWqgTE66i&#10;hWDsZgjHtfURWMZWnhK76oT7z32KZwWjTD5+SlN/TkmK98Tz6gRrdzJRME4OsawtARNu/yAcg/k9&#10;VUm22IvmgpwozlgaPBYKxfL6JcmnqRmDcTu1wbrgBbdLBHAr9+gPUj0Oa7ZqQPmxKM6inEk5QwJL&#10;1zwDOAH4Hcopvc8Eq8dgrSDJBUuSUXDALHIE8CuVI2bBmCLrP00LwfyxppRivkQM+Fp6PyZBoJwi&#10;RXPBvHt2SQ/o00V5XHuA5UREwWMqzdMD2iYI3P+mUtrBcII5hnLCsm42Sw/o10WB+99ZuF5ygjlh&#10;keMS0TQ9oH2CpPTrGJeHKJjLNU0P6PM0AdymRckR8x+UmwIu8BfcL+zNaC0YdzfAbYJXLN2W8nG/&#10;2uTpIadXgsDSJXnOLR0FKRnTa04Pwfy3Fb7HBPk6bry7pAc0/j9A4bPXfuHOH4O6yLERPSltAEj+&#10;0Ny1AT3513d0kzPGGGOMMcYYY4wxxpgCfwDnQ1nx3Br2ggAAAABJRU5ErkJgglBLAwQKAAAAAAAA&#10;ACEA9ylmYCgTAAAoEwAAFQAAAGRycy9tZWRpYS9pbWFnZTI5LnBuZ4lQTkcNChoKAAAADUlIRFIA&#10;AAFcAAAAWAgGAAAAufBPjgAAAAZiS0dEAP8A/wD/oL2nkwAAAAlwSFlzAAAOxAAADsQBlSsOGwAA&#10;EshJREFUeJztXdGS4roSa2B27///7llm5j6cUaEoascwhIGzUhVFIHa73YnldttxqoIgCIIgCIIg&#10;CIIgCIIgCIIgCIIgCIIgCIIgCIIgCIIgCIIgCIIgCIIgCIIgCIIgCIIgCIIgCIIgCIIgCIIgCIIg&#10;CG7H4acVCIJgiUc2SpT1+aByGPcos7PV3vWZxaE5/myOgyB4MN52lt+RAHBPAjjIt8Ot5e0p+x44&#10;VK/joUK6QfAU2ItwtfEr8d6TAFxZnYd3bXkqU8nsO7LvAaefqz8+/N/fhmftLIO/CHt6uB0JOAIo&#10;83u2DC7rWJ5wPm4oj2WzXHxQh1tk3wNOv6Poyvp9fH0eredPY9T5/3SHGfxl2INwmZSOtSSBqmXj&#10;xzHydTf8Z609FEe2HeEcakk4Tl5Xl6P5cD0OVfW+IWfUkG+Jo3Me6HT6+rANPr90Y/2UdJ8Bs9dj&#10;VhbAne9R/uNOf9YmIeTgW9iTcJkETnW58UF877W80bXRacPpysGHy1JSPNeS8J2HPVOPN5KNOrzT&#10;b8jd6jy4TtcSjQsjvJF+rONnLeuO9NB1pOc1usyOFgBNv9fkrev83QiFf8/YI8Qb3IR7E64Ocx0J&#10;gKjY6+xCDJ90rPLZc8EHZYHguawzld81LC7H1UHroWTmdO4asqtLN7HYTT5qvX8bHXl0AVsw0Y50&#10;m9VF66znHeG6PDPD/k5HVx/tjHE9efSDjt+Fhpy+W3oFQYs9J82YrH59HVctiYq9XJ3UYQ+E5bqP&#10;KwuEq6SooYUyx9pQf9EHZPZeS4/pvdYNU2OorowuPsw6dXFI6Ih6/yYdEU6AHJAldzgjr27klR6a&#10;86z3QdK5EYaWrXm25DqZamftNJVwz3W5D9XeLFtDYFXebkHQ4p6E64a68L6YBEFUx/IkVbWe6OGG&#10;wBNE/J96oiAX9Qg7YuRvlQkiY8JVIj8ZmR/0cY2a46/sibIuSNt5xGxjJdyzyEDdQRpKvq481YXP&#10;j0jUdSiclm1TJr2TW+Vloi7OW9VOEyMApMc9Adu4DoKv4ajTDoIh9o7hcvzzV12I6VyXG53zVXmi&#10;wk3NZKsExENrEK42/HNdiHE0TFQi08aqQ2s0YFeP9/IePXunkAsyR/4RcXHZGlJwIQPoyPVW0nMe&#10;5AzhOQ+Q7wGtl5Ij0jvCVZ35vtJ08FbPdels2cbcITHh4r5gPbjukI20KLPMcRC02CuGCyjpqof6&#10;Rnl0ouu9lp5H1bIRM6kgPxrXyZxH4+u8uqptwoUnyp4ziBTHTAJo/Oq9Ql+Wr5NdWje32oPr5eLX&#10;sAnL7Dw3jXuq91h0frTyBPZ1qzuUwLQDUnLuZHYTmH++PiV52D5uBIDfrMeB5Lx/yYDsLnwRBEPs&#10;GcPV0AI3OhcSYK9CCReNcuRZMQmoB4y83FCQv8yxkhh7oaw70r7Vulw06D9UL/Y6NfbaEW4XdlCv&#10;k1dpFOVlud0wnMMsXA+1F4daHIly2OQg6ZQc3+riibJs7bDYC+bVIm4Ck6/LudbEzzbSDo3r7q6j&#10;etSuAwuCIfZ+tLdqTbzaqPkGnyXcqkuD7OKL3PjeyscDOw8XOvFyKyYN9pwOkodJgD1tJqOR51W1&#10;1FGXu7nOhstnHOkbBNjZ2U1OahnoXNxSP5aj3qgjcJAYE7SOclSf0WoM9mz5o6Envg9BvO4act1Y&#10;/85mQbCJRzxpxr/5f/WCNCaqXjHL4SFs1bLRqA4u/ODCCZqPlxFpI4SORf8rAfPEFMiFZTjPiwkE&#10;dXJL0pBGPVOun9rAkd8Hnf9o5BwknYYuoMvRyGGbMOGyDZRY1Xac1q0Y4Y6XQzjcubt7A+DOXjtN&#10;Pg99WD7XKwg2sbeH625EJlu+aV2MUz1RvvE1FvsheRzhd6TkdHTejkvD3qojZQ2vaMejaVy8WnVh&#10;4lIb4dutiNCHQqDjZ61tp6SNtNxBaPl8PLq+LsThQiUaWjnJh/M4OxWdL/Oby9b8mhYjFr7OnD+k&#10;G2xiT8LtbnL3f3ezMqmNymHy0fiaEtyMvo4guzo4Qu3qugX13N1wGOm2QiTsaXYjAOf169CfPeGZ&#10;69B53F3nq/FwN0x3ox9n684mbFd0zEVpNNygthp1HiHbYBqP8HBdIwBw8yvBuLw4rzKYhEqOu0bO&#10;xy6f1qELSYwau8YSu9URnP5Qa8LVpVtFv3VtL9dJl1vxCAAfXQnCRAkZvD5V61G11IP17MI9zmas&#10;t0LJT0c0M3buOhCVyfp15YZcg5uxF+Fqg1QScY2s88CUTEp+q2epDVKhQ1gtSz1jlaFl4D/95jWh&#10;bkG+kgQvqucnxNi74ryQq0u6XF34nK4WGBEu6835z5QW6c611qW7Bqwj4OKh7hqprWALtofq7ezM&#10;9wvr45wCJnGdOwgBB9O4N+F2Xh5ucl4TWuWHaFVr4gBcbE3TM2HpLLWLVyIfP4XFaZWA1XuFbH7U&#10;V0lISQB5mPRUdtE3zilZYlmVNnq+BjyRhTgk11ln3FFPvnZMrnyeveluXa0jUtXThUwAJkx+iIS9&#10;7lHnxvfEey3vR9SDdeFJPrYTSN2NOEK6wRTuSbhu6Iib/Ey/1at1nu2IcHXpkHpzZzqn8UGN/3EZ&#10;OjzXmX2ulw7nddKFG+mfWj+vz2SBBftowLoMTj12zseEyFCbgHR5LTFfHyUQrSfkcKcEuzhCq1qS&#10;6IhwAb0u3ElA16JzuuSO7ax1YrLm1QtsK15lodeb5XcjliDYxB4hBfVssT5SiQtwhKvykE4nNTRu&#10;h3S6sQzgZrFVXyXcLn1H0OyFnms93FVdIZO9cqQ5Uh5efK9D5BHhQrdzLdcTaz1mCPdI//FTgkze&#10;blTQwXWmo5EEytAHL9gDVUJEPiZ/Hvk4HfQeg/x/at15BsE09pw006EbHzNGjVJvaDdD7TwNR7ZM&#10;2Er8Gk/lshwROA/HEa7GFzncUbXcMlLzQedTXUhGd7rSoTOgHi7k6GPGjtQ0v9aRRy1bcq65tjoC&#10;0bCUG0nwCGBEuKqPjpS4fl2nDtl/akm4avsgaLFHDLdqfaPzcPhWmc7DxXk0TE5X5QnXxQsdcWvj&#10;5vIc0bmYJXuQ51o3UhdaUbKEt67rfHXIXYNvR1Ql+V1Mks9DRxCu1pXtwujCCVyWI0JgZGftpDSW&#10;7MrVe9F16i6GOyM7CIbY28PlYyZBHVJ3cI2Bv5HGEYyTr2TLMlwjcp5y1Zo4uTwlIeeNlsl/qHU9&#10;IBOeZUfMzstSGdxh4T+X33nKDNWF9b6GiJyH666P65ygh9ZDRyrO1txZbOmB805uvNvgatzicV4j&#10;V2/e73q4LNOl+TTnVC93fou0XXlb6Z2X6BrnqD58vvPMNX1HAO5adDI6mY7sXEdxLenq/aGEqzK7&#10;eoyIsCN0h+5680ggZBtcjb0Il2Xfs4xO5uyNf01McStPR/Iz5Dyrk6Yb1XvGBqMOZ1YG5PD3rXJm&#10;5GodZ8se2fpWwt2SHwRD7Em4s/JHBHCLvO/AeUX3SH8vwp3R4dXkzMidtdtWB9R1jOo9Xys3CKZw&#10;2k7ybVxLuvcm21tjilt5Z9Pfq4F2cp6JAO6hy3dseEv5o1DKd+QGwQqPCCnsXc5IvvNM0nj+RWez&#10;mbBLbBgEN+BRk2ZbZW15uFuTSp38biLlbyaMrY5wa2IxNgyCG7HXSyTx3W1p59ICbjJqa5LsaNLx&#10;rLJbKfC3EIbabrQiwK0u0Q7LPZEWBMEE9nynmXtSi5c08RKjrnHr+ao1cbqngzgdP+HlnqhinZ8F&#10;107WXZO/W2bmyJavCdtO7Ta7QgK4Jv1MjDUIXgJ7vLWXP8e6vI5FtxhE+u6dV0yo3eOefN69r0s3&#10;LeFHaZ3u7riqb+S3puvSz8S9ubO6ZekTd4Y41vNKxvpIMh5k0XW0MysDZvXXPEg/S/BB8HTY28Pl&#10;93HpK1G44evOU0q4uoeA7qil7wQDMYNs+RXXgHsEtQt/aBjCEWO3dGgUE8X3aJjv4NaEzsjgjpA3&#10;gOnSsc31HJfPenV178JGs7ZKDDl4eewVw2UyxVtWO8LVFyTyrlNMDmj8vA9slSfcquWuVv9Qudpw&#10;oXPn9Tly2IotOxJxaVXmiPQ7fRwZOhIF2F7u1eywO18reLeHujwa6/TqCNTVxz1959JyJ5z4cfDS&#10;uCfhqteHhq1vnf2UNPwG1qr1loMacoDHijQjDxc7ZJX87+LE+pbeg+QZecROttpiZlMWTTsidJ0M&#10;5PxON9aHRx26kQ1vAoT/NUxUkkbro9e4i8N3G9O4jpM/rFdIN3gZPCKG67xYNJa3uhAuHsJgb0Yb&#10;LO/0xPFA9xZXJQoOR8BL4/xd+MNthqLkxmUyibD+3baIjmy6ob7mHW0R2W3w010TDtVoeITr6zxy&#10;V3enj6bVTdxxLfg+6baCDNkGL4c9Y7hKukoCTJRo/CBVRyJVF+/LkZoSX9E5lIFNuHmjbJDPL/rw&#10;5tpM0h05otwPkc11VB3dZuSnWhMUQ8nKbYJ+qjXBse3UJiBR7ADG4RyuF8tSTxryu71r3cQoe6wa&#10;PtJOQG0cog1eEnu/tZcbpiNcDgfAqzzV2uvhxs6E9FHLRj8a0jPx4YOwA+LM/6tLvJkn8dz7utyQ&#10;XIe9nM55zTr5p+SkXq4jXMjQeo7sois7XJyaoWEOR7jOa3cdAOo/Ilwe7fyhY7aZxnmD4OmxJ+Fq&#10;TFfJU/9jgtGha9WSXLvJFfWAHEmoZ3qqf73a33UhXSZceFg6UefCJHgrwKkuZA5CV8LVd4Cpbo7Q&#10;uI6u41GCY3Tx4kMtbcuhFi77RHmdB6721xCBxmURX0cHq6MBpGN78RsrElIIXg6P8HD5+CDHOmSu&#10;Wsce3beTz/g05xxZa1jjd11CCk4OPFcmXKRl0kI6yMakIMeSkdYR7lanoudZ3qnWZI28/N2d53Ma&#10;lui8W9XPjUaYvDkvb2bOo52q5cMrIGcXagmCl8DehDsCN5ouLscxPzejzYSo5O7QkcpJPhozVPI7&#10;Sj6OffJqBhAzEwV7bRpicXUpSaOEywQ0iv92HuGn+XSdE5fh9OxI3V0bN7JxZcIb3opvB8HTY2/C&#10;3RryMZHySyaVjN2MfNW68Vb5mXQmauclq9fGQ3/N48hOwxWAk8nyOvuM/nehAafbTKfTdXIqz8l2&#10;8h2pu//UniM9tENUmyasELwM9iTcUSPj3+xF8qvAefiteyE40tFGqMTivOROHz12E3EjL1S9byef&#10;16JWXToK9dq3hu1criN9zcfHPMyHDB3yc/5rvEqk5wku1tmt23VefxfXZhuFdIOXwCNCCm64CqAx&#10;YjiOySYd0o+83KrlsHREbI44WU8lQf6vyzPynJVIuD4q+0PyOdJ29UMe9bQ7HUfhG7ajA8vR0Qhf&#10;4w9J57zqEUl2I4qQbfDSeERIofMSq5ZeLM7rLLQjKPcQAjdEbvSqh+bh8x8mn+rLerN33j0wwPJU&#10;F7UJx4tZV82v4PCGrsHVenXeehdrVbupB6q6dSMQN8Jx98SIQJ1+OA7xBk+PR02aOcLrPCFdY6lD&#10;T+ctOw/0YNLjfx2qOgItk6fkHC+BcmSjhKz1URvpsXq5W2Tk6sSE78IYXL9j+Q5Cv9lGzs5sl07v&#10;EfFzHu7IQqrBS+OnQgqdV6cPMmj+qjUxdec7ssUkDP9WEnWxYEcw7yatEgSvk2W9uA4st+TclvfW&#10;Dbk5Xzc6YFJkeaqnOx5dh+56cRmuk1R5fJwnzIKXx08QrntKSL1H9XKcR4h0ugyL03ePvnL57gkw&#10;1cERiNZD9VTdlZi3SKkmzjkPUm3t4t+dt6plOvurvV3oQkcuozpph6YEq48wO8IPgpfA3oTLXhU/&#10;NFC1JldGRyQuDUjXPfnEqxs4n4tDanol787bZTgCdZ57Rx7OFqqjlo9j3SAc37rTloZB1CN25F21&#10;JE/tPJUku87RgXVxcllv3s8iCF4OexEuNx48JYT/XTxUMROz5LQqk70x9rwcGeA8H3dhjWugnnsn&#10;71qC0vP8eC9IieO3uqROY7TdqoStkICLubItr0UnE/fPnxqvVAmCp8eehMuNH/9xzLND5zWO0jkC&#10;H8UUO09RG7zi1kY+kneLTNXbrVN1IQVXnusM3PEoD6f/ro26UQr2qeDd2GZCMkHwNLg34eqwkDeL&#10;Zs9xy3u7Bluy3DC5y38v3TSkMJt2FixTn3brYqHuqbmRflt6bcVmb0EXE2fSdfHcIHgJ3JNwORan&#10;az4/6rKJ9L0J9xr9RvgJnb6LLc/cXYtXg/PUE1IIXhJ7hBQ0fqoTM1WvSW7PipFdt+LErwANC2W1&#10;QvCy2IP43BKvRxDtbOz3Fll7ybxnTHhW55mY+DV68STlPeDkuY4jZBu8HB5BgFsrEYL7YI+Y6k9h&#10;pHcmyoKXxSNIL8S6P0Y2/q8R03+tPkEQBEEQBEEQBEEQBEEQBEEQBEEQBEEQBEEQBEEQBEEQBEEQ&#10;BEEQBEEQBEEQBEEQBEEQBEEQBD3+D+l2L4chkxS2AAAAAElFTkSuQmCCUEsDBAoAAAAAAAAAIQBI&#10;qNfFJAIAACQCAAAVAAAAZHJzL21lZGlhL2ltYWdlMzAucG5niVBORw0KGgoAAAANSUhEUgAAAagA&#10;AABwCAYAAABLqOQ2AAAABmJLR0QA/wD/AP+gvaeTAAAACXBIWXMAAA7EAAAOxAGVKw4bAAABxElE&#10;QVR4nO3VMQHAIADAMJhslOGOGeCnR6KgX+fa4wwAiPleBwDAjUEBkGRQACQZFABJBgVAkkEBkGRQ&#10;ACQZFABJBgVAkkEBkGRQACQZFABJBgVAkkEBkGRQACQZFABJBgVAkkEBkGRQACQZFABJBgVAkkEB&#10;kGRQACQZFABJBgVAkkEBkGRQACQZFABJBgVAkkEBkGRQACQZFABJBgVAkkEBkGRQACQZFABJBgVA&#10;kkEBkGRQACQZFABJBgVAkkEBkGRQACQZFABJBgVAkkEBkGRQACQZFABJBgVAkkEBkGRQACQZFABJ&#10;BgVAkkEBkGRQACQZFABJBgVAkkEBkGRQACQZFABJBgVAkkEBkGRQACQZFABJBgVAkkEBkGRQACQZ&#10;FABJBgVAkkEBkGRQACQZFABJBgVAkkEBkGRQACQZFABJBgVAkkEBkGRQACQZFABJBgVAkkEBkGRQ&#10;ACQZFABJBgVAkkEBkGRQACQZFABJBgVAkkEBkGRQACQZFABJBgVAkkEBkGRQACQZFABJBgVAkkEB&#10;kGRQACQZFABJBgVAkkEBkGRQACQZFABJBgVAkkEBkGRQACQZFABJBgVAkkEBkGRQACT9H4cDESmJ&#10;Y/sAAAAASUVORK5CYIJQSwMECgAAAAAAAAAhADSYuXYIBAAACAQAABUAAABkcnMvbWVkaWEvaW1h&#10;Z2UzMS5wbmeJUE5HDQoaCgAAAA1JSERSAAAAVgAAADgIBgAAAGeoD90AAAAGYktHRAD/AP8A/6C9&#10;p5MAAAAJcEhZcwAADsQAAA7EAZUrDhsAAAOoSURBVHic7VntkuIwDFPL173/0x6wwP0gmgrhhJaD&#10;tjNrzXjapuwmURzZToFEIpFIJBKJRCKRSCQSicTX0S09gAq6yv2tcr86rJHYrnIlbpXrqrBdegCG&#10;DgORvT0TNzNtXw3eITby8k9MqjPrxdgnybwW4/2nx/LfGENsTe9qvyGmTlBJ3RTbYiCXuBS7lmuH&#10;Z4IXJ7dFbKR1UzS5NTl/5566AbArti3PJPAC4KfYRazDiry3RqxvS7dX8AnVJnjD88IpqQcM5PYY&#10;iD3jTuwJzyRTIhbV34jYms5t0Ca3ReYYot1bD2K70q7Ensr4z2IkWDV4EYJbHstJUuu4JTWYENHg&#10;x7ZFfZLYP8X2pR24E0Zij3Ld4tGDqcHUX+6OWch1Yt1btxi25R6Pejc2v3x1VbSI5VivuBN3Lu3H&#10;8nsll97blyv7my33bUkBvXWH++QOGDyH5DqiwbuX1t67xu4xSAH71QB2xrDoNCWXBHcYJMLH+jVE&#10;Hsureiy9R/WuR4yartUI9v61330x7ZPEOqmaRWiapg5Aafg6xgQvDpQeRO+JtBaIB17T1pbO1lIu&#10;lPsrnmPAFo87yguL2YKZEuuFQJQdbMRqJecrtCbjfSlhupA97sR6daZjYWaguS7/blaN1ZzSV9gH&#10;GRUNLYJb1Zu/6wPzNE//ht67xSARP3hclDMG6Zrl4CmSAieUEfiEIXgw4kZ5bTT5Fvl+8KLBzBdY&#10;F17H6m2tvmaBE6u5HktHXW1G40gKpl5576dZlIBdY9y+g7xI4H1UjS0WvNxbOXE+k1TVvMhra8+1&#10;Mwj+T27fA4ba3z2WpLIYOIkdAfzFUDw4wbPgFbEXaeMEvLQd65GtZ80GmIGop+3LfbSbKFNeiR2l&#10;nZVYrdT9OFpSoN6iEZgkAHXtHEuytmvVRSJ0kbXy0vOCMx5JZJufH8yWwwJ1jyW01o68FHgm1dvG&#10;kK4ZgHsrd4ufFbi3KqF+pHjBo8YuUtLCOqbnRjlrLcqObfdKj6mTauEVdy/WqouypORGZ7T+lWHR&#10;4EVER31T05UpuW2Hx+Rd9ZQBU4OWZgBs43vPAmY7fCHGfJrxEnAKua+qLEV09qCZCJ/ZFnln5KGv&#10;xvEVvPMx8VOD9EQ++qxCPe3lN57DKpljjiZnwRo+f0d6znZmI9qmJbanTosTSsxW4o2Ap18MaDpG&#10;182otF0F1kQsUK/KgGlfIhbH2oglaoXHLGepvwXvnPkmEolEIpFIJBKJRCKRSCR+A/4By8ipLFtt&#10;UyEAAAAASUVORK5CYIJQSwMEFAAGAAgAAAAhAKHP4ULgAAAACAEAAA8AAABkcnMvZG93bnJldi54&#10;bWxMj0FrwkAUhO+F/oflFXqrm2gia8yLiLQ9SaFaKL2t2WcSzO6G7JrEf9/tqR6HGWa+yTeTbtlA&#10;vWusQYhnETAypVWNqRC+jm8vApjz0ijZWkMIN3KwKR4fcpkpO5pPGg6+YqHEuEwi1N53GeeurElL&#10;N7MdmeCdba+lD7KvuOrlGMp1y+dRtORaNiYs1LKjXU3l5XDVCO+jHLeL+HXYX867288x/fjex4T4&#10;/DRt18A8Tf4/DH/4AR2KwHSyV6McaxHmaQgiLMQKWLCFSBJgJ4RULBPgRc7vDxS/AAAA//8DAFBL&#10;AwQKAAAAAAAAACEAwvhdKzsEAAA7BAAAFAAAAGRycy9tZWRpYS9pbWFnZTEucG5niVBORw0KGgoA&#10;AAANSUhEUgAAAV4AAABpCAYAAAByI0u7AAAABmJLR0QA/wD/AP+gvaeTAAAACXBIWXMAAA7EAAAO&#10;xAGVKw4bAAAD20lEQVR4nO3cy07kSBBA0SiKpnvm/z+2qYc9C2eOs/zCSK1YdJ4jpQxFAburUNgQ&#10;AQAAf7PLH34fQO/Gr95wFNTLiY8BWMd23Hk9IiLed37IpbkuDwBrY3OWr7/YCu8ytG/lCDDAtiHm&#10;6A7N59VLfJfhXU6618WpEV6+F6Any1VCje2zOfW15fccTrzX8vUf5VpPOwED9KxOuTW2j4i4l+sj&#10;tlcPmxNvXS9cY4ruR0T8LNcfMU++Vg5A7+pqoYb2FvNWYCgfr260teFtVwc1vO8xRfdXOT/La9ew&#10;7wX6tVwx3GMd3faMMbVyjDi3aviIKbr/lmtdPSx3vQC9aMP7jCm8v2PqYTsBb65lj26uvcW8461T&#10;7z8xhbiG18QL9Kh9guER06AaMUX4FutG/j/tRhxPvPUmWnuT7SPmXa/wAr2qEX3GvHod4jW6uw8h&#10;HP0BxVZ826cc2j0vQE/qxFvjOsT6sdvd+2B74W1t/TGFJxuAnrWPib3FOraHjsK79efCewegN3Vv&#10;++0+npl46y8QXoBZG93qVA/fvn4LAH+S8AIkE16AZMILkEx4AZIJL0Ay4QVIJrwAyYQXIJnwAiQT&#10;XoBkwguQTHgBkgkvQDLhBUgmvADJhBcgmfACJBNegGTCC5BMeAGSCS9AMuEFSCa8AMmEFyCZ8AIk&#10;E16AZMILkEx4AZIJL0Ay4QVIJrwAyYQXIJnwAiQTXoBkwguQTHgBkgkvQDLhBUgmvADJhBcgmfAC&#10;JBNegGTCC5BMeAGSCS9AMuEFSCa8AMmEFyCZ8AIkE16AZMILkEx4AZIJL0Ay4QVIJrwAyYQXIJnw&#10;AiQTXoBkwguQTHgBkgkvQDLhBUgmvADJhBcgmfACJBNegGTCC5BMeAGSCS9AMuEFSCa8AMneT75v&#10;3DkAPRqb67jx+qGj8O7FVniB3p3p424nz0y87Q8YynmWr13KAejJson1nBpK98K7FdpHOXUvPITw&#10;An2qcW3b+CxnGeFViLfCuxfde0TcynuGmAIsvECP2k4+YmrjLaZOPuI1vivL8LYL4/oD7xHxGRHX&#10;8rVH+b46+Qov0Jvayjqc3iPid6zjuzn1Hk28ddK9xRzZZ/mea8zTrvACvWnDO8S8EWjjW9cOh6uG&#10;MaaI1mm3hvez+QX3mKJrzQDwuh2og+pnrKfeaK67q4Z2fK6f32NeMdTwAvSs3RC098OWe95vrRoi&#10;XtcONboRc3gFGOjNcoptH0Zon27YvLm2Fc3L4rQTrr0uwFo72W49TvYS4L2AttOs4AJ8bSu0m8/x&#10;HoX0cuJjANZxXd1Qa52NqNgCnOP/2AAA0Ln/AEfBDaXsKDcKAAAAAElFTkSuQmCCUEsDBBQABgAI&#10;AAAAIQAWZs1+dwEAAMUQAAAZAAAAZHJzL19yZWxzL2Uyb0RvYy54bWwucmVsc7yYwWrDMBBE74X+&#10;g9G9kXedpEmJk0sp5FrSDxC24pjGsrHc0vx9BYXSQJje5mgb7Q6zy9Pgze6rO2effoxtH0ojs9xk&#10;PlR93YamNG+Hl4eVyeLkQu3OffClufhodtv7u82rP7spHYqndohZqhJiaU7TNDxZG6uT71yc9YMP&#10;6cuxHzs3pcexsYOr3l3jreb50o5/a5jtVc1sX5dm3Nep/+EypM7/1+6Px7byz3310fkw3Whh2y71&#10;TgXd2PipNJ2vW/fzcjUbQmPsbQ1ScERIAVWQrBDohS45XugSeUEaCJyHCskJQU48ckQ8Ig2iHBGi&#10;UAXJCoFe6ILjhS6QF6SB4HmQSCGQFJpuNMYFojmcx5qkYo1UkIAFeUVaCrgTwjICOqFz0k7M0U6Q&#10;cAVpJSQRAlUoKVQoThWklKcw5QmJmgKpKSRqCqRmQaJFAWlBggVkBWkccBpCMkKgE8oKWDBhKSnx&#10;Kky8BYkVxS8r7NXPh+03AAAA//8DAFBLAwQKAAAAAAAAACEAEOZS1g8HAAAPBwAAFQAAAGRycy9t&#10;ZWRpYS9pbWFnZTE3LnBuZ4lQTkcNChoKAAAADUlIRFIAAAA4AAAA9wgGAAAASDiXfwAAAAZiS0dE&#10;AP8A/wD/oL2nkwAAAAlwSFlzAAAOxAAADsQBlSsOGwAABq9JREFUeJztnet2ozoMhXdCMp3z/u96&#10;Ztrc5gfWQqgmNLEuxvhbywuSQpod2bJlCwA62+ZQyf97WP3Dk9UHMw5i+wx1odYCD5gLlGIf+C5K&#10;VaSlwIMox1S4JR8A7mzL31fBSqAUNojtAZP1bqkcMIokoSoirS1Iok6sDJiseANwZQWYCysWaSEw&#10;Z70zgF+pnDAJvAL4wrxNUpVVwcOCJ4wCPwD8TvtHjCIuaR8Yhd3Y36quoksW/J22A0ZBQzqeV1Ve&#10;A6qsooQUSVX0I71+pL/fMLVN6WWLRVq2QWDqGgZMzuactuQxl8SpYG1BYC5SetIB8/6R/zgqeIxk&#10;aCs7fLDXUpiayOP6IcXIEY0syGzV8BCYw8RaObQFyi+bq6K5wbcZXlU0DEuBocII7zZo5kyW8BQY&#10;YtEoL/oQWzOiBAJ5ceqCIwUSaqFRDk+Ba0JUI3miBguaUovAJqpoCFH9IO8mTLuKPpLZOl4Cwwbe&#10;0eGSeUxoJbCKUAmwt6Br9J4jwsm4Cu3dhBHNdvTu1ChQ1aIRAnNJB7yo4i1QBrVrgooF11hFVYn2&#10;oubUYkGz7sJ7sO0+XIsaqjUxkllaSnOlloDXTLxXuLT02pxavKgZkQJdrOmdZQE05EWfITv23Uzd&#10;bz6aAIxztCW1WVAdD4HPgtldrNE3s4S9hknmRQ94FcgluvIse1NqqqImdIHKmKUuL+G5PthsRB+2&#10;NgjYz8msLV+b09cHDXHp7KNHMrvr6JsIeHNsem2C89OYUE1wLRY0ows0wmxNXlKDBZuYsjC5uvMn&#10;1HD9oCkey2fNXV73U0HNXCBJNBfwVpH16x3Ru7fJ6H6w6Y6+2YB3SVgT6ZRLmC1nR8WDu5qy6EvY&#10;JdTkRZuYk3GnCyxkN9mGTa4uSdwXXoDYK0A3vXwWlsIs8V4AbdbJAA1OWazRdK5aU6lcr7DpgPeV&#10;fNHN3jDHdboCqK+KqlPTpJMJ0d1EE9fR5+5M6Ua/l8XW6QJfZCmjNyxB1mN9sLkl7Krwjgd3sQDq&#10;tvAC1DPYNqOGNmga2dcgEGhkAXRXF0i6pFIC9VRRM2oJeJuYNswN3TYf8Ibnq3ksvjR79VmO3GLM&#10;Jm+gmiPkUru+hF1A+MWRQPxFyuZE36V58/1gDvPnfnJ6wLt1vG6Y8+x90zmaaAs2G/Au0cScTHNe&#10;dKkfbGLKIvyuJLW1QXVqCZfM0BS49vTIpfdM6XMybxIujIieNjSnT1kY0PQCKOE2fR/d0TczZRHy&#10;9Egg3oLm1CCwiSoaRkQ/6PZQKaCPZLZP9NS9OZHh0mZvmFNNqAT4JcTuJppo+rKC3XQTzXb0IdQm&#10;cPOLL65PjwTiEmJdnh4J1FdF1aklX9SMGiy46evoQ58eCfRUrrcJv0kHUUPAu9mE2CqsWIMXNaXf&#10;pbmQ0KdHAnVkOu1m6n7z0QTg/PRIoC4LmmAtMPTpkUD8Gn0zS9hrmGVe9IC3kNCnRwL2dyNZO1bu&#10;q49ytAQuXRcoh2ivpFWqiNXOF82VI56Lyx2nZtFSgbkvOYhyxLKIIzvnyIqayFPJyewL8C83pM/l&#10;JSd0yBx/w9z53Nn+W06pRGDOEudUfqVyxlzkkI5/pH069pK2OUH8vZcZCs6VVeyESdhvAP+x7Ud6&#10;/4TJknJdIje6KR7pvGtB2fZI4BmjKF5IHFmTzrljrJK3tC9F3TH+GPxvL6PRBsmKJJAsmBNINSZn&#10;QS74BuCatuFOBpiqK7W3M0Zh0nrktWnLhV0xtsULvntT+kFeRksgh3cV3LnwL31nf78h72mJonao&#10;IXDJWUgPSwVp+8DcQkufV8S7AnMOgUrOcax9ljyXn18ksnQkIx3ENVNyYqUo3v7oHCnyLaEaY9Gc&#10;o/hKhb7wfaHw4y+Yi1SxYEkb5CONA5YFXjB6UXIgdA5Z+AvffxCyXtEoBigbyQD50b8ccHMPCYw/&#10;zA2jmL8A/qTyf3pNQlXaYalAQgrMieQCyXIkkMR9pvevUPKkGgJzcZ4UyLsIqp6fmKz3B5NA3maL&#10;uwktCwJ5K8pYDxi/+BfmAkkcdzBARQKXrCiDWGByRCTwL6a2p2o9QNeCwPfpCDmCoe6E2h8Vqpqq&#10;1gPsqiiQHyzfMXUjn5g7FvKcqrPd2hYkcrNm1D2QB/3Ed3Gq1gNsoglgLoZ37vSDcqEXzNud6oSw&#10;tkA5j8IDVorQaZ86exq5mKRVWlkQmKwITILkaObVyONlrBICcvOlvKuQYZZZUqxlG5T7a9m+m7Kg&#10;/Hy5fTX7t/gLWPPs/7iuF3Y6nU6n0+l0Op1Op9PpdDqd3fMPb7r/uWQ0lvEAAAAASUVORK5CYIJQ&#10;SwECLQAUAAYACAAAACEAsYJntgoBAAATAgAAEwAAAAAAAAAAAAAAAAAAAAAAW0NvbnRlbnRfVHlw&#10;ZXNdLnhtbFBLAQItABQABgAIAAAAIQA4/SH/1gAAAJQBAAALAAAAAAAAAAAAAAAAADsBAABfcmVs&#10;cy8ucmVsc1BLAQItAAoAAAAAAAAAIQDyRC27rRYAAK0WAAAUAAAAAAAAAAAAAAAAADoCAABkcnMv&#10;bWVkaWEvaW1hZ2UyLnBuZ1BLAQItAAoAAAAAAAAAIQDj8/FWJgIAACYCAAAUAAAAAAAAAAAAAAAA&#10;ABkZAABkcnMvbWVkaWEvaW1hZ2UzLnBuZ1BLAQItAAoAAAAAAAAAIQAro741sQQAALEEAAAUAAAA&#10;AAAAAAAAAAAAAHEbAABkcnMvbWVkaWEvaW1hZ2U0LnBuZ1BLAQItAAoAAAAAAAAAIQAxB01qTSQA&#10;AE0kAAAUAAAAAAAAAAAAAAAAAFQgAABkcnMvbWVkaWEvaW1hZ2U1LnBuZ1BLAQItAAoAAAAAAAAA&#10;IQBC48v2nwIAAJ8CAAAUAAAAAAAAAAAAAAAAANNEAABkcnMvbWVkaWEvaW1hZ2U2LnBuZ1BLAQIt&#10;AAoAAAAAAAAAIQBuGG1i3gMAAN4DAAAUAAAAAAAAAAAAAAAAAKRHAABkcnMvbWVkaWEvaW1hZ2U3&#10;LnBuZ1BLAQItAAoAAAAAAAAAIQCf381jIAQAACAEAAAUAAAAAAAAAAAAAAAAALRLAABkcnMvbWVk&#10;aWEvaW1hZ2U4LnBuZ1BLAQItAAoAAAAAAAAAIQCXm0/5vwMAAL8DAAAUAAAAAAAAAAAAAAAAAAZQ&#10;AABkcnMvbWVkaWEvaW1hZ2U5LnBuZ1BLAQItAAoAAAAAAAAAIQCHtafGPAUAADwFAAAVAAAAAAAA&#10;AAAAAAAAAPdTAABkcnMvbWVkaWEvaW1hZ2UxMC5wbmdQSwECLQAKAAAAAAAAACEAfPcOEpsBAACb&#10;AQAAFQAAAAAAAAAAAAAAAABmWQAAZHJzL21lZGlhL2ltYWdlMTEucG5nUEsBAi0ACgAAAAAAAAAh&#10;AHnhqdGeBAAAngQAABUAAAAAAAAAAAAAAAAANFsAAGRycy9tZWRpYS9pbWFnZTEyLnBuZ1BLAQIt&#10;AAoAAAAAAAAAIQBxzoHxOCgAADgoAAAVAAAAAAAAAAAAAAAAAAVgAABkcnMvbWVkaWEvaW1hZ2Ux&#10;My5wbmdQSwECLQAKAAAAAAAAACEAGrjj9pgCAACYAgAAFQAAAAAAAAAAAAAAAABwiAAAZHJzL21l&#10;ZGlhL2ltYWdlMTQucG5nUEsBAi0ACgAAAAAAAAAhAMACDCSyAwAAsgMAABUAAAAAAAAAAAAAAAAA&#10;O4sAAGRycy9tZWRpYS9pbWFnZTE1LnBuZ1BLAQItAAoAAAAAAAAAIQBPaAAbtgQAALYEAAAVAAAA&#10;AAAAAAAAAAAAACCPAABkcnMvbWVkaWEvaW1hZ2UxNi5wbmdQSwECLQAUAAYACAAAACEAgdVD5MoS&#10;AAA3sQAADgAAAAAAAAAAAAAAAAAJlAAAZHJzL2Uyb0RvYy54bWxQSwECLQAKAAAAAAAAACEA/Ax6&#10;qCICAAAiAgAAFQAAAAAAAAAAAAAAAAD/pgAAZHJzL21lZGlhL2ltYWdlMTgucG5nUEsBAi0ACgAA&#10;AAAAAAAhAG6kyeX6AQAA+gEAABUAAAAAAAAAAAAAAAAAVKkAAGRycy9tZWRpYS9pbWFnZTE5LnBu&#10;Z1BLAQItAAoAAAAAAAAAIQAn+VrVYgQAAGIEAAAVAAAAAAAAAAAAAAAAAIGrAABkcnMvbWVkaWEv&#10;aW1hZ2UyMC5wbmdQSwECLQAKAAAAAAAAACEAE3+PPmcZAABnGQAAFQAAAAAAAAAAAAAAAAAWsAAA&#10;ZHJzL21lZGlhL2ltYWdlMjEucG5nUEsBAi0ACgAAAAAAAAAhAOHtErdmAgAAZgIAABUAAAAAAAAA&#10;AAAAAAAAsMkAAGRycy9tZWRpYS9pbWFnZTIyLnBuZ1BLAQItAAoAAAAAAAAAIQCJ8+QRKAQAACgE&#10;AAAVAAAAAAAAAAAAAAAAAEnMAABkcnMvbWVkaWEvaW1hZ2UyMy5wbmdQSwECLQAKAAAAAAAAACEA&#10;SxMMJ/QDAAD0AwAAFQAAAAAAAAAAAAAAAACk0AAAZHJzL21lZGlhL2ltYWdlMjQucG5nUEsBAi0A&#10;CgAAAAAAAAAhAHHeuy9TBAAAUwQAABUAAAAAAAAAAAAAAAAAy9QAAGRycy9tZWRpYS9pbWFnZTI1&#10;LnBuZ1BLAQItAAoAAAAAAAAAIQCFl/9LxB8AAMQfAAAVAAAAAAAAAAAAAAAAAFHZAABkcnMvbWVk&#10;aWEvaW1hZ2UyNi5wbmdQSwECLQAKAAAAAAAAACEA0lqSwUMCAABDAgAAFQAAAAAAAAAAAAAAAABI&#10;+QAAZHJzL21lZGlhL2ltYWdlMjcucG5nUEsBAi0ACgAAAAAAAAAhAMP7zjr2BAAA9gQAABUAAAAA&#10;AAAAAAAAAAAAvvsAAGRycy9tZWRpYS9pbWFnZTI4LnBuZ1BLAQItAAoAAAAAAAAAIQD3KWZgKBMA&#10;ACgTAAAVAAAAAAAAAAAAAAAAAOcAAQBkcnMvbWVkaWEvaW1hZ2UyOS5wbmdQSwECLQAKAAAAAAAA&#10;ACEASKjXxSQCAAAkAgAAFQAAAAAAAAAAAAAAAABCFAEAZHJzL21lZGlhL2ltYWdlMzAucG5nUEsB&#10;Ai0ACgAAAAAAAAAhADSYuXYIBAAACAQAABUAAAAAAAAAAAAAAAAAmRYBAGRycy9tZWRpYS9pbWFn&#10;ZTMxLnBuZ1BLAQItABQABgAIAAAAIQChz+FC4AAAAAgBAAAPAAAAAAAAAAAAAAAAANQaAQBkcnMv&#10;ZG93bnJldi54bWxQSwECLQAKAAAAAAAAACEAwvhdKzsEAAA7BAAAFAAAAAAAAAAAAAAAAADhGwEA&#10;ZHJzL21lZGlhL2ltYWdlMS5wbmdQSwECLQAUAAYACAAAACEAFmbNfncBAADFEAAAGQAAAAAAAAAA&#10;AAAAAABOIAEAZHJzL19yZWxzL2Uyb0RvYy54bWwucmVsc1BLAQItAAoAAAAAAAAAIQAQ5lLWDwcA&#10;AA8HAAAVAAAAAAAAAAAAAAAAAPwhAQBkcnMvbWVkaWEvaW1hZ2UxNy5wbmdQSwUGAAAAACQAJABO&#10;CQAAPikB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1" o:spid="_x0000_s1027" type="#_x0000_t75" style="position:absolute;left:1096;top:316;width:3353;height:10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S1sbwQAAANoAAAAPAAAAZHJzL2Rvd25yZXYueG1sRI9Bi8Iw&#10;FITvC/6H8ARva6qgaDWKiIogCKs9eHw0z7bYvJQmtfXfG0HY4zAz3zDLdWdK8aTaFZYVjIYRCOLU&#10;6oIzBcl1/zsD4TyyxtIyKXiRg/Wq97PEWNuW/+h58ZkIEHYxKsi9r2IpXZqTQTe0FXHw7rY26IOs&#10;M6lrbAPclHIcRVNpsOCwkGNF25zSx6UxCjJ/qCamPZr57LZLonPSbE/XRqlBv9ssQHjq/H/42z5q&#10;BXP4XAk3QK7eAAAA//8DAFBLAQItABQABgAIAAAAIQDb4fbL7gAAAIUBAAATAAAAAAAAAAAAAAAA&#10;AAAAAABbQ29udGVudF9UeXBlc10ueG1sUEsBAi0AFAAGAAgAAAAhAFr0LFu/AAAAFQEAAAsAAAAA&#10;AAAAAAAAAAAAHwEAAF9yZWxzLy5yZWxzUEsBAi0AFAAGAAgAAAAhAMpLWxvBAAAA2gAAAA8AAAAA&#10;AAAAAAAAAAAABwIAAGRycy9kb3ducmV2LnhtbFBLBQYAAAAAAwADALcAAAD1AgAAAAA=&#10;">
                        <v:imagedata r:id="rId67" o:title=""/>
                      </v:shape>
                      <v:shape id="Picture 12" o:spid="_x0000_s1028" type="#_x0000_t75" style="position:absolute;left:1106;top:397;width:3334;height:8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u6AEwwAAANsAAAAPAAAAZHJzL2Rvd25yZXYueG1sRI9Ba8JA&#10;EIXvgv9hmUIvUjdVkZK6ii0U9GgU2+OQnW5Cs7MhuzXx3zsHwdsM781736w2g2/UhbpYBzbwOs1A&#10;EZfB1uwMnI5fL2+gYkK22AQmA1eKsFmPRyvMbej5QJciOSUhHHM0UKXU5lrHsiKPcRpaYtF+Q+cx&#10;ydo5bTvsJdw3epZlS+2xZmmosKXPisq/4t8b2E9c8f2hZ71rcXK+zhcLf7Y/xjw/Ddt3UImG9DDf&#10;r3dW8IVefpEB9PoGAAD//wMAUEsBAi0AFAAGAAgAAAAhANvh9svuAAAAhQEAABMAAAAAAAAAAAAA&#10;AAAAAAAAAFtDb250ZW50X1R5cGVzXS54bWxQSwECLQAUAAYACAAAACEAWvQsW78AAAAVAQAACwAA&#10;AAAAAAAAAAAAAAAfAQAAX3JlbHMvLnJlbHNQSwECLQAUAAYACAAAACEAFrugBMMAAADbAAAADwAA&#10;AAAAAAAAAAAAAAAHAgAAZHJzL2Rvd25yZXYueG1sUEsFBgAAAAADAAMAtwAAAPcCAAAAAA==&#10;">
                        <v:imagedata r:id="rId68" o:title=""/>
                      </v:shape>
                      <v:shape id="Picture 13" o:spid="_x0000_s1029" type="#_x0000_t75" style="position:absolute;left:1137;top:357;width:3186;height:8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YONUwQAAANsAAAAPAAAAZHJzL2Rvd25yZXYueG1sRE/fa8Iw&#10;EH4X/B/CCXvTtIOJdEYRQdiTaBXFt6O5JcXm0jVZ7f77RRjs7T6+n7dcD64RPXWh9qwgn2UgiCuv&#10;azYKzqfddAEiRGSNjWdS8EMB1qvxaImF9g8+Ul9GI1IIhwIV2BjbQspQWXIYZr4lTtyn7xzGBDsj&#10;dYePFO4a+Zplc+mw5tRgsaWtpepefjsF5dHEt9Ml3Hb7r7ze3rJDb69GqZfJsHkHEWmI/+I/94dO&#10;83N4/pIOkKtfAAAA//8DAFBLAQItABQABgAIAAAAIQDb4fbL7gAAAIUBAAATAAAAAAAAAAAAAAAA&#10;AAAAAABbQ29udGVudF9UeXBlc10ueG1sUEsBAi0AFAAGAAgAAAAhAFr0LFu/AAAAFQEAAAsAAAAA&#10;AAAAAAAAAAAAHwEAAF9yZWxzLy5yZWxzUEsBAi0AFAAGAAgAAAAhABRg41TBAAAA2wAAAA8AAAAA&#10;AAAAAAAAAAAABwIAAGRycy9kb3ducmV2LnhtbFBLBQYAAAAAAwADALcAAAD1AgAAAAA=&#10;">
                        <v:imagedata r:id="rId69" o:title=""/>
                      </v:shape>
                      <v:shape id="Picture 14" o:spid="_x0000_s1030" type="#_x0000_t75" style="position:absolute;left:5640;top:316;width:4804;height:10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BJiNwQAAANsAAAAPAAAAZHJzL2Rvd25yZXYueG1sRE9La8JA&#10;EL4X+h+WKXgpOlGhtKmrSEEQxIPpw+uQHZNgdjZmNxr/vSsIvc3H95zZore1OnPrKycaxqMEFEvu&#10;TCWFhp/v1fAdlA8khmonrOHKHhbz56cZpcZdZMfnLBQqhohPSUMZQpMi+rxkS37kGpbIHVxrKUTY&#10;FmhausRwW+MkSd7QUiWxoaSGv0rOj1lnNbzus9PH71+Hgq7bLI98OE23qPXgpV9+ggrch3/xw702&#10;cf4U7r/EA3B+AwAA//8DAFBLAQItABQABgAIAAAAIQDb4fbL7gAAAIUBAAATAAAAAAAAAAAAAAAA&#10;AAAAAABbQ29udGVudF9UeXBlc10ueG1sUEsBAi0AFAAGAAgAAAAhAFr0LFu/AAAAFQEAAAsAAAAA&#10;AAAAAAAAAAAAHwEAAF9yZWxzLy5yZWxzUEsBAi0AFAAGAAgAAAAhAGQEmI3BAAAA2wAAAA8AAAAA&#10;AAAAAAAAAAAABwIAAGRycy9kb3ducmV2LnhtbFBLBQYAAAAAAwADALcAAAD1AgAAAAA=&#10;">
                        <v:imagedata r:id="rId70" o:title=""/>
                      </v:shape>
                      <v:shape id="Picture 15" o:spid="_x0000_s1031" type="#_x0000_t75" style="position:absolute;left:5649;top:397;width:4681;height: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e62BwAAAANsAAAAPAAAAZHJzL2Rvd25yZXYueG1sRE/bisIw&#10;EH1f8B/CCL6tqSKy1EZRWaXuy+LlA4ZmesFm0m2irX9vFgTf5nCuk6x6U4s7ta6yrGAyjkAQZ1ZX&#10;XCi4nHefXyCcR9ZYWyYFD3KwWg4+Eoy17fhI95MvRAhhF6OC0vsmltJlJRl0Y9sQBy63rUEfYFtI&#10;3WIXwk0tp1E0lwYrDg0lNrQtKbuebkbB72Ezv0z+jvu6N7lJ0+9u737WSo2G/XoBwlPv3+KXO9Vh&#10;/gz+fwkHyOUTAAD//wMAUEsBAi0AFAAGAAgAAAAhANvh9svuAAAAhQEAABMAAAAAAAAAAAAAAAAA&#10;AAAAAFtDb250ZW50X1R5cGVzXS54bWxQSwECLQAUAAYACAAAACEAWvQsW78AAAAVAQAACwAAAAAA&#10;AAAAAAAAAAAfAQAAX3JlbHMvLnJlbHNQSwECLQAUAAYACAAAACEAY3utgcAAAADbAAAADwAAAAAA&#10;AAAAAAAAAAAHAgAAZHJzL2Rvd25yZXYueG1sUEsFBgAAAAADAAMAtwAAAPQCAAAAAA==&#10;">
                        <v:imagedata r:id="rId71" o:title=""/>
                      </v:shape>
                      <v:shape id="Picture 16" o:spid="_x0000_s1032" type="#_x0000_t75" style="position:absolute;left:5680;top:357;width:4605;height:85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m0qwgAAANsAAAAPAAAAZHJzL2Rvd25yZXYueG1sRE9Na8JA&#10;EL0X+h+WKfRSzMZipUQ3ooVSr0Yp5DZkx2xIdjZmt5r217uC0Ns83ucsV6PtxJkG3zhWME1SEMSV&#10;0w3XCg77z8k7CB+QNXaOScEveVjljw9LzLS78I7ORahFDGGfoQITQp9J6StDFn3ieuLIHd1gMUQ4&#10;1FIPeInhtpOvaTqXFhuODQZ7+jBUtcWPVVCWY9sc/2w60+b7a+M7fKmKk1LPT+N6ASLQGP7Fd/dW&#10;x/lvcPslHiDzKwAAAP//AwBQSwECLQAUAAYACAAAACEA2+H2y+4AAACFAQAAEwAAAAAAAAAAAAAA&#10;AAAAAAAAW0NvbnRlbnRfVHlwZXNdLnhtbFBLAQItABQABgAIAAAAIQBa9CxbvwAAABUBAAALAAAA&#10;AAAAAAAAAAAAAB8BAABfcmVscy8ucmVsc1BLAQItABQABgAIAAAAIQAPwm0qwgAAANsAAAAPAAAA&#10;AAAAAAAAAAAAAAcCAABkcnMvZG93bnJldi54bWxQSwUGAAAAAAMAAwC3AAAA9gIAAAAA&#10;">
                        <v:imagedata r:id="rId72" o:title=""/>
                      </v:shape>
                      <v:shape id="Picture 17" o:spid="_x0000_s1033" type="#_x0000_t75" style="position:absolute;left:4219;top:537;width:1791;height:5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q2ibwQAAANsAAAAPAAAAZHJzL2Rvd25yZXYueG1sRE9La8JA&#10;EL4L/odlhN50oxQpqau0PiDgKdrep9kxG5OdDdltTP+9Kwi9zcf3nNVmsI3oqfOVYwXzWQKCuHC6&#10;4lLB1/kwfQPhA7LGxjEp+CMPm/V4tMJUuxvn1J9CKWII+xQVmBDaVEpfGLLoZ64ljtzFdRZDhF0p&#10;dYe3GG4buUiSpbRYcWww2NLWUFGffq2CfdZvP4cfeXg13/PsWC92dZ5flXqZDB/vIAIN4V/8dGc6&#10;zl/C45d4gFzfAQAA//8DAFBLAQItABQABgAIAAAAIQDb4fbL7gAAAIUBAAATAAAAAAAAAAAAAAAA&#10;AAAAAABbQ29udGVudF9UeXBlc10ueG1sUEsBAi0AFAAGAAgAAAAhAFr0LFu/AAAAFQEAAAsAAAAA&#10;AAAAAAAAAAAAHwEAAF9yZWxzLy5yZWxzUEsBAi0AFAAGAAgAAAAhALKraJvBAAAA2wAAAA8AAAAA&#10;AAAAAAAAAAAABwIAAGRycy9kb3ducmV2LnhtbFBLBQYAAAAAAwADALcAAAD1AgAAAAA=&#10;">
                        <v:imagedata r:id="rId73" o:title=""/>
                      </v:shape>
                      <v:line id="Line 18" o:spid="_x0000_s1034" style="position:absolute;visibility:visible;mso-wrap-style:square" from="4260,759" to="5552,7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xq0wgAAANsAAAAPAAAAZHJzL2Rvd25yZXYueG1sRE9NawIx&#10;EL0X/A9hhN5q1kK1rEaR4kJvtboK3obNuAluJttNqmt/fVMQepvH+5z5sneNuFAXrGcF41EGgrjy&#10;2nKtoNwVT68gQkTW2HgmBTcKsFwMHuaYa3/lT7psYy1SCIccFZgY21zKUBlyGEa+JU7cyXcOY4Jd&#10;LXWH1xTuGvmcZRPp0HJqMNjSm6HqvP12Cja79dfHj7XFMRSTKpqX8tDu10o9DvvVDESkPv6L7+53&#10;neZP4e+XdIBc/AIAAP//AwBQSwECLQAUAAYACAAAACEA2+H2y+4AAACFAQAAEwAAAAAAAAAAAAAA&#10;AAAAAAAAW0NvbnRlbnRfVHlwZXNdLnhtbFBLAQItABQABgAIAAAAIQBa9CxbvwAAABUBAAALAAAA&#10;AAAAAAAAAAAAAB8BAABfcmVscy8ucmVsc1BLAQItABQABgAIAAAAIQA+Bxq0wgAAANsAAAAPAAAA&#10;AAAAAAAAAAAAAAcCAABkcnMvZG93bnJldi54bWxQSwUGAAAAAAMAAwC3AAAA9gIAAAAA&#10;" strokecolor="#003c69" strokeweight="3pt"/>
                      <v:shape id="Freeform 19" o:spid="_x0000_s1035" style="position:absolute;left:5522;top:668;width:180;height:180;visibility:visible;mso-wrap-style:square;v-text-anchor:top" coordsize="180,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O3ccxgAAANsAAAAPAAAAZHJzL2Rvd25yZXYueG1sRI9Ba8JA&#10;EIXvhf6HZQq9FN00KUVSVylFQU9FK+pxzE6TkOxsmt1q/PedQ8HbDO/Ne99M54Nr1Zn6UHs28DxO&#10;QBEX3tZcGth9LUcTUCEiW2w9k4ErBZjP7u+mmFt/4Q2dt7FUEsIhRwNVjF2udSgqchjGviMW7dv3&#10;DqOsfaltjxcJd61Ok+RVO6xZGirs6KOiotn+OgOrl3Q9abJDs09PmzT7+UyesuPCmMeH4f0NVKQh&#10;3sz/1ysr+AIrv8gAevYHAAD//wMAUEsBAi0AFAAGAAgAAAAhANvh9svuAAAAhQEAABMAAAAAAAAA&#10;AAAAAAAAAAAAAFtDb250ZW50X1R5cGVzXS54bWxQSwECLQAUAAYACAAAACEAWvQsW78AAAAVAQAA&#10;CwAAAAAAAAAAAAAAAAAfAQAAX3JlbHMvLnJlbHNQSwECLQAUAAYACAAAACEA2Tt3HMYAAADbAAAA&#10;DwAAAAAAAAAAAAAAAAAHAgAAZHJzL2Rvd25yZXYueG1sUEsFBgAAAAADAAMAtwAAAPoCAAAAAA==&#10;" path="m,l,180,180,90,,xe" fillcolor="#003c69" stroked="f">
                        <v:path arrowok="t" o:connecttype="custom" o:connectlocs="0,669;0,849;180,759;0,669" o:connectangles="0,0,0,0"/>
                      </v:shape>
                      <v:shape id="Picture 20" o:spid="_x0000_s1036" type="#_x0000_t75" style="position:absolute;left:7824;top:1595;width:531;height:8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NOMawAAAANsAAAAPAAAAZHJzL2Rvd25yZXYueG1sRE/fa8Iw&#10;EH4f+D+EE3ybqRuMtRpFxIEPwlCLz2dzNsXmUpLM1v9+GQh7u4/v5y1Wg23FnXxoHCuYTTMQxJXT&#10;DdcKytPX6yeIEJE1to5JwYMCrJajlwUW2vV8oPsx1iKFcChQgYmxK6QMlSGLYeo64sRdnbcYE/S1&#10;1B77FG5b+ZZlH9Jiw6nBYEcbQ9Xt+GMVuMve57V5j/1322fnx660ZdgqNRkP6zmISEP8Fz/dO53m&#10;5/D3SzpALn8BAAD//wMAUEsBAi0AFAAGAAgAAAAhANvh9svuAAAAhQEAABMAAAAAAAAAAAAAAAAA&#10;AAAAAFtDb250ZW50X1R5cGVzXS54bWxQSwECLQAUAAYACAAAACEAWvQsW78AAAAVAQAACwAAAAAA&#10;AAAAAAAAAAAfAQAAX3JlbHMvLnJlbHNQSwECLQAUAAYACAAAACEAkTTjGsAAAADbAAAADwAAAAAA&#10;AAAAAAAAAAAHAgAAZHJzL2Rvd25yZXYueG1sUEsFBgAAAAADAAMAtwAAAPQCAAAAAA==&#10;">
                        <v:imagedata r:id="rId74" o:title=""/>
                      </v:shape>
                      <v:line id="Line 21" o:spid="_x0000_s1037" style="position:absolute;visibility:visible;mso-wrap-style:square" from="8035,1638" to="8042,195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kh9wAAAANsAAAAPAAAAZHJzL2Rvd25yZXYueG1sRE/LagIx&#10;FN0X/IdwBXc1o6CU0SgiDnSn9QXuLpPrJDi5mU6ijv36ZlHo8nDe82XnavGgNljPCkbDDARx6bXl&#10;SsHxULx/gAgRWWPtmRS8KMBy0XubY679k7/osY+VSCEcclRgYmxyKUNpyGEY+oY4cVffOowJtpXU&#10;LT5TuKvlOMum0qHl1GCwobWh8ra/OwW7w+Z7+2NtcQnFtIxmcjw3p41Sg363moGI1MV/8Z/7UysY&#10;p/XpS/oBcvELAAD//wMAUEsBAi0AFAAGAAgAAAAhANvh9svuAAAAhQEAABMAAAAAAAAAAAAAAAAA&#10;AAAAAFtDb250ZW50X1R5cGVzXS54bWxQSwECLQAUAAYACAAAACEAWvQsW78AAAAVAQAACwAAAAAA&#10;AAAAAAAAAAAfAQAAX3JlbHMvLnJlbHNQSwECLQAUAAYACAAAACEAf4JIfcAAAADbAAAADwAAAAAA&#10;AAAAAAAAAAAHAgAAZHJzL2Rvd25yZXYueG1sUEsFBgAAAAADAAMAtwAAAPQCAAAAAA==&#10;" strokecolor="#003c69" strokeweight="3pt"/>
                      <v:shape id="Freeform 22" o:spid="_x0000_s1038" style="position:absolute;left:7969;top:1917;width:180;height:183;visibility:visible;mso-wrap-style:square;v-text-anchor:top" coordsize="180,1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IpvXwAAAANsAAAAPAAAAZHJzL2Rvd25yZXYueG1sRI/NqsIw&#10;FIT3F3yHcAR319Qu1FuNooLg1h9we2jObavNSUliW9/eCILLYWa+YZbr3tSiJecrywom4wQEcW51&#10;xYWCy3n/OwfhA7LG2jIpeJKH9Wrws8RM246P1J5CISKEfYYKyhCaTEqfl2TQj21DHL1/6wyGKF0h&#10;tcMuwk0t0ySZSoMVx4USG9qVlN9PD6Pg4bb729/s2vbF9dLxzev70QalRsN+swARqA/f8Kd90ArS&#10;FN5f4g+QqxcAAAD//wMAUEsBAi0AFAAGAAgAAAAhANvh9svuAAAAhQEAABMAAAAAAAAAAAAAAAAA&#10;AAAAAFtDb250ZW50X1R5cGVzXS54bWxQSwECLQAUAAYACAAAACEAWvQsW78AAAAVAQAACwAAAAAA&#10;AAAAAAAAAAAfAQAAX3JlbHMvLnJlbHNQSwECLQAUAAYACAAAACEAwiKb18AAAADbAAAADwAAAAAA&#10;AAAAAAAAAAAHAgAAZHJzL2Rvd25yZXYueG1sUEsFBgAAAAADAAMAtwAAAPQCAAAAAA==&#10;" path="m180,l,5,94,182,180,xe" fillcolor="#003c69" stroked="f">
                        <v:path arrowok="t" o:connecttype="custom" o:connectlocs="180,1917;0,1922;94,2099;180,1917" o:connectangles="0,0,0,0"/>
                      </v:shape>
                      <v:shape id="Picture 23" o:spid="_x0000_s1039" type="#_x0000_t75" style="position:absolute;left:7473;top:2070;width:1280;height:10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IcD/xAAAANsAAAAPAAAAZHJzL2Rvd25yZXYueG1sRI9PawIx&#10;FMTvgt8hPKG3mtUWkdUotiDUS/2L50fyurt085Ju4rrtpzdCweMwM79h5svO1qKlJlSOFYyGGQhi&#10;7UzFhYLTcf08BREissHaMSn4pQDLRb83x9y4K++pPcRCJAiHHBWUMfpcyqBLshiGzhMn78s1FmOS&#10;TSFNg9cEt7UcZ9lEWqw4LZTo6b0k/X24WAVRf2r/4ze7v3a3PV9os357XY2Uehp0qxmISF18hP/b&#10;H0bB+AXuX9IPkIsbAAAA//8DAFBLAQItABQABgAIAAAAIQDb4fbL7gAAAIUBAAATAAAAAAAAAAAA&#10;AAAAAAAAAABbQ29udGVudF9UeXBlc10ueG1sUEsBAi0AFAAGAAgAAAAhAFr0LFu/AAAAFQEAAAsA&#10;AAAAAAAAAAAAAAAAHwEAAF9yZWxzLy5yZWxzUEsBAi0AFAAGAAgAAAAhAMEhwP/EAAAA2wAAAA8A&#10;AAAAAAAAAAAAAAAABwIAAGRycy9kb3ducmV2LnhtbFBLBQYAAAAAAwADALcAAAD4AgAAAAA=&#10;">
                        <v:imagedata r:id="rId75" o:title=""/>
                      </v:shape>
                      <v:shape id="Picture 24" o:spid="_x0000_s1040" type="#_x0000_t75" style="position:absolute;left:7483;top:2154;width:1258;height:8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ZzGzwwAAANsAAAAPAAAAZHJzL2Rvd25yZXYueG1sRI9Li8Iw&#10;FIX3gv8hXGE2MqbjQqRjKuIguHKwFqS7S3Ptw+amNFHrv58MCC4P5/FxVuvBtOJOvastK/iaRSCI&#10;C6trLhVkp93nEoTzyBpby6TgSQ7WyXi0wljbBx/pnvpShBF2MSqovO9iKV1RkUE3sx1x8C62N+iD&#10;7Eupe3yEcdPKeRQtpMGaA6HCjrYVFdf0ZgJ3etxmOm9+nybbpOddftDNz0Gpj8mw+QbhafDv8Ku9&#10;1wrmC/j/En6ATP4AAAD//wMAUEsBAi0AFAAGAAgAAAAhANvh9svuAAAAhQEAABMAAAAAAAAAAAAA&#10;AAAAAAAAAFtDb250ZW50X1R5cGVzXS54bWxQSwECLQAUAAYACAAAACEAWvQsW78AAAAVAQAACwAA&#10;AAAAAAAAAAAAAAAfAQAAX3JlbHMvLnJlbHNQSwECLQAUAAYACAAAACEAXGcxs8MAAADbAAAADwAA&#10;AAAAAAAAAAAAAAAHAgAAZHJzL2Rvd25yZXYueG1sUEsFBgAAAAADAAMAtwAAAPcCAAAAAA==&#10;">
                        <v:imagedata r:id="rId76" o:title=""/>
                      </v:shape>
                      <v:shape id="Picture 25" o:spid="_x0000_s1041" type="#_x0000_t75" style="position:absolute;left:7514;top:2111;width:1111;height:8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pNSQwgAAANsAAAAPAAAAZHJzL2Rvd25yZXYueG1sRI/BbsIw&#10;EETvlfgHayv11jhNpYICBkHVqr0G8gFLvMQR8TrEbpL262skJI6jmXmjWW0m24qBet84VvCSpCCI&#10;K6cbrhWUh8/nBQgfkDW2jknBL3nYrGcPK8y1G7mgYR9qESHsc1RgQuhyKX1lyKJPXEccvZPrLYYo&#10;+1rqHscIt63M0vRNWmw4Lhjs6N1Qdd7/WAWt/Bsv+IFy57/ca5nVpjnuCqWeHqftEkSgKdzDt/a3&#10;VpDN4fol/gC5/gcAAP//AwBQSwECLQAUAAYACAAAACEA2+H2y+4AAACFAQAAEwAAAAAAAAAAAAAA&#10;AAAAAAAAW0NvbnRlbnRfVHlwZXNdLnhtbFBLAQItABQABgAIAAAAIQBa9CxbvwAAABUBAAALAAAA&#10;AAAAAAAAAAAAAB8BAABfcmVscy8ucmVsc1BLAQItABQABgAIAAAAIQAnpNSQwgAAANsAAAAPAAAA&#10;AAAAAAAAAAAAAAcCAABkcnMvZG93bnJldi54bWxQSwUGAAAAAAMAAwC3AAAA9gIAAAAA&#10;">
                        <v:imagedata r:id="rId77" o:title=""/>
                      </v:shape>
                      <v:shape id="Picture 26" o:spid="_x0000_s1042" type="#_x0000_t75" style="position:absolute;left:1478;top:2027;width:5077;height:11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M0ORvwAAANsAAAAPAAAAZHJzL2Rvd25yZXYueG1sRE/LisIw&#10;FN0P+A/hCu7GVBGRahQpjsjgxgeuL821LTY3pcmk1a+fLASXh/NebXpTi0CtqywrmIwTEMS51RUX&#10;Cq6Xn+8FCOeRNdaWScGTHGzWg68Vptp2fKJw9oWIIexSVFB636RSurwkg25sG+LI3W1r0EfYFlK3&#10;2MVwU8tpksylwYpjQ4kNZSXlj/OfUZC/XDBJFyb0u9sfm3vIbttZptRo2G+XIDz1/iN+uw9awTSO&#10;jV/iD5DrfwAAAP//AwBQSwECLQAUAAYACAAAACEA2+H2y+4AAACFAQAAEwAAAAAAAAAAAAAAAAAA&#10;AAAAW0NvbnRlbnRfVHlwZXNdLnhtbFBLAQItABQABgAIAAAAIQBa9CxbvwAAABUBAAALAAAAAAAA&#10;AAAAAAAAAB8BAABfcmVscy8ucmVsc1BLAQItABQABgAIAAAAIQBuM0ORvwAAANsAAAAPAAAAAAAA&#10;AAAAAAAAAAcCAABkcnMvZG93bnJldi54bWxQSwUGAAAAAAMAAwC3AAAA8wIAAAAA&#10;">
                        <v:imagedata r:id="rId78" o:title=""/>
                      </v:shape>
                      <v:shape id="Picture 27" o:spid="_x0000_s1043" type="#_x0000_t75" style="position:absolute;left:1857;top:2109;width:4685;height:9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VkV2xQAAANsAAAAPAAAAZHJzL2Rvd25yZXYueG1sRI9Ba8JA&#10;FITvBf/D8oTe6iZWRdOsIi0Fi5c2jYK3R/Y1CWbfhuzWxH/fFYQeh5n5hkk3g2nEhTpXW1YQTyIQ&#10;xIXVNZcK8u/3pyUI55E1NpZJwZUcbNajhxQTbXv+okvmSxEg7BJUUHnfJlK6oiKDbmJb4uD92M6g&#10;D7Irpe6wD3DTyGkULaTBmsNChS29VlScs1+jQPZx/Lw42vhw2s3yj/3y883MS6Uex8P2BYSnwf+H&#10;7+2dVjBdwe1L+AFy/QcAAP//AwBQSwECLQAUAAYACAAAACEA2+H2y+4AAACFAQAAEwAAAAAAAAAA&#10;AAAAAAAAAAAAW0NvbnRlbnRfVHlwZXNdLnhtbFBLAQItABQABgAIAAAAIQBa9CxbvwAAABUBAAAL&#10;AAAAAAAAAAAAAAAAAB8BAABfcmVscy8ucmVsc1BLAQItABQABgAIAAAAIQAIVkV2xQAAANsAAAAP&#10;AAAAAAAAAAAAAAAAAAcCAABkcnMvZG93bnJldi54bWxQSwUGAAAAAAMAAwC3AAAA+QIAAAAA&#10;">
                        <v:imagedata r:id="rId79" o:title=""/>
                      </v:shape>
                      <v:shape id="Picture 28" o:spid="_x0000_s1044" type="#_x0000_t75" style="position:absolute;left:1509;top:2068;width:4917;height:89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O67xwAAAANsAAAAPAAAAZHJzL2Rvd25yZXYueG1sRE/LisIw&#10;FN0L8w/hDrgRTR1RnI5RxEFw63vcXZprW6a5qU1s69+bheDycN6zRWsKUVPlcssKhoMIBHFidc6p&#10;gsN+3Z+CcB5ZY2GZFDzIwWL+0ZlhrG3DW6p3PhUhhF2MCjLvy1hKl2Rk0A1sSRy4q60M+gCrVOoK&#10;mxBuCvkVRRNpMOfQkGFJq4yS/93dKDhfe3yqx7e/TXP8/o3k+JI+Jhelup/t8geEp9a/xS/3RisY&#10;hfXhS/gBcv4EAAD//wMAUEsBAi0AFAAGAAgAAAAhANvh9svuAAAAhQEAABMAAAAAAAAAAAAAAAAA&#10;AAAAAFtDb250ZW50X1R5cGVzXS54bWxQSwECLQAUAAYACAAAACEAWvQsW78AAAAVAQAACwAAAAAA&#10;AAAAAAAAAAAfAQAAX3JlbHMvLnJlbHNQSwECLQAUAAYACAAAACEAlzuu8cAAAADbAAAADwAAAAAA&#10;AAAAAAAAAAAHAgAAZHJzL2Rvd25yZXYueG1sUEsFBgAAAAADAAMAtwAAAPQCAAAAAA==&#10;">
                        <v:imagedata r:id="rId80" o:title=""/>
                      </v:shape>
                      <v:shape id="Picture 29" o:spid="_x0000_s1045" type="#_x0000_t75" style="position:absolute;left:6104;top:2235;width:1443;height:57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QgQ/xAAAANsAAAAPAAAAZHJzL2Rvd25yZXYueG1sRI9Pa8JA&#10;FMTvhX6H5QnedOMfShtdpQoS6ammFa+P7DMJZt/G3VXjt3cLQo/DzPyGmS8704grOV9bVjAaJiCI&#10;C6trLhX8/mwG7yB8QNbYWCYFd/KwXLy+zDHV9sY7uuahFBHCPkUFVQhtKqUvKjLoh7Yljt7ROoMh&#10;SldK7fAW4aaR4yR5kwZrjgsVtrSuqDjlF6MgrCZyenL3zd59HL6ybHU4fyeZUv1e9zkDEagL/+Fn&#10;e6sVTEbw9yX+ALl4AAAA//8DAFBLAQItABQABgAIAAAAIQDb4fbL7gAAAIUBAAATAAAAAAAAAAAA&#10;AAAAAAAAAABbQ29udGVudF9UeXBlc10ueG1sUEsBAi0AFAAGAAgAAAAhAFr0LFu/AAAAFQEAAAsA&#10;AAAAAAAAAAAAAAAAHwEAAF9yZWxzLy5yZWxzUEsBAi0AFAAGAAgAAAAhAMRCBD/EAAAA2wAAAA8A&#10;AAAAAAAAAAAAAAAABwIAAGRycy9kb3ducmV2LnhtbFBLBQYAAAAAAwADALcAAAD4AgAAAAA=&#10;">
                        <v:imagedata r:id="rId81" o:title=""/>
                      </v:shape>
                      <v:line id="Line 30" o:spid="_x0000_s1046" style="position:absolute;visibility:visible;mso-wrap-style:square" from="7459,2508" to="7459,25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xeVMxAAAANsAAAAPAAAAZHJzL2Rvd25yZXYueG1sRI9PawIx&#10;FMTvhX6H8ITealZLRVajSHGht1r/gbfH5rkJbl62m1TXfvpGEDwOM/MbZjrvXC3O1AbrWcGgn4Eg&#10;Lr22XCnYborXMYgQkTXWnknBlQLMZ89PU8y1v/A3ndexEgnCIUcFJsYmlzKUhhyGvm+Ik3f0rcOY&#10;ZFtJ3eIlwV0th1k2kg4tpwWDDX0YKk/rX6dgtVn+fP1ZWxxCMSqjed/um91SqZdet5iAiNTFR/je&#10;/tQK3oZw+5J+gJz9AwAA//8DAFBLAQItABQABgAIAAAAIQDb4fbL7gAAAIUBAAATAAAAAAAAAAAA&#10;AAAAAAAAAABbQ29udGVudF9UeXBlc10ueG1sUEsBAi0AFAAGAAgAAAAhAFr0LFu/AAAAFQEAAAsA&#10;AAAAAAAAAAAAAAAAHwEAAF9yZWxzLy5yZWxzUEsBAi0AFAAGAAgAAAAhAGXF5UzEAAAA2wAAAA8A&#10;AAAAAAAAAAAAAAAABwIAAGRycy9kb3ducmV2LnhtbFBLBQYAAAAAAwADALcAAAD4AgAAAAA=&#10;" strokecolor="#003c69" strokeweight="3pt"/>
                      <v:shape id="Freeform 31" o:spid="_x0000_s1047" style="position:absolute;left:6366;top:2418;width:180;height:180;visibility:visible;mso-wrap-style:square;v-text-anchor:top" coordsize="180,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KrkNxgAAANsAAAAPAAAAZHJzL2Rvd25yZXYueG1sRI9Pa8JA&#10;FMTvBb/D8gq9FN00W0Siq0hpwZ7EP6jHZ/Y1Ccm+TbNbjd++WxB6HGbmN8xs0dtGXKjzlWMNL6ME&#10;BHHuTMWFhv3uYzgB4QOywcYxabiRh8V88DDDzLgrb+iyDYWIEPYZaihDaDMpfV6SRT9yLXH0vlxn&#10;MUTZFdJ0eI1w28g0ScbSYsVxocSW3krK6+2P1bB6TT8ntTrWh/S8SdX3OnlWp3etnx775RREoD78&#10;h+/tldGgFPx9iT9Azn8BAAD//wMAUEsBAi0AFAAGAAgAAAAhANvh9svuAAAAhQEAABMAAAAAAAAA&#10;AAAAAAAAAAAAAFtDb250ZW50X1R5cGVzXS54bWxQSwECLQAUAAYACAAAACEAWvQsW78AAAAVAQAA&#10;CwAAAAAAAAAAAAAAAAAfAQAAX3JlbHMvLnJlbHNQSwECLQAUAAYACAAAACEAnCq5DcYAAADbAAAA&#10;DwAAAAAAAAAAAAAAAAAHAgAAZHJzL2Rvd25yZXYueG1sUEsFBgAAAAADAAMAtwAAAPoCAAAAAA==&#10;" path="m180,l,90r180,90l180,xe" fillcolor="#003c69" stroked="f">
                        <v:path arrowok="t" o:connecttype="custom" o:connectlocs="180,2418;0,2508;180,2598;180,2418" o:connectangles="0,0,0,0"/>
                      </v:shape>
                      <v:shape id="Picture 32" o:spid="_x0000_s1048" type="#_x0000_t75" style="position:absolute;left:8534;top:3630;width:1280;height:10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Ec5WxAAAANsAAAAPAAAAZHJzL2Rvd25yZXYueG1sRI9PawIx&#10;FMTvBb9DeII3zWqlyGoUKwj10voPz4/kdXfp5iXdxHXtp28KQo/DzPyGWaw6W4uWmlA5VjAeZSCI&#10;tTMVFwrOp+1wBiJEZIO1Y1JwpwCrZe9pgblxNz5Qe4yFSBAOOSooY/S5lEGXZDGMnCdO3qdrLMYk&#10;m0KaBm8Jbms5ybIXabHitFCip01J+ut4tQqiftf+2+/2P+3+43Kl3fZ1uh4rNeh36zmISF38Dz/a&#10;b0bB8xT+vqQfIJe/AAAA//8DAFBLAQItABQABgAIAAAAIQDb4fbL7gAAAIUBAAATAAAAAAAAAAAA&#10;AAAAAAAAAABbQ29udGVudF9UeXBlc10ueG1sUEsBAi0AFAAGAAgAAAAhAFr0LFu/AAAAFQEAAAsA&#10;AAAAAAAAAAAAAAAAHwEAAF9yZWxzLy5yZWxzUEsBAi0AFAAGAAgAAAAhAMsRzlbEAAAA2wAAAA8A&#10;AAAAAAAAAAAAAAAABwIAAGRycy9kb3ducmV2LnhtbFBLBQYAAAAAAwADALcAAAD4AgAAAAA=&#10;">
                        <v:imagedata r:id="rId75" o:title=""/>
                      </v:shape>
                      <v:shape id="Picture 33" o:spid="_x0000_s1049" type="#_x0000_t75" style="position:absolute;left:8544;top:3712;width:1260;height:84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ANxwgAAANsAAAAPAAAAZHJzL2Rvd25yZXYueG1sRI9BawIx&#10;FITvBf9DeEJvNWtli6xGUYvQ4qm24PWxeW4WNy9rEnfXf28KhR6HmfmGWa4H24iOfKgdK5hOMhDE&#10;pdM1Vwp+vvcvcxAhImtsHJOCOwVYr0ZPSyy06/mLumOsRIJwKFCBibEtpAylIYth4lri5J2dtxiT&#10;9JXUHvsEt418zbI3abHmtGCwpZ2h8nK8WQWf2/dZfmDu+eTza7c1YThUc6Wex8NmASLSEP/Df+0P&#10;rWCWw++X9APk6gEAAP//AwBQSwECLQAUAAYACAAAACEA2+H2y+4AAACFAQAAEwAAAAAAAAAAAAAA&#10;AAAAAAAAW0NvbnRlbnRfVHlwZXNdLnhtbFBLAQItABQABgAIAAAAIQBa9CxbvwAAABUBAAALAAAA&#10;AAAAAAAAAAAAAB8BAABfcmVscy8ucmVsc1BLAQItABQABgAIAAAAIQDGbANxwgAAANsAAAAPAAAA&#10;AAAAAAAAAAAAAAcCAABkcnMvZG93bnJldi54bWxQSwUGAAAAAAMAAwC3AAAA9gIAAAAA&#10;">
                        <v:imagedata r:id="rId82" o:title=""/>
                      </v:shape>
                      <v:shape id="Picture 34" o:spid="_x0000_s1050" type="#_x0000_t75" style="position:absolute;left:8575;top:3671;width:1111;height:8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MefWwgAAANsAAAAPAAAAZHJzL2Rvd25yZXYueG1sRI/BasMw&#10;EETvhf6D2EJvjRwHTHCjmDi0NNc4+YCttbVMrZVjqbabr48ChR6HmXnDbIrZdmKkwbeOFSwXCQji&#10;2umWGwXn0/vLGoQPyBo7x6TglzwU28eHDebaTXyksQqNiBD2OSowIfS5lL42ZNEvXE8cvS83WAxR&#10;Do3UA04RbjuZJkkmLbYcFwz2tDdUf1c/VkEnr9MF31CW/sOtzmlj2s/yqNTz07x7BRFoDv/hv/ZB&#10;K1hlcP8Sf4Dc3gAAAP//AwBQSwECLQAUAAYACAAAACEA2+H2y+4AAACFAQAAEwAAAAAAAAAAAAAA&#10;AAAAAAAAW0NvbnRlbnRfVHlwZXNdLnhtbFBLAQItABQABgAIAAAAIQBa9CxbvwAAABUBAAALAAAA&#10;AAAAAAAAAAAAAB8BAABfcmVscy8ucmVsc1BLAQItABQABgAIAAAAIQDNMefWwgAAANsAAAAPAAAA&#10;AAAAAAAAAAAAAAcCAABkcnMvZG93bnJldi54bWxQSwUGAAAAAAMAAwC3AAAA9gIAAAAA&#10;">
                        <v:imagedata r:id="rId77" o:title=""/>
                      </v:shape>
                      <v:shape id="Picture 35" o:spid="_x0000_s1051" type="#_x0000_t75" style="position:absolute;left:8865;top:1614;width:531;height:23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rPs3xAAAANsAAAAPAAAAZHJzL2Rvd25yZXYueG1sRI9Ba4NA&#10;FITvhfyH5QV6a1YNJMFklRAolNKLaQjt7eG+qMR9K+5q9N93C4Ueh5n5hjnkk2nFSL1rLCuIVxEI&#10;4tLqhisFl8/Xlx0I55E1tpZJwUwO8mzxdMBU2wcXNJ59JQKEXYoKau+7VEpX1mTQrWxHHLyb7Q36&#10;IPtK6h4fAW5amUTRRhpsOCzU2NGppvJ+HowCf+14Uw1z9LFNvtz791zEt3Wh1PNyOu5BeJr8f/iv&#10;/aYVrLfw+yX8AJn9AAAA//8DAFBLAQItABQABgAIAAAAIQDb4fbL7gAAAIUBAAATAAAAAAAAAAAA&#10;AAAAAAAAAABbQ29udGVudF9UeXBlc10ueG1sUEsBAi0AFAAGAAgAAAAhAFr0LFu/AAAAFQEAAAsA&#10;AAAAAAAAAAAAAAAAHwEAAF9yZWxzLy5yZWxzUEsBAi0AFAAGAAgAAAAhAICs+zfEAAAA2wAAAA8A&#10;AAAAAAAAAAAAAAAABwIAAGRycy9kb3ducmV2LnhtbFBLBQYAAAAAAwADALcAAAD4AgAAAAA=&#10;">
                        <v:imagedata r:id="rId83" o:title=""/>
                      </v:shape>
                      <v:line id="Line 36" o:spid="_x0000_s1052" style="position:absolute;visibility:visible;mso-wrap-style:square" from="9103,1655" to="9103,352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LdKmwQAAANsAAAAPAAAAZHJzL2Rvd25yZXYueG1sRE/LagIx&#10;FN0L/YdwBXeaUVFkahQpDnRX66PQ3WVyOwlObsZJqlO/3iwKLg/nvVx3rhZXaoP1rGA8ykAQl15b&#10;rhQcD8VwASJEZI21Z1LwRwHWq5feEnPtb/xJ132sRArhkKMCE2OTSxlKQw7DyDfEifvxrcOYYFtJ&#10;3eIthbtaTrJsLh1aTg0GG3ozVJ73v07B7rC9fNytLb5DMS+jmR2/mtNWqUG/27yCiNTFp/jf/a4V&#10;TNPY9CX9ALl6AAAA//8DAFBLAQItABQABgAIAAAAIQDb4fbL7gAAAIUBAAATAAAAAAAAAAAAAAAA&#10;AAAAAABbQ29udGVudF9UeXBlc10ueG1sUEsBAi0AFAAGAAgAAAAhAFr0LFu/AAAAFQEAAAsAAAAA&#10;AAAAAAAAAAAAHwEAAF9yZWxzLy5yZWxzUEsBAi0AFAAGAAgAAAAhAAQt0qbBAAAA2wAAAA8AAAAA&#10;AAAAAAAAAAAABwIAAGRycy9kb3ducmV2LnhtbFBLBQYAAAAAAwADALcAAAD1AgAAAAA=&#10;" strokecolor="#003c69" strokeweight="3pt"/>
                      <v:shape id="Freeform 37" o:spid="_x0000_s1053" style="position:absolute;left:9017;top:3493;width:180;height:181;visibility:visible;mso-wrap-style:square;v-text-anchor:top" coordsize="180,1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6+cfwgAAANsAAAAPAAAAZHJzL2Rvd25yZXYueG1sRI9LawIx&#10;FIX3Qv9DuIXuNNGC6NQopSgUceGjLtxdJrczQ5ObMEl1/PdGEFwezuPjzBads+JMbWw8axgOFAji&#10;0puGKw0/h1V/AiImZIPWM2m4UoTF/KU3w8L4C+/ovE+VyCMcC9RQpxQKKWNZk8M48IE4e7++dZiy&#10;bCtpWrzkcWflSKmxdNhwJtQY6Kum8m//7+5cm9TImrA+bbbHoxqellEGrd9eu88PEIm69Aw/2t9G&#10;w/sU7l/yD5DzGwAAAP//AwBQSwECLQAUAAYACAAAACEA2+H2y+4AAACFAQAAEwAAAAAAAAAAAAAA&#10;AAAAAAAAW0NvbnRlbnRfVHlwZXNdLnhtbFBLAQItABQABgAIAAAAIQBa9CxbvwAAABUBAAALAAAA&#10;AAAAAAAAAAAAAB8BAABfcmVscy8ucmVsc1BLAQItABQABgAIAAAAIQBE6+cfwgAAANsAAAAPAAAA&#10;AAAAAAAAAAAAAAcCAABkcnMvZG93bnJldi54bWxQSwUGAAAAAAMAAwC3AAAA9gIAAAAA&#10;" path="m,l89,180,180,1,,xe" fillcolor="#003c69" stroked="f">
                        <v:path arrowok="t" o:connecttype="custom" o:connectlocs="0,3494;89,3674;180,3495;0,3494" o:connectangles="0,0,0,0"/>
                      </v:shape>
                      <v:shape id="Picture 38" o:spid="_x0000_s1054" type="#_x0000_t75" style="position:absolute;left:7972;top:1581;width:1282;height:2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vkJPxQAAANsAAAAPAAAAZHJzL2Rvd25yZXYueG1sRI9Ba8JA&#10;EIXvBf/DMoK3ulGklOgqIoii9FBTqMdJdkyC2dmQXU367zuHQg9zGObNe+9bbQbXqCd1ofZsYDZN&#10;QBEX3tZcGvjK9q/voEJEtth4JgM/FGCzHr2sMLW+5096XmKpxIRDigaqGNtU61BU5DBMfUsst5vv&#10;HEZZu1LbDnsxd42eJ8mbdlizJFTY0q6i4n55OAON7Q/54nT+HrbXa57t849axpjJeNguQUUa4r/4&#10;7/toDSykvbAIB+j1LwAAAP//AwBQSwECLQAUAAYACAAAACEA2+H2y+4AAACFAQAAEwAAAAAAAAAA&#10;AAAAAAAAAAAAW0NvbnRlbnRfVHlwZXNdLnhtbFBLAQItABQABgAIAAAAIQBa9CxbvwAAABUBAAAL&#10;AAAAAAAAAAAAAAAAAB8BAABfcmVscy8ucmVsc1BLAQItABQABgAIAAAAIQDYvkJPxQAAANsAAAAP&#10;AAAAAAAAAAAAAAAAAAcCAABkcnMvZG93bnJldi54bWxQSwUGAAAAAAMAAwC3AAAA+QIAAAAA&#10;">
                        <v:imagedata r:id="rId84" o:title=""/>
                      </v:shape>
                      <v:line id="Line 39" o:spid="_x0000_s1055" style="position:absolute;visibility:visible;mso-wrap-style:square" from="8044,1653" to="9098,165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QhGxAAAANsAAAAPAAAAZHJzL2Rvd25yZXYueG1sRI9PawIx&#10;FMTvBb9DeEJvNWuxIqtRRFzw1tZ/4O2xeW6Cm5d1k+q2n74pFDwOM/MbZrboXC1u1AbrWcFwkIEg&#10;Lr22XCnY74qXCYgQkTXWnknBNwVYzHtPM8y1v/Mn3baxEgnCIUcFJsYmlzKUhhyGgW+Ik3f2rcOY&#10;ZFtJ3eI9wV0tX7NsLB1aTgsGG1oZKi/bL6fgY7e+vv9YW5xCMS6jedsfm8Naqed+t5yCiNTFR/i/&#10;vdEKRkP4+5J+gJz/AgAA//8DAFBLAQItABQABgAIAAAAIQDb4fbL7gAAAIUBAAATAAAAAAAAAAAA&#10;AAAAAAAAAABbQ29udGVudF9UeXBlc10ueG1sUEsBAi0AFAAGAAgAAAAhAFr0LFu/AAAAFQEAAAsA&#10;AAAAAAAAAAAAAAAAHwEAAF9yZWxzLy5yZWxzUEsBAi0AFAAGAAgAAAAhAM0RCEbEAAAA2wAAAA8A&#10;AAAAAAAAAAAAAAAABwIAAGRycy9kb3ducmV2LnhtbFBLBQYAAAAAAwADALcAAAD4AgAAAAA=&#10;" strokecolor="#003c69" strokeweight="3pt"/>
                      <v:shape id="Picture 40" o:spid="_x0000_s1056" type="#_x0000_t75" style="position:absolute;left:8462;top:1173;width:228;height:6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h0J2xQAAANsAAAAPAAAAZHJzL2Rvd25yZXYueG1sRI9Ba8JA&#10;FITvBf/D8oReSt0YpC3RVUpDMQcvpkrb2yP7TILZt2F31fjvXaHQ4zDzzTCL1WA6cSbnW8sKppME&#10;BHFldcu1gt3X5/MbCB+QNXaWScGVPKyWo4cFZtpeeEvnMtQilrDPUEETQp9J6auGDPqJ7Ymjd7DO&#10;YIjS1VI7vMRy08k0SV6kwZbjQoM9fTRUHcuTUTAzxevvE33vj2azX093Lv8hzJV6HA/vcxCBhvAf&#10;/qMLHbkU7l/iD5DLGwAAAP//AwBQSwECLQAUAAYACAAAACEA2+H2y+4AAACFAQAAEwAAAAAAAAAA&#10;AAAAAAAAAAAAW0NvbnRlbnRfVHlwZXNdLnhtbFBLAQItABQABgAIAAAAIQBa9CxbvwAAABUBAAAL&#10;AAAAAAAAAAAAAAAAAB8BAABfcmVscy8ucmVsc1BLAQItABQABgAIAAAAIQAMh0J2xQAAANsAAAAP&#10;AAAAAAAAAAAAAAAAAAcCAABkcnMvZG93bnJldi54bWxQSwUGAAAAAAMAAwC3AAAA+QIAAAAA&#10;">
                        <v:imagedata r:id="rId85" o:title=""/>
                      </v:shape>
                      <v:line id="Line 41" o:spid="_x0000_s1057" style="position:absolute;visibility:visible;mso-wrap-style:square" from="8535,1215" to="8535,16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jzOqxAAAANsAAAAPAAAAZHJzL2Rvd25yZXYueG1sRI9BawIx&#10;FITvhf6H8ARvNWttRVajlOJCb7VqBW+PzXMT3Lysm6hbf31TEHocZuYbZrboXC0u1AbrWcFwkIEg&#10;Lr22XCnYboqnCYgQkTXWnknBDwVYzB8fZphrf+UvuqxjJRKEQ44KTIxNLmUoDTkMA98QJ+/gW4cx&#10;ybaSusVrgrtaPmfZWDq0nBYMNvRuqDyuz07BarM8fd6sLfahGJfRvG53zfdSqX6ve5uCiNTF//C9&#10;/aEVvIzg70v6AXL+CwAA//8DAFBLAQItABQABgAIAAAAIQDb4fbL7gAAAIUBAAATAAAAAAAAAAAA&#10;AAAAAAAAAABbQ29udGVudF9UeXBlc10ueG1sUEsBAi0AFAAGAAgAAAAhAFr0LFu/AAAAFQEAAAsA&#10;AAAAAAAAAAAAAAAAHwEAAF9yZWxzLy5yZWxzUEsBAi0AFAAGAAgAAAAhAFKPM6rEAAAA2wAAAA8A&#10;AAAAAAAAAAAAAAAABwIAAGRycy9kb3ducmV2LnhtbFBLBQYAAAAAAwADALcAAAD4AgAAAAA=&#10;" strokecolor="#003c69" strokeweight="3pt"/>
                      <v:shape id="Picture 42" o:spid="_x0000_s1058" type="#_x0000_t75" style="position:absolute;left:3832;top:3613;width:3424;height:111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xGaxAAAANsAAAAPAAAAZHJzL2Rvd25yZXYueG1sRI9Ba8JA&#10;FITvQv/D8gq9mU1sEImuUgqBnlrUIB6f2WcSzL6N2VVTf71bKHgcZuYbZrEaTCuu1LvGsoIkikEQ&#10;l1Y3XCkotvl4BsJ5ZI2tZVLwSw5Wy5fRAjNtb7ym68ZXIkDYZaig9r7LpHRlTQZdZDvi4B1tb9AH&#10;2VdS93gLcNPKSRxPpcGGw0KNHX3WVJ42F6Pg/H3fxUVTHJJLkhb5Pbc/7/leqbfX4WMOwtPgn+H/&#10;9pdWkKbw9yX8ALl8AAAA//8DAFBLAQItABQABgAIAAAAIQDb4fbL7gAAAIUBAAATAAAAAAAAAAAA&#10;AAAAAAAAAABbQ29udGVudF9UeXBlc10ueG1sUEsBAi0AFAAGAAgAAAAhAFr0LFu/AAAAFQEAAAsA&#10;AAAAAAAAAAAAAAAAHwEAAF9yZWxzLy5yZWxzUEsBAi0AFAAGAAgAAAAhAMX7EZrEAAAA2wAAAA8A&#10;AAAAAAAAAAAAAAAABwIAAGRycy9kb3ducmV2LnhtbFBLBQYAAAAAAwADALcAAAD4AgAAAAA=&#10;">
                        <v:imagedata r:id="rId86" o:title=""/>
                      </v:shape>
                      <v:shape id="Picture 43" o:spid="_x0000_s1059" type="#_x0000_t75" style="position:absolute;left:3842;top:3697;width:3323;height: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zobwwAAANsAAAAPAAAAZHJzL2Rvd25yZXYueG1sRI/dasJA&#10;FITvC77DcgTv6sb0h5K6igoVi1gx7QMcs8ckmD0bdteYvn1XEHo5zHwzzHTem0Z05HxtWcFknIAg&#10;LqyuuVTw8/3x+AbCB2SNjWVS8Ese5rPBwxQzba98oC4PpYgl7DNUUIXQZlL6oiKDfmxb4uidrDMY&#10;onSl1A6vsdw0Mk2SV2mw5rhQYUuriopzfjEKntO9Xaz9Mu++dkf5+UTbXYpOqdGwX7yDCNSH//Cd&#10;3ujIvcDtS/wBcvYHAAD//wMAUEsBAi0AFAAGAAgAAAAhANvh9svuAAAAhQEAABMAAAAAAAAAAAAA&#10;AAAAAAAAAFtDb250ZW50X1R5cGVzXS54bWxQSwECLQAUAAYACAAAACEAWvQsW78AAAAVAQAACwAA&#10;AAAAAAAAAAAAAAAfAQAAX3JlbHMvLnJlbHNQSwECLQAUAAYACAAAACEAdn86G8MAAADbAAAADwAA&#10;AAAAAAAAAAAAAAAHAgAAZHJzL2Rvd25yZXYueG1sUEsFBgAAAAADAAMAtwAAAPcCAAAAAA==&#10;">
                        <v:imagedata r:id="rId87" o:title=""/>
                      </v:shape>
                      <v:shape id="Picture 44" o:spid="_x0000_s1060" type="#_x0000_t75" style="position:absolute;left:3873;top:3654;width:3238;height:85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3BEjxQAAANsAAAAPAAAAZHJzL2Rvd25yZXYueG1sRI/dasJA&#10;FITvhb7Dcgq9Ed20SGijq4hF6kUJaPsAh+xpsjR7NmbX/PTpu4Lg5TAz3zCrzWBr0VHrjWMFz/ME&#10;BHHhtOFSwffXfvYKwgdkjbVjUjCSh836YbLCTLuej9SdQikihH2GCqoQmkxKX1Rk0c9dQxy9H9da&#10;DFG2pdQt9hFua/mSJKm0aDguVNjQrqLi93SxCqYfVObmLf88nxO3+8un4/bdG6WeHoftEkSgIdzD&#10;t/ZBK1ikcP0Sf4Bc/wMAAP//AwBQSwECLQAUAAYACAAAACEA2+H2y+4AAACFAQAAEwAAAAAAAAAA&#10;AAAAAAAAAAAAW0NvbnRlbnRfVHlwZXNdLnhtbFBLAQItABQABgAIAAAAIQBa9CxbvwAAABUBAAAL&#10;AAAAAAAAAAAAAAAAAB8BAABfcmVscy8ucmVsc1BLAQItABQABgAIAAAAIQAR3BEjxQAAANsAAAAP&#10;AAAAAAAAAAAAAAAAAAcCAABkcnMvZG93bnJldi54bWxQSwUGAAAAAAMAAwC3AAAA+QIAAAAA&#10;">
                        <v:imagedata r:id="rId88" o:title=""/>
                      </v:shape>
                      <v:shape id="Picture 45" o:spid="_x0000_s1061" type="#_x0000_t75" style="position:absolute;left:6495;top:3741;width:2215;height:71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F1mvxQAAANsAAAAPAAAAZHJzL2Rvd25yZXYueG1sRI9ba8JA&#10;FITfBf/DcgRfpG5qxUqajRRBWyiFeun7IXty0ezZmN1q/PddQfBxmJlvmGTRmVqcqXWVZQXP4wgE&#10;cWZ1xYWC/W71NAfhPLLG2jIpuJKDRdrvJRhre+ENnbe+EAHCLkYFpfdNLKXLSjLoxrYhDl5uW4M+&#10;yLaQusVLgJtaTqJoJg1WHBZKbGhZUnbc/hkFP3n+NdJZc7LXj+/TS92t1of9r1LDQff+BsJT5x/h&#10;e/tTK5i+wu1L+AEy/QcAAP//AwBQSwECLQAUAAYACAAAACEA2+H2y+4AAACFAQAAEwAAAAAAAAAA&#10;AAAAAAAAAAAAW0NvbnRlbnRfVHlwZXNdLnhtbFBLAQItABQABgAIAAAAIQBa9CxbvwAAABUBAAAL&#10;AAAAAAAAAAAAAAAAAB8BAABfcmVscy8ucmVsc1BLAQItABQABgAIAAAAIQAaF1mvxQAAANsAAAAP&#10;AAAAAAAAAAAAAAAAAAcCAABkcnMvZG93bnJldi54bWxQSwUGAAAAAAMAAwC3AAAA+QIAAAAA&#10;">
                        <v:imagedata r:id="rId89" o:title=""/>
                      </v:shape>
                      <v:line id="Line 46" o:spid="_x0000_s1062" style="position:absolute;visibility:visible;mso-wrap-style:square" from="7337,4064" to="8659,40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X5khvgAAANsAAAAPAAAAZHJzL2Rvd25yZXYueG1sRE9Ni8Iw&#10;EL0v+B/CCN40qcgiXWMpgqsXD6vCXodmbIvNpCTZWv+9OQh7fLzvTTHaTgzkQ+tYQ7ZQIIgrZ1qu&#10;NVwv+/kaRIjIBjvHpOFJAYrt5GODuXEP/qHhHGuRQjjkqKGJsc+lDFVDFsPC9cSJuzlvMSboa2k8&#10;PlK47eRSqU9pseXU0GBPu4aq+/nPariUvj6MJ0XZb1d+n8rMKbw6rWfTsfwCEWmM/+K3+2g0rNLY&#10;9CX9ALl9AQAA//8DAFBLAQItABQABgAIAAAAIQDb4fbL7gAAAIUBAAATAAAAAAAAAAAAAAAAAAAA&#10;AABbQ29udGVudF9UeXBlc10ueG1sUEsBAi0AFAAGAAgAAAAhAFr0LFu/AAAAFQEAAAsAAAAAAAAA&#10;AAAAAAAAHwEAAF9yZWxzLy5yZWxzUEsBAi0AFAAGAAgAAAAhAG1fmSG+AAAA2wAAAA8AAAAAAAAA&#10;AAAAAAAABwIAAGRycy9kb3ducmV2LnhtbFBLBQYAAAAAAwADALcAAADyAgAAAAA=&#10;" strokecolor="#003c69" strokeweight="1.1426mm"/>
                      <v:shape id="Freeform 47" o:spid="_x0000_s1063" style="position:absolute;left:7156;top:3971;width:181;height:180;visibility:visible;mso-wrap-style:square;v-text-anchor:top" coordsize="181,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ExciwgAAANsAAAAPAAAAZHJzL2Rvd25yZXYueG1sRI9Ba8JA&#10;FITvBf/D8gRvdVOVYqOrFIvYo24sXh/ZZxKbfRuya0z/vSsUPA4z8w2zXPe2Fh21vnKs4G2cgCDO&#10;nam4UHDMtq9zED4gG6wdk4I/8rBeDV6WmBp34wN1OhQiQtinqKAMoUml9HlJFv3YNcTRO7vWYoiy&#10;LaRp8RbhtpaTJHmXFiuOCyU2tCkp/9VXq8Btsq9Ga/9z0a47HXaTKWb7qVKjYf+5ABGoD8/wf/vb&#10;KJh9wONL/AFydQcAAP//AwBQSwECLQAUAAYACAAAACEA2+H2y+4AAACFAQAAEwAAAAAAAAAAAAAA&#10;AAAAAAAAW0NvbnRlbnRfVHlwZXNdLnhtbFBLAQItABQABgAIAAAAIQBa9CxbvwAAABUBAAALAAAA&#10;AAAAAAAAAAAAAB8BAABfcmVscy8ucmVsc1BLAQItABQABgAIAAAAIQAxExciwgAAANsAAAAPAAAA&#10;AAAAAAAAAAAAAAcCAABkcnMvZG93bnJldi54bWxQSwUGAAAAAAMAAwC3AAAA9gIAAAAA&#10;" path="m181,l,88r179,92l181,xe" fillcolor="#003c69" stroked="f">
                        <v:path arrowok="t" o:connecttype="custom" o:connectlocs="181,3972;0,4060;179,4152;181,3972" o:connectangles="0,0,0,0"/>
                      </v:shape>
                      <v:shape id="Picture 48" o:spid="_x0000_s1064" type="#_x0000_t75" style="position:absolute;left:4065;top:2728;width:531;height:96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jXKvwAAANsAAAAPAAAAZHJzL2Rvd25yZXYueG1sRE/NisIw&#10;EL4v+A5hhL0sNnXBItVUiih4UVjtAwzN2BabSU2idt9+cxD2+PH9rzej6cWTnO8sK5gnKQji2uqO&#10;GwXVZT9bgvABWWNvmRT8kodNMflYY67ti3/oeQ6NiCHsc1TQhjDkUvq6JYM+sQNx5K7WGQwRukZq&#10;h68Ybnr5naaZNNhxbGhxoG1L9e38MAqOxjRu51x2GcqqOpV8D/VXptTndCxXIAKN4V/8dh+0gkVc&#10;H7/EHyCLPwAAAP//AwBQSwECLQAUAAYACAAAACEA2+H2y+4AAACFAQAAEwAAAAAAAAAAAAAAAAAA&#10;AAAAW0NvbnRlbnRfVHlwZXNdLnhtbFBLAQItABQABgAIAAAAIQBa9CxbvwAAABUBAAALAAAAAAAA&#10;AAAAAAAAAB8BAABfcmVscy8ucmVsc1BLAQItABQABgAIAAAAIQAjujXKvwAAANsAAAAPAAAAAAAA&#10;AAAAAAAAAAcCAABkcnMvZG93bnJldi54bWxQSwUGAAAAAAMAAwC3AAAA8wIAAAAA&#10;">
                        <v:imagedata r:id="rId90" o:title=""/>
                      </v:shape>
                      <v:line id="Line 49" o:spid="_x0000_s1065" style="position:absolute;visibility:visible;mso-wrap-style:square" from="4326,3671" to="4326,367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yJ6bxAAAANsAAAAPAAAAZHJzL2Rvd25yZXYueG1sRI9BawIx&#10;FITvQv9DeIXeNKuglK3ZpRQXvNWqLfT22Dw3wc3Luom69tc3hYLHYWa+YZbl4FpxoT5YzwqmkwwE&#10;ce215UbBfleNn0GEiKyx9UwKbhSgLB5GS8y1v/IHXbaxEQnCIUcFJsYulzLUhhyGie+Ik3fwvcOY&#10;ZN9I3eM1wV0rZ1m2kA4tpwWDHb0Zqo/bs1Ow2a1O7z/WVt+hWtTRzPdf3edKqafH4fUFRKQh3sP/&#10;7bVWMJ/C35f0A2TxCwAA//8DAFBLAQItABQABgAIAAAAIQDb4fbL7gAAAIUBAAATAAAAAAAAAAAA&#10;AAAAAAAAAABbQ29udGVudF9UeXBlc10ueG1sUEsBAi0AFAAGAAgAAAAhAFr0LFu/AAAAFQEAAAsA&#10;AAAAAAAAAAAAAAAAHwEAAF9yZWxzLy5yZWxzUEsBAi0AFAAGAAgAAAAhAEjInpvEAAAA2wAAAA8A&#10;AAAAAAAAAAAAAAAABwIAAGRycy9kb3ducmV2LnhtbFBLBQYAAAAAAwADALcAAAD4AgAAAAA=&#10;" strokecolor="#003c69" strokeweight="3pt"/>
                      <v:shape id="Freeform 50" o:spid="_x0000_s1066" style="position:absolute;left:4236;top:2951;width:180;height:180;visibility:visible;mso-wrap-style:square;v-text-anchor:top" coordsize="180,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ufk2xwAAANsAAAAPAAAAZHJzL2Rvd25yZXYueG1sRI9Pa8JA&#10;FMTvgt9heUIvUjfdtEWiq5RSwZ6Kf9AeX7PPJCT7Ns2umn77rlDocZiZ3zDzZW8bcaHOV441PEwS&#10;EMS5MxUXGva71f0UhA/IBhvHpOGHPCwXw8EcM+OuvKHLNhQiQthnqKEMoc2k9HlJFv3EtcTRO7nO&#10;YoiyK6Tp8BrhtpEqSZ6lxYrjQoktvZaU19uz1bB+VO/TOj3WB/W1Uen3RzJOP9+0vhv1LzMQgfrw&#10;H/5rr42GJwW3L/EHyMUvAAAA//8DAFBLAQItABQABgAIAAAAIQDb4fbL7gAAAIUBAAATAAAAAAAA&#10;AAAAAAAAAAAAAABbQ29udGVudF9UeXBlc10ueG1sUEsBAi0AFAAGAAgAAAAhAFr0LFu/AAAAFQEA&#10;AAsAAAAAAAAAAAAAAAAAHwEAAF9yZWxzLy5yZWxzUEsBAi0AFAAGAAgAAAAhAC65+TbHAAAA2wAA&#10;AA8AAAAAAAAAAAAAAAAABwIAAGRycy9kb3ducmV2LnhtbFBLBQYAAAAAAwADALcAAAD7AgAAAAA=&#10;" path="m90,l,180r180,l90,xe" fillcolor="#003c69" stroked="f">
                        <v:path arrowok="t" o:connecttype="custom" o:connectlocs="90,2951;0,3131;180,3131;90,2951" o:connectangles="0,0,0,0"/>
                      </v:shape>
                      <v:shape id="Picture 51" o:spid="_x0000_s1067" type="#_x0000_t75" style="position:absolute;left:1686;top:5377;width:4204;height:10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xIVvxgAAANsAAAAPAAAAZHJzL2Rvd25yZXYueG1sRI/dasJA&#10;FITvBd9hOUJvSt3YVikxG1HBUkHBnz7AafaYRLNnY3Zr0rfvFgpeDjPzDZPMOlOJGzWutKxgNIxA&#10;EGdWl5wr+Dyunt5AOI+ssbJMCn7IwSzt9xKMtW15T7eDz0WAsItRQeF9HUvpsoIMuqGtiYN3so1B&#10;H2STS91gG+Cmks9RNJEGSw4LBda0LCi7HL6NgvXirDe8Pe+vx9Z/rVfv7ePrLlfqYdDNpyA8df4e&#10;/m9/aAXjF/j7En6ATH8BAAD//wMAUEsBAi0AFAAGAAgAAAAhANvh9svuAAAAhQEAABMAAAAAAAAA&#10;AAAAAAAAAAAAAFtDb250ZW50X1R5cGVzXS54bWxQSwECLQAUAAYACAAAACEAWvQsW78AAAAVAQAA&#10;CwAAAAAAAAAAAAAAAAAfAQAAX3JlbHMvLnJlbHNQSwECLQAUAAYACAAAACEAN8SFb8YAAADbAAAA&#10;DwAAAAAAAAAAAAAAAAAHAgAAZHJzL2Rvd25yZXYueG1sUEsFBgAAAAADAAMAtwAAAPoCAAAAAA==&#10;">
                        <v:imagedata r:id="rId91" o:title=""/>
                      </v:shape>
                      <v:shape id="Picture 52" o:spid="_x0000_s1068" type="#_x0000_t75" style="position:absolute;left:2227;top:5189;width:3860;height:84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ii/xQAAANsAAAAPAAAAZHJzL2Rvd25yZXYueG1sRI9RS8Mw&#10;FIXfB/sP4Q582xKLk9EtG7KxoSBU59jzXXNtis1NaWJX/fVGEHw8nHO+w1ltBteInrpQe9ZwO1Mg&#10;iEtvaq40nN720wWIEJENNp5JwxcF2KzHoxXmxl/5lfpjrESCcMhRg42xzaUMpSWHYeZb4uS9+85h&#10;TLKrpOnwmuCukZlS99JhzWnBYktbS+XH8dNpKIpLdj5QvSiesxelvvu53eGT1jeT4WEJItIQ/8N/&#10;7UejYX4Hv1/SD5DrHwAAAP//AwBQSwECLQAUAAYACAAAACEA2+H2y+4AAACFAQAAEwAAAAAAAAAA&#10;AAAAAAAAAAAAW0NvbnRlbnRfVHlwZXNdLnhtbFBLAQItABQABgAIAAAAIQBa9CxbvwAAABUBAAAL&#10;AAAAAAAAAAAAAAAAAB8BAABfcmVscy8ucmVsc1BLAQItABQABgAIAAAAIQD/Iii/xQAAANsAAAAP&#10;AAAAAAAAAAAAAAAAAAcCAABkcnMvZG93bnJldi54bWxQSwUGAAAAAAMAAwC3AAAA+QIAAAAA&#10;">
                        <v:imagedata r:id="rId92" o:title=""/>
                      </v:shape>
                      <v:shape id="Picture 53" o:spid="_x0000_s1069" type="#_x0000_t75" style="position:absolute;left:1780;top:5418;width:3982;height:8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IzqwwAAANsAAAAPAAAAZHJzL2Rvd25yZXYueG1sRI9BawIx&#10;FITvhf6H8AQvRbMVrGU1ihTUXnqoeuntsXluFjcvIUl313/fCEKPw8x8w6w2g21FRyE2jhW8TgsQ&#10;xJXTDdcKzqfd5B1ETMgaW8ek4EYRNuvnpxWW2vX8Td0x1SJDOJaowKTkSyljZchinDpPnL2LCxZT&#10;lqGWOmCf4baVs6J4kxYbzgsGPX0Yqq7HX6vAx8XXHl+6OmxPPfmf3cXMDp1S49GwXYJINKT/8KP9&#10;qRXM53D/kn+AXP8BAAD//wMAUEsBAi0AFAAGAAgAAAAhANvh9svuAAAAhQEAABMAAAAAAAAAAAAA&#10;AAAAAAAAAFtDb250ZW50X1R5cGVzXS54bWxQSwECLQAUAAYACAAAACEAWvQsW78AAAAVAQAACwAA&#10;AAAAAAAAAAAAAAAfAQAAX3JlbHMvLnJlbHNQSwECLQAUAAYACAAAACEA5oiM6sMAAADbAAAADwAA&#10;AAAAAAAAAAAAAAAHAgAAZHJzL2Rvd25yZXYueG1sUEsFBgAAAAADAAMAtwAAAPcCAAAAAA==&#10;">
                        <v:imagedata r:id="rId93" o:title=""/>
                      </v:shape>
                      <v:shape id="Picture 54" o:spid="_x0000_s1070" type="#_x0000_t75" style="position:absolute;left:2956;top:2893;width:531;height:2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kGxZwwAAANsAAAAPAAAAZHJzL2Rvd25yZXYueG1sRI9Pi8Iw&#10;FMTvgt8hPMGbpq5Y1moUERZ38eC/3T0/m2dbbF5KE7V+eyMIHoeZ+Q0znTemFFeqXWFZwaAfgSBO&#10;rS44U/B7+Op9gnAeWWNpmRTcycF81m5NMdH2xju67n0mAoRdggpy76tESpfmZND1bUUcvJOtDfog&#10;60zqGm8Bbkr5EUWxNFhwWMixomVO6Xl/MQo2Rze+yH+5dNXw5290WK/G8XaoVLfTLCYgPDX+HX61&#10;v7WCUQzPL+EHyNkDAAD//wMAUEsBAi0AFAAGAAgAAAAhANvh9svuAAAAhQEAABMAAAAAAAAAAAAA&#10;AAAAAAAAAFtDb250ZW50X1R5cGVzXS54bWxQSwECLQAUAAYACAAAACEAWvQsW78AAAAVAQAACwAA&#10;AAAAAAAAAAAAAAAfAQAAX3JlbHMvLnJlbHNQSwECLQAUAAYACAAAACEAnJBsWcMAAADbAAAADwAA&#10;AAAAAAAAAAAAAAAHAgAAZHJzL2Rvd25yZXYueG1sUEsFBgAAAAADAAMAtwAAAPcCAAAAAA==&#10;">
                        <v:imagedata r:id="rId94" o:title=""/>
                      </v:shape>
                      <v:line id="Line 55" o:spid="_x0000_s1071" style="position:absolute;visibility:visible;mso-wrap-style:square" from="3180,2934" to="3180,525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baN0xAAAANsAAAAPAAAAZHJzL2Rvd25yZXYueG1sRI9PawIx&#10;FMTvBb9DeEJvNWtBK6tRRFzorfUveHtsnpvg5mW7SXXbT98IBY/DzPyGmS06V4srtcF6VjAcZCCI&#10;S68tVwr2u+JlAiJEZI21Z1LwQwEW897TDHPtb7yh6zZWIkE45KjAxNjkUobSkMMw8A1x8s6+dRiT&#10;bCupW7wluKvla5aNpUPLacFgQytD5WX77RR87tZfH7/WFqdQjMtoRvtjc1gr9dzvllMQkbr4CP+3&#10;37WC0Rvcv6QfIOd/AAAA//8DAFBLAQItABQABgAIAAAAIQDb4fbL7gAAAIUBAAATAAAAAAAAAAAA&#10;AAAAAAAAAABbQ29udGVudF9UeXBlc10ueG1sUEsBAi0AFAAGAAgAAAAhAFr0LFu/AAAAFQEAAAsA&#10;AAAAAAAAAAAAAAAAHwEAAF9yZWxzLy5yZWxzUEsBAi0AFAAGAAgAAAAhAKhto3TEAAAA2wAAAA8A&#10;AAAAAAAAAAAAAAAABwIAAGRycy9kb3ducmV2LnhtbFBLBQYAAAAAAwADALcAAAD4AgAAAAA=&#10;" strokecolor="#003c69" strokeweight="3pt"/>
                      <v:shape id="Freeform 56" o:spid="_x0000_s1072" style="position:absolute;left:3108;top:5226;width:180;height:180;visibility:visible;mso-wrap-style:square;v-text-anchor:top" coordsize="180,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Uc7cwwAAANsAAAAPAAAAZHJzL2Rvd25yZXYueG1sRE9Na8JA&#10;EL0X/A/LFHopummiRWI2IqUFexK12B7H7DQJyc6m2a3Gf+8eBI+P950tB9OKE/WutqzgZRKBIC6s&#10;rrlU8LX/GM9BOI+ssbVMCi7kYJmPHjJMtT3zlk47X4oQwi5FBZX3XSqlKyoy6Ca2Iw7cr+0N+gD7&#10;UuoezyHctDKOoldpsObQUGFHbxUVze7fKFhP4895k3w3h/i4jZO/TfSc/Lwr9fQ4rBYgPA3+Lr65&#10;11rBLIwNX8IPkPkVAAD//wMAUEsBAi0AFAAGAAgAAAAhANvh9svuAAAAhQEAABMAAAAAAAAAAAAA&#10;AAAAAAAAAFtDb250ZW50X1R5cGVzXS54bWxQSwECLQAUAAYACAAAACEAWvQsW78AAAAVAQAACwAA&#10;AAAAAAAAAAAAAAAfAQAAX3JlbHMvLnJlbHNQSwECLQAUAAYACAAAACEAT1HO3MMAAADbAAAADwAA&#10;AAAAAAAAAAAAAAAHAgAAZHJzL2Rvd25yZXYueG1sUEsFBgAAAAADAAMAtwAAAPcCAAAAAA==&#10;" path="m180,l,,90,180,180,xe" fillcolor="#003c69" stroked="f">
                        <v:path arrowok="t" o:connecttype="custom" o:connectlocs="180,5226;0,5226;90,5406;180,5226" o:connectangles="0,0,0,0"/>
                      </v:shape>
                      <v:shape id="Picture 57" o:spid="_x0000_s1073" type="#_x0000_t75" style="position:absolute;left:6279;top:5382;width:2544;height:108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a4L+wwAAANsAAAAPAAAAZHJzL2Rvd25yZXYueG1sRI9Bi8Iw&#10;FITvC/sfwlvwtqYKilZjkaIiCAtqDx4fzdu2bPNSmtTWf2+EBY/DzHzDrJPB1OJOrassK5iMIxDE&#10;udUVFwqy6/57AcJ5ZI21ZVLwIAfJ5vNjjbG2PZ/pfvGFCBB2MSoovW9iKV1ekkE3tg1x8H5ta9AH&#10;2RZSt9gHuKnlNIrm0mDFYaHEhtKS8r9LZxQU/tDMTH80y8Vtl0U/WZeerp1So69huwLhafDv8H/7&#10;qBXMlvD6En6A3DwBAAD//wMAUEsBAi0AFAAGAAgAAAAhANvh9svuAAAAhQEAABMAAAAAAAAAAAAA&#10;AAAAAAAAAFtDb250ZW50X1R5cGVzXS54bWxQSwECLQAUAAYACAAAACEAWvQsW78AAAAVAQAACwAA&#10;AAAAAAAAAAAAAAAfAQAAX3JlbHMvLnJlbHNQSwECLQAUAAYACAAAACEAPGuC/sMAAADbAAAADwAA&#10;AAAAAAAAAAAAAAAHAgAAZHJzL2Rvd25yZXYueG1sUEsFBgAAAAADAAMAtwAAAPcCAAAAAA==&#10;">
                        <v:imagedata r:id="rId67" o:title=""/>
                      </v:shape>
                      <v:shape id="Picture 58" o:spid="_x0000_s1074" type="#_x0000_t75" style="position:absolute;left:6263;top:5464;width:2528;height:84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EY+owQAAANsAAAAPAAAAZHJzL2Rvd25yZXYueG1sRE/dasIw&#10;FL4f+A7hCLtbUweTrRpFikOFMVzrAxyaY1NsTkoTa/Xpl4vBLj++/+V6tK0YqPeNYwWzJAVBXDnd&#10;cK3gVH6+vIPwAVlj65gU3MnDejV5WmKm3Y1/aChCLWII+wwVmBC6TEpfGbLoE9cRR+7seoshwr6W&#10;usdbDLetfE3TubTYcGww2FFuqLoUV6sg583hy5u302OHxfm+fRzL74+jUs/TcbMAEWgM/+I/914r&#10;mMf18Uv8AXL1CwAA//8DAFBLAQItABQABgAIAAAAIQDb4fbL7gAAAIUBAAATAAAAAAAAAAAAAAAA&#10;AAAAAABbQ29udGVudF9UeXBlc10ueG1sUEsBAi0AFAAGAAgAAAAhAFr0LFu/AAAAFQEAAAsAAAAA&#10;AAAAAAAAAAAAHwEAAF9yZWxzLy5yZWxzUEsBAi0AFAAGAAgAAAAhAIsRj6jBAAAA2wAAAA8AAAAA&#10;AAAAAAAAAAAABwIAAGRycy9kb3ducmV2LnhtbFBLBQYAAAAAAwADALcAAAD1AgAAAAA=&#10;">
                        <v:imagedata r:id="rId95" o:title=""/>
                      </v:shape>
                      <v:shape id="Picture 59" o:spid="_x0000_s1075" type="#_x0000_t75" style="position:absolute;left:6327;top:5423;width:2363;height:8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UTFxAAAANsAAAAPAAAAZHJzL2Rvd25yZXYueG1sRI9Ba8JA&#10;FITvhf6H5RV6q5tIUYmuUkKVQgvSVNDjI/uahGbfhuwaN/++Kwgeh5n5hlltgmnFQL1rLCtIJwkI&#10;4tLqhisFh5/tywKE88gaW8ukYCQHm/XjwwozbS/8TUPhKxEh7DJUUHvfZVK6siaDbmI74uj92t6g&#10;j7KvpO7xEuGmldMkmUmDDceFGjvKayr/irNREMb5gj7f98OrKUJX5rvi63galXp+Cm9LEJ6Cv4dv&#10;7Q+tYJbC9Uv8AXL9DwAA//8DAFBLAQItABQABgAIAAAAIQDb4fbL7gAAAIUBAAATAAAAAAAAAAAA&#10;AAAAAAAAAABbQ29udGVudF9UeXBlc10ueG1sUEsBAi0AFAAGAAgAAAAhAFr0LFu/AAAAFQEAAAsA&#10;AAAAAAAAAAAAAAAAHwEAAF9yZWxzLy5yZWxzUEsBAi0AFAAGAAgAAAAhAJz9RMXEAAAA2wAAAA8A&#10;AAAAAAAAAAAAAAAABwIAAGRycy9kb3ducmV2LnhtbFBLBQYAAAAAAwADALcAAAD4AgAAAAA=&#10;">
                        <v:imagedata r:id="rId96" o:title=""/>
                      </v:shape>
                      <v:shape id="Picture 60" o:spid="_x0000_s1076" type="#_x0000_t75" style="position:absolute;left:5636;top:5583;width:977;height:6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GE1wwAAANsAAAAPAAAAZHJzL2Rvd25yZXYueG1sRI/Ni8Iw&#10;FMTvwv4P4S1401QPIt3GUhb8uIj4gbC3R/O2Ldu8dJuo8b83guBxmJnfMFkeTCuu1LvGsoLJOAFB&#10;XFrdcKXgdFyO5iCcR9bYWiYFd3KQLz4GGaba3nhP14OvRISwS1FB7X2XSunKmgy6se2Io/dre4M+&#10;yr6SusdbhJtWTpNkJg02HBdq7Oi7pvLvcDEK9vRfXsxyPfnB87YI1O1WweyUGn6G4guEp+Df4Vd7&#10;oxXMpvD8En+AXDwAAAD//wMAUEsBAi0AFAAGAAgAAAAhANvh9svuAAAAhQEAABMAAAAAAAAAAAAA&#10;AAAAAAAAAFtDb250ZW50X1R5cGVzXS54bWxQSwECLQAUAAYACAAAACEAWvQsW78AAAAVAQAACwAA&#10;AAAAAAAAAAAAAAAfAQAAX3JlbHMvLnJlbHNQSwECLQAUAAYACAAAACEAS/xhNcMAAADbAAAADwAA&#10;AAAAAAAAAAAAAAAHAgAAZHJzL2Rvd25yZXYueG1sUEsFBgAAAAADAAMAtwAAAPcCAAAAAA==&#10;">
                        <v:imagedata r:id="rId97" o:title=""/>
                      </v:shape>
                      <v:line id="Line 61" o:spid="_x0000_s1077" style="position:absolute;flip:y;visibility:visible;mso-wrap-style:square" from="5071,5840" to="6146,58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O3bhxAAAANsAAAAPAAAAZHJzL2Rvd25yZXYueG1sRI9Ba8JA&#10;FITvgv9heUJvujGlQWI2IoUWTy21gvT2yD6zwezbsLvV1F/vFgo9DjPzDVNtRtuLC/nQOVawXGQg&#10;iBunO24VHD5f5isQISJr7B2Tgh8KsKmnkwpL7a78QZd9bEWCcChRgYlxKKUMjSGLYeEG4uSdnLcY&#10;k/St1B6vCW57mWdZIS12nBYMDvRsqDnvv62CHcobnc3X+8HKlX86Fnn+dnxV6mE2btcgIo3xP/zX&#10;3mkFxSP8fkk/QNZ3AAAA//8DAFBLAQItABQABgAIAAAAIQDb4fbL7gAAAIUBAAATAAAAAAAAAAAA&#10;AAAAAAAAAABbQ29udGVudF9UeXBlc10ueG1sUEsBAi0AFAAGAAgAAAAhAFr0LFu/AAAAFQEAAAsA&#10;AAAAAAAAAAAAAAAAHwEAAF9yZWxzLy5yZWxzUEsBAi0AFAAGAAgAAAAhAEU7duHEAAAA2wAAAA8A&#10;AAAAAAAAAAAAAAAABwIAAGRycy9kb3ducmV2LnhtbFBLBQYAAAAAAwADALcAAAD4AgAAAAA=&#10;" strokecolor="#003c69" strokeweight="3pt"/>
                      <v:shape id="Freeform 62" o:spid="_x0000_s1078" style="position:absolute;left:6143;top:5744;width:184;height:180;visibility:visible;mso-wrap-style:square;v-text-anchor:top" coordsize="184,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laSKyQAAAOIAAAAPAAAAZHJzL2Rvd25yZXYueG1sRI/NasJA&#10;FIX3Bd9huEJ3dZKgEqKjiFTanRjbhbtr5pqEZO6kmTGmb+8sCl0ezh/fejuaVgzUu9qygngWgSAu&#10;rK65VPB1PrylIJxH1thaJgW/5GC7mbysMdP2wScacl+KMMIuQwWV910mpSsqMuhmtiMO3s32Bn2Q&#10;fSl1j48wblqZRNFSGqw5PFTY0b6iosnvRoE7pc2PvSbxuy/3300+P16Gj5tSr9NxtwLhafT/4b/2&#10;p1awWKTzZRwnASIgBRyQmycAAAD//wMAUEsBAi0AFAAGAAgAAAAhANvh9svuAAAAhQEAABMAAAAA&#10;AAAAAAAAAAAAAAAAAFtDb250ZW50X1R5cGVzXS54bWxQSwECLQAUAAYACAAAACEAWvQsW78AAAAV&#10;AQAACwAAAAAAAAAAAAAAAAAfAQAAX3JlbHMvLnJlbHNQSwECLQAUAAYACAAAACEAPZWkiskAAADi&#10;AAAADwAAAAAAAAAAAAAAAAAHAgAAZHJzL2Rvd25yZXYueG1sUEsFBgAAAAADAAMAtwAAAP0CAAAA&#10;AA==&#10;" path="m7,l,180,183,97,7,xe" fillcolor="#003c69" stroked="f">
                        <v:path arrowok="t" o:connecttype="custom" o:connectlocs="7,5761;0,5941;183,5858;7,5761" o:connectangles="0,0,0,0"/>
                      </v:shape>
                      <v:shapetype id="_x0000_t202" coordsize="21600,21600" o:spt="202" path="m,l,21600r21600,l21600,xe">
                        <v:stroke joinstyle="miter"/>
                        <v:path gradientshapeok="t" o:connecttype="rect"/>
                      </v:shapetype>
                      <v:shape id="Text Box 63" o:spid="_x0000_s1079" type="#_x0000_t202" style="position:absolute;left:1462;top:469;width:2619;height:7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ZX1fygAAAOIAAAAPAAAAZHJzL2Rvd25yZXYueG1sRI9Ba8JA&#10;FITvQv/D8gq96SZSg0ZXkaJQKJTG9ODxmX0mi9m3aXar6b/vFoQeh5n5hlltBtuKK/XeOFaQThIQ&#10;xJXThmsFn+V+PAfhA7LG1jEp+CEPm/XDaIW5djcu6HoItYgQ9jkqaELocil91ZBFP3EdcfTOrrcY&#10;ouxrqXu8Rbht5TRJMmnRcFxosKOXhqrL4dsq2B652Jmv99NHcS5MWS4SfssuSj09DtsliEBD+A/f&#10;269awWw2f87SdJrC36V4B+T6FwAA//8DAFBLAQItABQABgAIAAAAIQDb4fbL7gAAAIUBAAATAAAA&#10;AAAAAAAAAAAAAAAAAABbQ29udGVudF9UeXBlc10ueG1sUEsBAi0AFAAGAAgAAAAhAFr0LFu/AAAA&#10;FQEAAAsAAAAAAAAAAAAAAAAAHwEAAF9yZWxzLy5yZWxzUEsBAi0AFAAGAAgAAAAhAAplfV/KAAAA&#10;4gAAAA8AAAAAAAAAAAAAAAAABwIAAGRycy9kb3ducmV2LnhtbFBLBQYAAAAAAwADALcAAAD+AgAA&#10;AAA=&#10;" filled="f" stroked="f">
                        <v:textbox inset="0,0,0,0">
                          <w:txbxContent>
                            <w:p w14:paraId="0790F3DE" w14:textId="77777777" w:rsidR="00EC069E" w:rsidRDefault="00EC069E" w:rsidP="00EC069E">
                              <w:pPr>
                                <w:spacing w:before="34" w:line="252" w:lineRule="auto"/>
                                <w:ind w:right="-4"/>
                                <w:rPr>
                                  <w:rFonts w:ascii="Calibri"/>
                                  <w:b/>
                                </w:rPr>
                              </w:pPr>
                              <w:r>
                                <w:rPr>
                                  <w:rFonts w:ascii="Calibri"/>
                                  <w:b/>
                                  <w:color w:val="FFFFFF"/>
                                  <w:w w:val="105"/>
                                </w:rPr>
                                <w:t>Ensure a project webpage has been created</w:t>
                              </w:r>
                            </w:p>
                          </w:txbxContent>
                        </v:textbox>
                      </v:shape>
                      <v:shape id="Text Box 64" o:spid="_x0000_s1080" type="#_x0000_t202" style="position:absolute;left:5822;top:438;width:4508;height:8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t+MoywAAAOIAAAAPAAAAZHJzL2Rvd25yZXYueG1sRI9Ba8JA&#10;FITvBf/D8oTe6iahBhtdRUoLhUJpjIcen9lnsph9m2a3mv77bkHwOMzMN8xqM9pOnGnwxrGCdJaA&#10;IK6dNtwo2FevDwsQPiBr7ByTgl/ysFlP7lZYaHfhks670IgIYV+ggjaEvpDS1y1Z9DPXE0fv6AaL&#10;IcqhkXrAS4TbTmZJkkuLhuNCiz09t1Sfdj9WwfaLyxfz/XH4LI+lqaqnhN/zk1L303G7BBFoDLfw&#10;tf2mFczni8c8TbMM/i/FOyDXfwAAAP//AwBQSwECLQAUAAYACAAAACEA2+H2y+4AAACFAQAAEwAA&#10;AAAAAAAAAAAAAAAAAAAAW0NvbnRlbnRfVHlwZXNdLnhtbFBLAQItABQABgAIAAAAIQBa9CxbvwAA&#10;ABUBAAALAAAAAAAAAAAAAAAAAB8BAABfcmVscy8ucmVsc1BLAQItABQABgAIAAAAIQD6t+MoywAA&#10;AOIAAAAPAAAAAAAAAAAAAAAAAAcCAABkcnMvZG93bnJldi54bWxQSwUGAAAAAAMAAwC3AAAA/wIA&#10;AAAA&#10;" filled="f" stroked="f">
                        <v:textbox inset="0,0,0,0">
                          <w:txbxContent>
                            <w:p w14:paraId="5EE84006" w14:textId="77777777" w:rsidR="00EC069E" w:rsidRDefault="00EC069E" w:rsidP="00EC069E">
                              <w:pPr>
                                <w:spacing w:before="34" w:line="252" w:lineRule="auto"/>
                                <w:ind w:right="-9"/>
                                <w:rPr>
                                  <w:rFonts w:ascii="Calibri"/>
                                  <w:b/>
                                </w:rPr>
                              </w:pPr>
                              <w:r>
                                <w:rPr>
                                  <w:rFonts w:ascii="Calibri"/>
                                  <w:b/>
                                  <w:color w:val="FFFFFF"/>
                                  <w:w w:val="105"/>
                                </w:rPr>
                                <w:t>Confirm recommended sustainability objectives are appropriate for project</w:t>
                              </w:r>
                            </w:p>
                          </w:txbxContent>
                        </v:textbox>
                      </v:shape>
                      <v:shape id="Text Box 65" o:spid="_x0000_s1081" type="#_x0000_t202" style="position:absolute;left:1686;top:2119;width:4841;height:8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0azywAAAOIAAAAPAAAAZHJzL2Rvd25yZXYueG1sRI9BS8NA&#10;FITvgv9heYI3u0m1ocZsSxEFQSgm8eDxmX1NlmTfxuzaxn/fFQSPw8x8wxTb2Q7iSJM3jhWkiwQE&#10;ceO04VbBe/18swbhA7LGwTEp+CEP283lRYG5dicu6ViFVkQI+xwVdCGMuZS+6ciiX7iROHoHN1kM&#10;UU6t1BOeItwOcpkkmbRoOC50ONJjR01ffVsFuw8un8zX/vOtPJSmru8Tfs16pa6v5t0DiEBz+A//&#10;tV+0gtVqfZel6fIWfi/FOyA3ZwAAAP//AwBQSwECLQAUAAYACAAAACEA2+H2y+4AAACFAQAAEwAA&#10;AAAAAAAAAAAAAAAAAAAAW0NvbnRlbnRfVHlwZXNdLnhtbFBLAQItABQABgAIAAAAIQBa9CxbvwAA&#10;ABUBAAALAAAAAAAAAAAAAAAAAB8BAABfcmVscy8ucmVsc1BLAQItABQABgAIAAAAIQCV+0azywAA&#10;AOIAAAAPAAAAAAAAAAAAAAAAAAcCAABkcnMvZG93bnJldi54bWxQSwUGAAAAAAMAAwC3AAAA/wIA&#10;AAAA&#10;" filled="f" stroked="f">
                        <v:textbox inset="0,0,0,0">
                          <w:txbxContent>
                            <w:p w14:paraId="34F5B3B0" w14:textId="77777777" w:rsidR="00EC069E" w:rsidRDefault="00EC069E" w:rsidP="00EC069E">
                              <w:pPr>
                                <w:spacing w:before="34" w:line="252" w:lineRule="auto"/>
                                <w:ind w:right="-7"/>
                                <w:rPr>
                                  <w:rFonts w:ascii="Calibri"/>
                                  <w:b/>
                                </w:rPr>
                              </w:pPr>
                              <w:r>
                                <w:rPr>
                                  <w:rFonts w:ascii="Calibri"/>
                                  <w:b/>
                                  <w:color w:val="FFFFFF"/>
                                  <w:w w:val="105"/>
                                </w:rPr>
                                <w:t>Develop a track changes Word Document mock-up of project sustainability commitments</w:t>
                              </w:r>
                            </w:p>
                          </w:txbxContent>
                        </v:textbox>
                      </v:shape>
                      <v:shape id="Text Box 66" o:spid="_x0000_s1082" type="#_x0000_t202" style="position:absolute;left:7791;top:2283;width:699;height:4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Et7HywAAAOIAAAAPAAAAZHJzL2Rvd25yZXYueG1sRI9Ba8JA&#10;FITvQv/D8gq96SaiwaauIqUFQSjG9NDja/aZLGbfptlV47/vCoUeh5n5hlmuB9uKC/XeOFaQThIQ&#10;xJXThmsFn+X7eAHCB2SNrWNScCMP69XDaIm5dlcu6HIItYgQ9jkqaELocil91ZBFP3EdcfSOrrcY&#10;ouxrqXu8Rrht5TRJMmnRcFxosKPXhqrT4WwVbL64eDM/H9/74liYsnxOeJedlHp6HDYvIAIN4T/8&#10;195qBfP5Ypal6XQG90vxDsjVLwAAAP//AwBQSwECLQAUAAYACAAAACEA2+H2y+4AAACFAQAAEwAA&#10;AAAAAAAAAAAAAAAAAAAAW0NvbnRlbnRfVHlwZXNdLnhtbFBLAQItABQABgAIAAAAIQBa9CxbvwAA&#10;ABUBAAALAAAAAAAAAAAAAAAAAB8BAABfcmVscy8ucmVsc1BLAQItABQABgAIAAAAIQAaEt7HywAA&#10;AOIAAAAPAAAAAAAAAAAAAAAAAAcCAABkcnMvZG93bnJldi54bWxQSwUGAAAAAAMAAwC3AAAA/wIA&#10;AAAA&#10;" filled="f" stroked="f">
                        <v:textbox inset="0,0,0,0">
                          <w:txbxContent>
                            <w:p w14:paraId="50DFD040" w14:textId="77777777" w:rsidR="00EC069E" w:rsidRDefault="00EC069E" w:rsidP="00EC069E">
                              <w:pPr>
                                <w:spacing w:before="50"/>
                                <w:rPr>
                                  <w:rFonts w:ascii="Calibri"/>
                                  <w:b/>
                                  <w:sz w:val="28"/>
                                </w:rPr>
                              </w:pPr>
                              <w:r>
                                <w:rPr>
                                  <w:rFonts w:ascii="Calibri"/>
                                  <w:b/>
                                  <w:color w:val="FFFFFF"/>
                                  <w:w w:val="110"/>
                                  <w:sz w:val="28"/>
                                </w:rPr>
                                <w:t>Yes</w:t>
                              </w:r>
                            </w:p>
                          </w:txbxContent>
                        </v:textbox>
                      </v:shape>
                      <v:shape id="Text Box 67" o:spid="_x0000_s1083" type="#_x0000_t202" style="position:absolute;left:4081;top:3765;width:3320;height:8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XntcywAAAOIAAAAPAAAAZHJzL2Rvd25yZXYueG1sRI9Ba8JA&#10;FITvhf6H5RV6q5tIE2x0FZEWCoXSGA89PrPPZDH7Nma3mv77bkHwOMzMN8xiNdpOnGnwxrGCdJKA&#10;IK6dNtwo2FVvTzMQPiBr7ByTgl/ysFre3y2w0O7CJZ23oRERwr5ABW0IfSGlr1uy6CeuJ47ewQ0W&#10;Q5RDI/WAlwi3nZwmSS4tGo4LLfa0aak+bn+sgvU3l6/m9Ln/Kg+lqaqXhD/yo1KPD+N6DiLQGG7h&#10;a/tdK8iy2XOeptMM/i/FOyCXfwAAAP//AwBQSwECLQAUAAYACAAAACEA2+H2y+4AAACFAQAAEwAA&#10;AAAAAAAAAAAAAAAAAAAAW0NvbnRlbnRfVHlwZXNdLnhtbFBLAQItABQABgAIAAAAIQBa9CxbvwAA&#10;ABUBAAALAAAAAAAAAAAAAAAAAB8BAABfcmVscy8ucmVsc1BLAQItABQABgAIAAAAIQB1XntcywAA&#10;AOIAAAAPAAAAAAAAAAAAAAAAAAcCAABkcnMvZG93bnJldi54bWxQSwUGAAAAAAMAAwC3AAAA/wIA&#10;AAAA&#10;" filled="f" stroked="f">
                        <v:textbox inset="0,0,0,0">
                          <w:txbxContent>
                            <w:p w14:paraId="3464343A" w14:textId="77777777" w:rsidR="00EC069E" w:rsidRDefault="00EC069E" w:rsidP="00EC069E">
                              <w:pPr>
                                <w:spacing w:line="240" w:lineRule="auto"/>
                                <w:ind w:right="17"/>
                                <w:rPr>
                                  <w:rFonts w:ascii="Calibri"/>
                                  <w:b/>
                                </w:rPr>
                              </w:pPr>
                              <w:r>
                                <w:rPr>
                                  <w:rFonts w:ascii="Calibri"/>
                                  <w:b/>
                                  <w:color w:val="FFFFFF"/>
                                  <w:w w:val="105"/>
                                </w:rPr>
                                <w:t>Update sustainability objectives            for the project</w:t>
                              </w:r>
                            </w:p>
                          </w:txbxContent>
                        </v:textbox>
                      </v:shape>
                      <v:shape id="Text Box 68" o:spid="_x0000_s1084" type="#_x0000_t202" style="position:absolute;left:8966;top:3872;width:500;height:4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jOUrygAAAOIAAAAPAAAAZHJzL2Rvd25yZXYueG1sRI9Ba8JA&#10;FITvQv/D8gq96SZSg01dRYqCIJTG9NDja/aZLGbfptlV47/vFoQeh5n5hlmsBtuKC/XeOFaQThIQ&#10;xJXThmsFn+V2PAfhA7LG1jEpuJGH1fJhtMBcuysXdDmEWkQI+xwVNCF0uZS+asiin7iOOHpH11sM&#10;Ufa11D1eI9y2cpokmbRoOC402NFbQ9XpcLYK1l9cbMzP+/dHcSxMWb4kvM9OSj09DutXEIGG8B++&#10;t3dawWw2f87SdJrB36V4B+TyFwAA//8DAFBLAQItABQABgAIAAAAIQDb4fbL7gAAAIUBAAATAAAA&#10;AAAAAAAAAAAAAAAAAABbQ29udGVudF9UeXBlc10ueG1sUEsBAi0AFAAGAAgAAAAhAFr0LFu/AAAA&#10;FQEAAAsAAAAAAAAAAAAAAAAAHwEAAF9yZWxzLy5yZWxzUEsBAi0AFAAGAAgAAAAhAIWM5SvKAAAA&#10;4gAAAA8AAAAAAAAAAAAAAAAABwIAAGRycy9kb3ducmV2LnhtbFBLBQYAAAAAAwADALcAAAD+AgAA&#10;AAA=&#10;" filled="f" stroked="f">
                        <v:textbox inset="0,0,0,0">
                          <w:txbxContent>
                            <w:p w14:paraId="09D83D20" w14:textId="77777777" w:rsidR="00EC069E" w:rsidRDefault="00EC069E" w:rsidP="00EC069E">
                              <w:pPr>
                                <w:spacing w:before="50"/>
                                <w:rPr>
                                  <w:rFonts w:ascii="Calibri"/>
                                  <w:b/>
                                  <w:sz w:val="28"/>
                                </w:rPr>
                              </w:pPr>
                              <w:r>
                                <w:rPr>
                                  <w:rFonts w:ascii="Calibri"/>
                                  <w:b/>
                                  <w:color w:val="FFFFFF"/>
                                  <w:sz w:val="28"/>
                                </w:rPr>
                                <w:t>No</w:t>
                              </w:r>
                            </w:p>
                          </w:txbxContent>
                        </v:textbox>
                      </v:shape>
                      <v:shape id="Text Box 69" o:spid="_x0000_s1085" type="#_x0000_t202" style="position:absolute;left:2020;top:5377;width:3728;height:8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wECwywAAAOIAAAAPAAAAZHJzL2Rvd25yZXYueG1sRI9Ba8JA&#10;FITvhf6H5RV6q5tIjZq6ipQWCkJpjAePr9lnsph9m2a3Gv+9KxR6HGbmG2axGmwrTtR741hBOkpA&#10;EFdOG64V7Mr3pxkIH5A1to5JwYU8rJb3dwvMtTtzQadtqEWEsM9RQRNCl0vpq4Ys+pHriKN3cL3F&#10;EGVfS93jOcJtK8dJkkmLhuNCgx29NlQdt79WwXrPxZv5+fz+Kg6FKct5wpvsqNTjw7B+ARFoCP/h&#10;v/aHVjCZzJ6zNB1P4XYp3gG5vAIAAP//AwBQSwECLQAUAAYACAAAACEA2+H2y+4AAACFAQAAEwAA&#10;AAAAAAAAAAAAAAAAAAAAW0NvbnRlbnRfVHlwZXNdLnhtbFBLAQItABQABgAIAAAAIQBa9CxbvwAA&#10;ABUBAAALAAAAAAAAAAAAAAAAAB8BAABfcmVscy8ucmVsc1BLAQItABQABgAIAAAAIQDqwECwywAA&#10;AOIAAAAPAAAAAAAAAAAAAAAAAAcCAABkcnMvZG93bnJldi54bWxQSwUGAAAAAAMAAwC3AAAA/wIA&#10;AAAA&#10;" filled="f" stroked="f">
                        <v:textbox inset="0,0,0,0">
                          <w:txbxContent>
                            <w:p w14:paraId="6F38D207" w14:textId="77777777" w:rsidR="00EC069E" w:rsidRDefault="00EC069E" w:rsidP="00EC069E">
                              <w:pPr>
                                <w:spacing w:before="34"/>
                                <w:rPr>
                                  <w:rFonts w:ascii="Calibri"/>
                                  <w:b/>
                                </w:rPr>
                              </w:pPr>
                              <w:r>
                                <w:rPr>
                                  <w:rFonts w:ascii="Calibri"/>
                                  <w:b/>
                                  <w:color w:val="FFFFFF"/>
                                  <w:w w:val="105"/>
                                </w:rPr>
                                <w:t xml:space="preserve">Proceed through project page update </w:t>
                              </w:r>
                              <w:hyperlink r:id="rId98">
                                <w:r>
                                  <w:rPr>
                                    <w:rFonts w:ascii="Calibri"/>
                                    <w:b/>
                                    <w:color w:val="FFFFFF"/>
                                    <w:w w:val="105"/>
                                    <w:u w:val="single" w:color="FFFFFF"/>
                                  </w:rPr>
                                  <w:t>web management procedures</w:t>
                                </w:r>
                              </w:hyperlink>
                            </w:p>
                          </w:txbxContent>
                        </v:textbox>
                      </v:shape>
                      <v:shape id="Text Box 70" o:spid="_x0000_s1086" type="#_x0000_t202" style="position:absolute;left:6541;top:5490;width:1996;height:8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X9TCyAAAAOIAAAAPAAAAZHJzL2Rvd25yZXYueG1sRE/Pa8Iw&#10;FL4P9j+EN9htppVZamcUGRsMBLF2B49vzbMNNi9dk2n9781B2PHj+71YjbYTZxq8cawgnSQgiGun&#10;DTcKvqvPlxyED8gaO8ek4EoeVsvHhwUW2l24pPM+NCKGsC9QQRtCX0jp65Ys+onriSN3dIPFEOHQ&#10;SD3gJYbbTk6TJJMWDceGFnt6b6k+7f+sgvWByw/zu/3ZlcfSVNU84U12Uur5aVy/gQg0hn/x3f2l&#10;Fcxm+WuWptO4OV6Kd0AubwAAAP//AwBQSwECLQAUAAYACAAAACEA2+H2y+4AAACFAQAAEwAAAAAA&#10;AAAAAAAAAAAAAAAAW0NvbnRlbnRfVHlwZXNdLnhtbFBLAQItABQABgAIAAAAIQBa9CxbvwAAABUB&#10;AAALAAAAAAAAAAAAAAAAAB8BAABfcmVscy8ucmVsc1BLAQItABQABgAIAAAAIQCbX9TCyAAAAOIA&#10;AAAPAAAAAAAAAAAAAAAAAAcCAABkcnMvZG93bnJldi54bWxQSwUGAAAAAAMAAwC3AAAA/AIAAAAA&#10;" filled="f" stroked="f">
                        <v:textbox inset="0,0,0,0">
                          <w:txbxContent>
                            <w:p w14:paraId="762657FF" w14:textId="77777777" w:rsidR="00EC069E" w:rsidRDefault="00EC069E" w:rsidP="00EC069E">
                              <w:pPr>
                                <w:spacing w:before="34" w:line="252" w:lineRule="auto"/>
                                <w:ind w:right="6"/>
                                <w:rPr>
                                  <w:rFonts w:ascii="Calibri"/>
                                  <w:b/>
                                </w:rPr>
                              </w:pPr>
                              <w:r>
                                <w:rPr>
                                  <w:rFonts w:ascii="Calibri"/>
                                  <w:b/>
                                  <w:color w:val="FFFFFF"/>
                                  <w:w w:val="105"/>
                                </w:rPr>
                                <w:t>Include reference</w:t>
                              </w:r>
                              <w:r>
                                <w:rPr>
                                  <w:rFonts w:ascii="Calibri"/>
                                  <w:b/>
                                  <w:color w:val="FFFFFF"/>
                                  <w:spacing w:val="-30"/>
                                  <w:w w:val="105"/>
                                </w:rPr>
                                <w:t xml:space="preserve"> </w:t>
                              </w:r>
                              <w:r>
                                <w:rPr>
                                  <w:rFonts w:ascii="Calibri"/>
                                  <w:b/>
                                  <w:color w:val="FFFFFF"/>
                                  <w:w w:val="105"/>
                                </w:rPr>
                                <w:t xml:space="preserve">to              </w:t>
                              </w:r>
                              <w:hyperlink r:id="rId99">
                                <w:r>
                                  <w:rPr>
                                    <w:rFonts w:ascii="Calibri"/>
                                    <w:b/>
                                    <w:color w:val="FFFFFF"/>
                                    <w:w w:val="105"/>
                                    <w:u w:val="single" w:color="FFFFFF"/>
                                  </w:rPr>
                                  <w:t>IMD</w:t>
                                </w:r>
                                <w:r>
                                  <w:rPr>
                                    <w:rFonts w:ascii="Calibri"/>
                                    <w:b/>
                                    <w:color w:val="FFFFFF"/>
                                    <w:spacing w:val="-6"/>
                                    <w:w w:val="105"/>
                                    <w:u w:val="single" w:color="FFFFFF"/>
                                  </w:rPr>
                                  <w:t xml:space="preserve"> </w:t>
                                </w:r>
                                <w:r>
                                  <w:rPr>
                                    <w:rFonts w:ascii="Calibri"/>
                                    <w:b/>
                                    <w:color w:val="FFFFFF"/>
                                    <w:w w:val="105"/>
                                    <w:u w:val="single" w:color="FFFFFF"/>
                                  </w:rPr>
                                  <w:t>exemptions</w:t>
                                </w:r>
                              </w:hyperlink>
                            </w:p>
                          </w:txbxContent>
                        </v:textbox>
                      </v:shape>
                      <w10:wrap type="topAndBottom" anchorx="margin"/>
                    </v:group>
                  </w:pict>
                </mc:Fallback>
              </mc:AlternateContent>
            </w:r>
          </w:p>
        </w:tc>
      </w:tr>
    </w:tbl>
    <w:p w14:paraId="74DE5621" w14:textId="09620416" w:rsidR="00301522" w:rsidRDefault="00301522" w:rsidP="009856D4">
      <w:pPr>
        <w:pStyle w:val="Heading2"/>
        <w:spacing w:before="240" w:after="240"/>
        <w:ind w:left="578" w:hanging="578"/>
      </w:pPr>
      <w:bookmarkStart w:id="48" w:name="_Toc168571696"/>
      <w:r>
        <w:lastRenderedPageBreak/>
        <w:t>Risks and opportunities</w:t>
      </w:r>
      <w:bookmarkEnd w:id="48"/>
    </w:p>
    <w:tbl>
      <w:tblPr>
        <w:tblStyle w:val="Commentary"/>
        <w:tblW w:w="0" w:type="auto"/>
        <w:tblLook w:val="04A0" w:firstRow="1" w:lastRow="0" w:firstColumn="1" w:lastColumn="0" w:noHBand="0" w:noVBand="1"/>
      </w:tblPr>
      <w:tblGrid>
        <w:gridCol w:w="9024"/>
      </w:tblGrid>
      <w:tr w:rsidR="009856D4" w14:paraId="70A5B9E8" w14:textId="77777777" w:rsidTr="009856D4">
        <w:tc>
          <w:tcPr>
            <w:tcW w:w="9024" w:type="dxa"/>
          </w:tcPr>
          <w:p w14:paraId="47AEE7C7" w14:textId="77777777" w:rsidR="009856D4" w:rsidRDefault="009856D4" w:rsidP="009856D4">
            <w:pPr>
              <w:pStyle w:val="BodyText"/>
            </w:pPr>
            <w:r>
              <w:t xml:space="preserve">This section supports the credit Lea-2 </w:t>
            </w:r>
            <w:r w:rsidRPr="009856D4">
              <w:rPr>
                <w:rStyle w:val="BodyTextitalic"/>
              </w:rPr>
              <w:t>Risks and Opportunities</w:t>
            </w:r>
            <w:r>
              <w:t>.</w:t>
            </w:r>
          </w:p>
          <w:p w14:paraId="1BFE9C61" w14:textId="77777777" w:rsidR="009856D4" w:rsidRDefault="009856D4" w:rsidP="009856D4">
            <w:pPr>
              <w:pStyle w:val="BodyText"/>
            </w:pPr>
            <w:r>
              <w:t>Describe how risks and opportunities are identified and assessed (including consequence and likelihood criteria), such as via project workshops and registers. Outline frequencies and dates of project workshops if applicable (refer example text below). Include minutes from the initial opportunities/initiatives workshop in Appendix D.</w:t>
            </w:r>
          </w:p>
          <w:p w14:paraId="722781A6" w14:textId="16FE2E6F" w:rsidR="009856D4" w:rsidRDefault="009856D4" w:rsidP="00301522">
            <w:pPr>
              <w:pStyle w:val="BodyText"/>
            </w:pPr>
            <w:r>
              <w:t>Include a reference to the project’s risks and opportunities register</w:t>
            </w:r>
            <w:r w:rsidR="009D5C70">
              <w:t>(s)</w:t>
            </w:r>
            <w:r>
              <w:t xml:space="preserve"> in Appendix G, and/or include a cross-reference to an existing project Transport and Main Roads Risk Register document if this has already been developed to incorporate Lea-2 credit requirements. For a copy of the Transport and Main Roads Risk Register please email </w:t>
            </w:r>
            <w:hyperlink r:id="rId100" w:history="1">
              <w:r w:rsidRPr="009856D4">
                <w:rPr>
                  <w:rStyle w:val="Hyperlink"/>
                </w:rPr>
                <w:t>sustainability@tmr.qld.gov.au</w:t>
              </w:r>
            </w:hyperlink>
            <w:r>
              <w:t>. Projects may use this register to capture both risks and opportunities or use it only for risks while capturing opportunities in a separate register.</w:t>
            </w:r>
          </w:p>
        </w:tc>
      </w:tr>
    </w:tbl>
    <w:p w14:paraId="7C1B4C56" w14:textId="122AC518" w:rsidR="00301522" w:rsidRPr="00816558" w:rsidRDefault="00301522" w:rsidP="009856D4">
      <w:pPr>
        <w:pStyle w:val="BodyText"/>
        <w:spacing w:before="240"/>
        <w:rPr>
          <w:color w:val="4F6C00"/>
        </w:rPr>
      </w:pPr>
      <w:r w:rsidRPr="00816558">
        <w:rPr>
          <w:rStyle w:val="BodyTextitalic"/>
          <w:color w:val="4F6C00"/>
        </w:rPr>
        <w:t xml:space="preserve">A Sustainability Workshop was held on </w:t>
      </w:r>
      <w:r w:rsidR="009856D4" w:rsidRPr="00816558">
        <w:rPr>
          <w:rStyle w:val="BodyTextitalic"/>
          <w:color w:val="4F6C00"/>
        </w:rPr>
        <w:fldChar w:fldCharType="begin">
          <w:ffData>
            <w:name w:val="Text36"/>
            <w:enabled/>
            <w:calcOnExit w:val="0"/>
            <w:textInput>
              <w:default w:val="DDMMYYY"/>
            </w:textInput>
          </w:ffData>
        </w:fldChar>
      </w:r>
      <w:bookmarkStart w:id="49" w:name="Text36"/>
      <w:r w:rsidR="009856D4" w:rsidRPr="00816558">
        <w:rPr>
          <w:rStyle w:val="BodyTextitalic"/>
          <w:color w:val="4F6C00"/>
        </w:rPr>
        <w:instrText xml:space="preserve"> FORMTEXT </w:instrText>
      </w:r>
      <w:r w:rsidR="009856D4" w:rsidRPr="00816558">
        <w:rPr>
          <w:rStyle w:val="BodyTextitalic"/>
          <w:color w:val="4F6C00"/>
        </w:rPr>
      </w:r>
      <w:r w:rsidR="009856D4" w:rsidRPr="00816558">
        <w:rPr>
          <w:rStyle w:val="BodyTextitalic"/>
          <w:color w:val="4F6C00"/>
        </w:rPr>
        <w:fldChar w:fldCharType="separate"/>
      </w:r>
      <w:r w:rsidR="009856D4" w:rsidRPr="00816558">
        <w:rPr>
          <w:rStyle w:val="BodyTextitalic"/>
          <w:color w:val="4F6C00"/>
        </w:rPr>
        <w:t>DDMMYYY</w:t>
      </w:r>
      <w:r w:rsidR="009856D4" w:rsidRPr="00816558">
        <w:rPr>
          <w:rStyle w:val="BodyTextitalic"/>
          <w:color w:val="4F6C00"/>
        </w:rPr>
        <w:fldChar w:fldCharType="end"/>
      </w:r>
      <w:bookmarkEnd w:id="49"/>
      <w:r w:rsidRPr="00816558">
        <w:rPr>
          <w:rStyle w:val="BodyTextitalic"/>
          <w:color w:val="4F6C00"/>
        </w:rPr>
        <w:t xml:space="preserve"> with project design leads and project senior management to extend infrastructure sustainability to the team and initiate incorporation of sustainability measures in this phase</w:t>
      </w:r>
      <w:r w:rsidRPr="00816558">
        <w:rPr>
          <w:color w:val="4F6C00"/>
        </w:rPr>
        <w:t>.</w:t>
      </w:r>
    </w:p>
    <w:p w14:paraId="3E4C6F09" w14:textId="0F715EFB" w:rsidR="00301522" w:rsidRDefault="00301522" w:rsidP="009856D4">
      <w:pPr>
        <w:pStyle w:val="Heading2"/>
        <w:spacing w:after="240"/>
        <w:ind w:left="578" w:hanging="578"/>
      </w:pPr>
      <w:bookmarkStart w:id="50" w:name="_Toc168571697"/>
      <w:r>
        <w:t>Knowledge sharing</w:t>
      </w:r>
      <w:bookmarkEnd w:id="50"/>
    </w:p>
    <w:tbl>
      <w:tblPr>
        <w:tblStyle w:val="Commentary"/>
        <w:tblW w:w="0" w:type="auto"/>
        <w:tblLook w:val="04A0" w:firstRow="1" w:lastRow="0" w:firstColumn="1" w:lastColumn="0" w:noHBand="0" w:noVBand="1"/>
      </w:tblPr>
      <w:tblGrid>
        <w:gridCol w:w="9024"/>
      </w:tblGrid>
      <w:tr w:rsidR="009856D4" w14:paraId="2202F762" w14:textId="77777777" w:rsidTr="009856D4">
        <w:tc>
          <w:tcPr>
            <w:tcW w:w="9024" w:type="dxa"/>
          </w:tcPr>
          <w:p w14:paraId="224D9237" w14:textId="77777777" w:rsidR="009856D4" w:rsidRDefault="009856D4" w:rsidP="009856D4">
            <w:pPr>
              <w:pStyle w:val="BodyText"/>
            </w:pPr>
            <w:r>
              <w:t xml:space="preserve">This section supports the credit Lea-3 </w:t>
            </w:r>
            <w:r w:rsidRPr="009856D4">
              <w:rPr>
                <w:rStyle w:val="BodyTextitalic"/>
              </w:rPr>
              <w:t>Knowledge Sharing</w:t>
            </w:r>
            <w:r>
              <w:t>.</w:t>
            </w:r>
          </w:p>
          <w:p w14:paraId="76973617" w14:textId="317ECEAA" w:rsidR="009856D4" w:rsidRDefault="009856D4" w:rsidP="00301522">
            <w:pPr>
              <w:pStyle w:val="BodyText"/>
            </w:pPr>
            <w:r>
              <w:t>Describe knowledge sharing processes for the project, including frequency, forums, topics, attendees as relevant. An example is provided below.</w:t>
            </w:r>
          </w:p>
        </w:tc>
      </w:tr>
    </w:tbl>
    <w:p w14:paraId="61EA2C6B" w14:textId="77777777" w:rsidR="00301522" w:rsidRPr="00816558" w:rsidRDefault="00301522" w:rsidP="009856D4">
      <w:pPr>
        <w:pStyle w:val="BodyText"/>
        <w:spacing w:before="240"/>
        <w:rPr>
          <w:rStyle w:val="BodyTextitalic"/>
          <w:color w:val="4F6C00"/>
        </w:rPr>
      </w:pPr>
      <w:r w:rsidRPr="00816558">
        <w:rPr>
          <w:rStyle w:val="BodyTextitalic"/>
          <w:color w:val="4F6C00"/>
        </w:rPr>
        <w:t>Sustainability knowledge sharing will be a key agenda item at project weekly and monthly meetings or as otherwise agreed during the respective project phase. Discipline Leads and project staff will participate in these meetings as required.</w:t>
      </w:r>
    </w:p>
    <w:p w14:paraId="6FB6FAF5" w14:textId="77777777" w:rsidR="00301522" w:rsidRPr="00816558" w:rsidRDefault="00301522" w:rsidP="00301522">
      <w:pPr>
        <w:pStyle w:val="BodyText"/>
        <w:rPr>
          <w:rStyle w:val="BodyTextitalic"/>
          <w:color w:val="4F6C00"/>
        </w:rPr>
      </w:pPr>
      <w:r w:rsidRPr="00816558">
        <w:rPr>
          <w:rStyle w:val="BodyTextitalic"/>
          <w:color w:val="4F6C00"/>
        </w:rPr>
        <w:t>The Sustainability Lead will participate in Transport and Main Roads knowledge sharing sessions that are undertaken with the wider industry and key Transport and Main Roads project stakeholders. A knowledge sharing workshop, alternating with a Major Projects Infrastructure Sustainability Working Group meeting, is held by Transport and Main Roads every six months.</w:t>
      </w:r>
    </w:p>
    <w:p w14:paraId="59C66D08" w14:textId="77777777" w:rsidR="00301522" w:rsidRPr="00816558" w:rsidRDefault="00301522" w:rsidP="00301522">
      <w:pPr>
        <w:pStyle w:val="BodyText"/>
        <w:rPr>
          <w:rStyle w:val="BodyTextitalic"/>
          <w:color w:val="4F6C00"/>
        </w:rPr>
      </w:pPr>
      <w:r w:rsidRPr="00816558">
        <w:rPr>
          <w:rStyle w:val="BodyTextitalic"/>
          <w:color w:val="4F6C00"/>
        </w:rPr>
        <w:t>Sustainability knowledge will be shared beyond project boundaries to key stakeholders during all project phases.</w:t>
      </w:r>
    </w:p>
    <w:p w14:paraId="2C51B8A1" w14:textId="4DA4A41A" w:rsidR="00301522" w:rsidRDefault="00301522" w:rsidP="005156ED">
      <w:pPr>
        <w:pStyle w:val="Heading2"/>
        <w:spacing w:after="240"/>
        <w:ind w:left="578" w:hanging="578"/>
      </w:pPr>
      <w:bookmarkStart w:id="51" w:name="_Toc168571698"/>
      <w:r>
        <w:t>Decision-making processes</w:t>
      </w:r>
      <w:bookmarkEnd w:id="51"/>
    </w:p>
    <w:tbl>
      <w:tblPr>
        <w:tblStyle w:val="Commentary"/>
        <w:tblW w:w="0" w:type="auto"/>
        <w:tblLook w:val="04A0" w:firstRow="1" w:lastRow="0" w:firstColumn="1" w:lastColumn="0" w:noHBand="0" w:noVBand="1"/>
      </w:tblPr>
      <w:tblGrid>
        <w:gridCol w:w="9024"/>
      </w:tblGrid>
      <w:tr w:rsidR="005156ED" w:rsidRPr="005156ED" w14:paraId="529893FD" w14:textId="77777777" w:rsidTr="005156ED">
        <w:tc>
          <w:tcPr>
            <w:tcW w:w="9024" w:type="dxa"/>
          </w:tcPr>
          <w:p w14:paraId="6BB1B12A" w14:textId="77777777" w:rsidR="005156ED" w:rsidRDefault="005156ED" w:rsidP="005156ED">
            <w:pPr>
              <w:pStyle w:val="BodyText"/>
            </w:pPr>
            <w:r>
              <w:t xml:space="preserve">This section supports the credit Ecn-1 </w:t>
            </w:r>
            <w:r w:rsidRPr="005156ED">
              <w:rPr>
                <w:rStyle w:val="BodyTextitalic"/>
              </w:rPr>
              <w:t>Options Assessment and Significant Decisions</w:t>
            </w:r>
            <w:r>
              <w:t>.</w:t>
            </w:r>
          </w:p>
          <w:p w14:paraId="1AE69863" w14:textId="5986D1A6" w:rsidR="005156ED" w:rsidRDefault="005156ED" w:rsidP="005156ED">
            <w:pPr>
              <w:pStyle w:val="BodyText"/>
            </w:pPr>
            <w:r>
              <w:t xml:space="preserve">Transport and Main Roads has developed a Guide to incorporating sustainability into project decision making and a </w:t>
            </w:r>
            <w:r w:rsidRPr="005156ED">
              <w:rPr>
                <w:rStyle w:val="BodyTextitalic"/>
              </w:rPr>
              <w:t>Sustainability Decision-Making Tool</w:t>
            </w:r>
            <w:r>
              <w:t xml:space="preserve"> (available on the </w:t>
            </w:r>
            <w:hyperlink r:id="rId101" w:history="1">
              <w:r w:rsidRPr="00364A67">
                <w:rPr>
                  <w:rStyle w:val="Hyperlink"/>
                  <w:i/>
                  <w:iCs/>
                </w:rPr>
                <w:t>Consultants for Engineering Projects</w:t>
              </w:r>
            </w:hyperlink>
            <w:r w:rsidRPr="00364A67">
              <w:rPr>
                <w:i/>
                <w:iCs/>
              </w:rPr>
              <w:t xml:space="preserve"> </w:t>
            </w:r>
            <w:r>
              <w:t>webpage) to assist decision-making for significant issues on the project. The tool can be utilised when considering significant decisions to achieve sustainability outcomes.</w:t>
            </w:r>
          </w:p>
          <w:p w14:paraId="1B70D8D2" w14:textId="2425BC6D" w:rsidR="005156ED" w:rsidRDefault="005156ED" w:rsidP="005156ED">
            <w:pPr>
              <w:pStyle w:val="BodyText"/>
            </w:pPr>
            <w:r>
              <w:lastRenderedPageBreak/>
              <w:t>Projects are also required to hold a decision-making governance workshop at the start of each phase to establish procedures for decision-making.</w:t>
            </w:r>
          </w:p>
          <w:p w14:paraId="21EE6B56" w14:textId="0E4CE97D" w:rsidR="005156ED" w:rsidRPr="005156ED" w:rsidRDefault="005156ED" w:rsidP="00910143">
            <w:pPr>
              <w:pStyle w:val="BodyText"/>
            </w:pPr>
            <w:r>
              <w:t>Describe the timing, attendees and outcomes of the decision-making governance workshop. Describe the methodologies for identifying and assessing significant decisions, such as holding Options Shortlisting or MCA workshops and using the Sustainability Decision-Making Tool. Be clear if the process is risk driven, and where authority sits for approvals. Include the significant decisions register, and minutes from the decision-making governance workshop, in Appendix H.</w:t>
            </w:r>
          </w:p>
        </w:tc>
      </w:tr>
    </w:tbl>
    <w:p w14:paraId="46268740" w14:textId="2C5B3685" w:rsidR="00301522" w:rsidRDefault="00301522" w:rsidP="005156ED">
      <w:pPr>
        <w:pStyle w:val="Heading1"/>
        <w:spacing w:after="240"/>
      </w:pPr>
      <w:bookmarkStart w:id="52" w:name="_Toc168571699"/>
      <w:r>
        <w:lastRenderedPageBreak/>
        <w:t>Interfaces with other documents</w:t>
      </w:r>
      <w:bookmarkEnd w:id="52"/>
    </w:p>
    <w:tbl>
      <w:tblPr>
        <w:tblStyle w:val="Commentary"/>
        <w:tblW w:w="0" w:type="auto"/>
        <w:tblLook w:val="04A0" w:firstRow="1" w:lastRow="0" w:firstColumn="1" w:lastColumn="0" w:noHBand="0" w:noVBand="1"/>
      </w:tblPr>
      <w:tblGrid>
        <w:gridCol w:w="9024"/>
      </w:tblGrid>
      <w:tr w:rsidR="005156ED" w14:paraId="1070B661" w14:textId="77777777" w:rsidTr="005156ED">
        <w:tc>
          <w:tcPr>
            <w:tcW w:w="9024" w:type="dxa"/>
          </w:tcPr>
          <w:p w14:paraId="590C5560" w14:textId="1EAB5116" w:rsidR="005156ED" w:rsidRDefault="005156ED" w:rsidP="005156ED">
            <w:pPr>
              <w:pStyle w:val="BodyText"/>
            </w:pPr>
            <w:r>
              <w:t>This section should list the reports and sub-plans relevant to the project in its current phase. Some examples that may be developed at different project phases are listed below. For each document, discuss the purpose of the document, how it is relevant to the ISMP / sustainability assessment, and any recommendations for future phases.</w:t>
            </w:r>
          </w:p>
          <w:p w14:paraId="49342C66" w14:textId="77777777" w:rsidR="005156ED" w:rsidRDefault="005156ED" w:rsidP="005156ED">
            <w:pPr>
              <w:pStyle w:val="BodyText"/>
            </w:pPr>
            <w:r>
              <w:t>Note this list is not exhaustive and may vary depending on factors such as project phase, delivery model, IS rating pathway etc:</w:t>
            </w:r>
          </w:p>
          <w:p w14:paraId="71982DCD" w14:textId="4B2336BC" w:rsidR="005156ED" w:rsidRDefault="005156ED" w:rsidP="005156ED">
            <w:pPr>
              <w:pStyle w:val="BodyText"/>
              <w:numPr>
                <w:ilvl w:val="0"/>
                <w:numId w:val="38"/>
              </w:numPr>
            </w:pPr>
            <w:r>
              <w:t>Risk Management Plan</w:t>
            </w:r>
          </w:p>
          <w:p w14:paraId="76220F20" w14:textId="750390B8" w:rsidR="005156ED" w:rsidRDefault="005156ED" w:rsidP="005156ED">
            <w:pPr>
              <w:pStyle w:val="BodyText"/>
              <w:numPr>
                <w:ilvl w:val="0"/>
                <w:numId w:val="38"/>
              </w:numPr>
            </w:pPr>
            <w:r>
              <w:t>Decision making records</w:t>
            </w:r>
          </w:p>
          <w:p w14:paraId="13AB2FFF" w14:textId="24D3CD65" w:rsidR="005156ED" w:rsidRDefault="005156ED" w:rsidP="005156ED">
            <w:pPr>
              <w:pStyle w:val="BodyText"/>
              <w:numPr>
                <w:ilvl w:val="0"/>
                <w:numId w:val="38"/>
              </w:numPr>
            </w:pPr>
            <w:r>
              <w:t>Plans / modelling reports for separate resource impacts (e.g., energy, water, materials, waste)</w:t>
            </w:r>
          </w:p>
          <w:p w14:paraId="295CF65F" w14:textId="6C7B5A8E" w:rsidR="005156ED" w:rsidRDefault="005156ED" w:rsidP="005156ED">
            <w:pPr>
              <w:pStyle w:val="BodyText"/>
              <w:numPr>
                <w:ilvl w:val="0"/>
                <w:numId w:val="38"/>
              </w:numPr>
            </w:pPr>
            <w:r>
              <w:t>Climate and natural hazards assessment</w:t>
            </w:r>
          </w:p>
          <w:p w14:paraId="6E645ED8" w14:textId="534DE2A2" w:rsidR="005156ED" w:rsidRDefault="005156ED" w:rsidP="005156ED">
            <w:pPr>
              <w:pStyle w:val="BodyText"/>
              <w:numPr>
                <w:ilvl w:val="0"/>
                <w:numId w:val="38"/>
              </w:numPr>
            </w:pPr>
            <w:r>
              <w:t>Resilience assessment</w:t>
            </w:r>
          </w:p>
          <w:p w14:paraId="1B97777C" w14:textId="6DFC542A" w:rsidR="005156ED" w:rsidRDefault="005156ED" w:rsidP="005156ED">
            <w:pPr>
              <w:pStyle w:val="BodyText"/>
              <w:numPr>
                <w:ilvl w:val="0"/>
                <w:numId w:val="38"/>
              </w:numPr>
            </w:pPr>
            <w:r>
              <w:t>Deconstruction plan</w:t>
            </w:r>
          </w:p>
          <w:p w14:paraId="1CCFA2FF" w14:textId="0435BE01" w:rsidR="005156ED" w:rsidRDefault="005156ED" w:rsidP="005156ED">
            <w:pPr>
              <w:pStyle w:val="BodyText"/>
              <w:numPr>
                <w:ilvl w:val="0"/>
                <w:numId w:val="38"/>
              </w:numPr>
            </w:pPr>
            <w:r>
              <w:t>Miscellaneous construction sub-plans</w:t>
            </w:r>
          </w:p>
          <w:p w14:paraId="64ACC708" w14:textId="1CC6F1D3" w:rsidR="005156ED" w:rsidRDefault="005156ED" w:rsidP="005156ED">
            <w:pPr>
              <w:pStyle w:val="BodyText"/>
              <w:numPr>
                <w:ilvl w:val="0"/>
                <w:numId w:val="38"/>
              </w:numPr>
            </w:pPr>
            <w:r>
              <w:t>Procurement plan</w:t>
            </w:r>
          </w:p>
          <w:p w14:paraId="535C792A" w14:textId="1737EDBE" w:rsidR="005156ED" w:rsidRDefault="005156ED" w:rsidP="005156ED">
            <w:pPr>
              <w:pStyle w:val="BodyText"/>
              <w:numPr>
                <w:ilvl w:val="0"/>
                <w:numId w:val="38"/>
              </w:numPr>
            </w:pPr>
            <w:r>
              <w:t>Urban and landscape design plan</w:t>
            </w:r>
          </w:p>
          <w:p w14:paraId="1DA11262" w14:textId="57A84D71" w:rsidR="005156ED" w:rsidRDefault="005156ED" w:rsidP="005156ED">
            <w:pPr>
              <w:pStyle w:val="BodyText"/>
              <w:numPr>
                <w:ilvl w:val="0"/>
                <w:numId w:val="38"/>
              </w:numPr>
            </w:pPr>
            <w:r>
              <w:t>Ecological impact assessment</w:t>
            </w:r>
          </w:p>
          <w:p w14:paraId="30E3062D" w14:textId="20E8E4C4" w:rsidR="005156ED" w:rsidRDefault="005156ED" w:rsidP="00301522">
            <w:pPr>
              <w:pStyle w:val="BodyText"/>
            </w:pPr>
            <w:r w:rsidRPr="005156ED">
              <w:rPr>
                <w:rStyle w:val="BodyTextitalic"/>
              </w:rPr>
              <w:t>Refer example in italics below</w:t>
            </w:r>
            <w:r>
              <w:t>.</w:t>
            </w:r>
          </w:p>
        </w:tc>
      </w:tr>
    </w:tbl>
    <w:p w14:paraId="624A677F" w14:textId="19E4BA58" w:rsidR="00301522" w:rsidRDefault="00301522" w:rsidP="005156ED">
      <w:pPr>
        <w:pStyle w:val="Heading2"/>
        <w:spacing w:before="240"/>
        <w:ind w:left="578" w:hanging="578"/>
      </w:pPr>
      <w:bookmarkStart w:id="53" w:name="_Toc168571700"/>
      <w:r>
        <w:t>Energy use and efficiency</w:t>
      </w:r>
      <w:bookmarkEnd w:id="53"/>
    </w:p>
    <w:p w14:paraId="7195820B" w14:textId="73E65276" w:rsidR="003A0204" w:rsidRPr="00816558" w:rsidRDefault="00301522" w:rsidP="00301522">
      <w:pPr>
        <w:pStyle w:val="BodyText"/>
        <w:rPr>
          <w:color w:val="4F6C00"/>
        </w:rPr>
      </w:pPr>
      <w:r w:rsidRPr="00816558">
        <w:rPr>
          <w:rStyle w:val="BodyTextitalic"/>
          <w:color w:val="4F6C00"/>
        </w:rPr>
        <w:t xml:space="preserve">Opportunities to increase energy efficiency and mitigate GHG emissions during construction and operation are identified as part of the IS initiatives identification process. An Energy Use and Efficiency Plan has been developed to capture outcomes and recommendations relating to energy modelling and initiatives (refer </w:t>
      </w:r>
      <w:r w:rsidR="005156ED" w:rsidRPr="00816558">
        <w:rPr>
          <w:rStyle w:val="BodyTextitalic"/>
          <w:color w:val="4F6C00"/>
        </w:rPr>
        <w:fldChar w:fldCharType="begin">
          <w:ffData>
            <w:name w:val="Text37"/>
            <w:enabled/>
            <w:calcOnExit w:val="0"/>
            <w:textInput>
              <w:default w:val="document number / reference"/>
            </w:textInput>
          </w:ffData>
        </w:fldChar>
      </w:r>
      <w:bookmarkStart w:id="54" w:name="Text37"/>
      <w:r w:rsidR="005156ED" w:rsidRPr="00816558">
        <w:rPr>
          <w:rStyle w:val="BodyTextitalic"/>
          <w:color w:val="4F6C00"/>
        </w:rPr>
        <w:instrText xml:space="preserve"> FORMTEXT </w:instrText>
      </w:r>
      <w:r w:rsidR="005156ED" w:rsidRPr="00816558">
        <w:rPr>
          <w:rStyle w:val="BodyTextitalic"/>
          <w:color w:val="4F6C00"/>
        </w:rPr>
      </w:r>
      <w:r w:rsidR="005156ED" w:rsidRPr="00816558">
        <w:rPr>
          <w:rStyle w:val="BodyTextitalic"/>
          <w:color w:val="4F6C00"/>
        </w:rPr>
        <w:fldChar w:fldCharType="separate"/>
      </w:r>
      <w:r w:rsidR="005156ED" w:rsidRPr="00816558">
        <w:rPr>
          <w:rStyle w:val="BodyTextitalic"/>
          <w:noProof/>
          <w:color w:val="4F6C00"/>
        </w:rPr>
        <w:t>document number / reference</w:t>
      </w:r>
      <w:r w:rsidR="005156ED" w:rsidRPr="00816558">
        <w:rPr>
          <w:rStyle w:val="BodyTextitalic"/>
          <w:color w:val="4F6C00"/>
        </w:rPr>
        <w:fldChar w:fldCharType="end"/>
      </w:r>
      <w:bookmarkEnd w:id="54"/>
      <w:r w:rsidRPr="00816558">
        <w:rPr>
          <w:rStyle w:val="BodyTextitalic"/>
          <w:color w:val="4F6C00"/>
        </w:rPr>
        <w:t>)</w:t>
      </w:r>
      <w:r w:rsidRPr="00816558">
        <w:rPr>
          <w:color w:val="4F6C00"/>
        </w:rPr>
        <w:t>.</w:t>
      </w:r>
    </w:p>
    <w:p w14:paraId="6F1FCCA4" w14:textId="77777777" w:rsidR="00301522" w:rsidRDefault="00301522" w:rsidP="003A0204">
      <w:pPr>
        <w:pStyle w:val="BodyText"/>
      </w:pPr>
    </w:p>
    <w:p w14:paraId="33BE6A0E" w14:textId="77777777" w:rsidR="003A0204" w:rsidRDefault="003A0204" w:rsidP="001130F5">
      <w:pPr>
        <w:pStyle w:val="BodyText"/>
        <w:sectPr w:rsidR="003A0204" w:rsidSect="00275DDB">
          <w:headerReference w:type="default" r:id="rId102"/>
          <w:footerReference w:type="default" r:id="rId103"/>
          <w:pgSz w:w="11906" w:h="16838" w:code="9"/>
          <w:pgMar w:top="1418" w:right="1418" w:bottom="1418" w:left="1418" w:header="454" w:footer="454" w:gutter="0"/>
          <w:pgNumType w:start="1"/>
          <w:cols w:space="708"/>
          <w:docGrid w:linePitch="360"/>
        </w:sectPr>
      </w:pPr>
    </w:p>
    <w:p w14:paraId="7C442ABB" w14:textId="63E53945" w:rsidR="003A0204" w:rsidRDefault="005156ED" w:rsidP="005156ED">
      <w:pPr>
        <w:pStyle w:val="Heading1"/>
        <w:numPr>
          <w:ilvl w:val="0"/>
          <w:numId w:val="0"/>
        </w:numPr>
        <w:ind w:left="431" w:hanging="431"/>
      </w:pPr>
      <w:bookmarkStart w:id="55" w:name="_Toc168571701"/>
      <w:r w:rsidRPr="005156ED">
        <w:lastRenderedPageBreak/>
        <w:t>Appendix A – ISAP Certificates</w:t>
      </w:r>
      <w:bookmarkEnd w:id="55"/>
    </w:p>
    <w:p w14:paraId="6BD2FFE7" w14:textId="77777777" w:rsidR="005156ED" w:rsidRDefault="005156ED" w:rsidP="001130F5">
      <w:pPr>
        <w:pStyle w:val="BodyText"/>
      </w:pPr>
    </w:p>
    <w:p w14:paraId="74E7AFA6" w14:textId="774A6651" w:rsidR="003A0204" w:rsidRDefault="003A0204" w:rsidP="001130F5">
      <w:pPr>
        <w:pStyle w:val="BodyText"/>
        <w:sectPr w:rsidR="003A0204" w:rsidSect="00FA46F5">
          <w:pgSz w:w="11906" w:h="16838" w:code="9"/>
          <w:pgMar w:top="1418" w:right="1418" w:bottom="1418" w:left="1418" w:header="454" w:footer="454" w:gutter="0"/>
          <w:cols w:space="708"/>
          <w:docGrid w:linePitch="360"/>
        </w:sectPr>
      </w:pPr>
    </w:p>
    <w:p w14:paraId="32EFF81A" w14:textId="10A0727E" w:rsidR="001130F5" w:rsidRDefault="005156ED" w:rsidP="005156ED">
      <w:pPr>
        <w:pStyle w:val="Heading1"/>
        <w:numPr>
          <w:ilvl w:val="0"/>
          <w:numId w:val="0"/>
        </w:numPr>
      </w:pPr>
      <w:bookmarkStart w:id="56" w:name="_Toc168571702"/>
      <w:r w:rsidRPr="005156ED">
        <w:lastRenderedPageBreak/>
        <w:t>Appendix B – Materiality Assessment</w:t>
      </w:r>
      <w:bookmarkEnd w:id="56"/>
    </w:p>
    <w:p w14:paraId="7654F5CE" w14:textId="77777777" w:rsidR="005156ED" w:rsidRDefault="005156ED" w:rsidP="001130F5">
      <w:pPr>
        <w:pStyle w:val="BodyText"/>
      </w:pPr>
    </w:p>
    <w:p w14:paraId="56B6FAF2" w14:textId="77777777" w:rsidR="003A0204" w:rsidRDefault="003A0204" w:rsidP="001130F5">
      <w:pPr>
        <w:pStyle w:val="BodyText"/>
        <w:sectPr w:rsidR="003A0204" w:rsidSect="00FA46F5">
          <w:pgSz w:w="11906" w:h="16838" w:code="9"/>
          <w:pgMar w:top="1418" w:right="1418" w:bottom="1418" w:left="1418" w:header="454" w:footer="454" w:gutter="0"/>
          <w:cols w:space="708"/>
          <w:docGrid w:linePitch="360"/>
        </w:sectPr>
      </w:pPr>
    </w:p>
    <w:p w14:paraId="7CAA8152" w14:textId="38C4ADD6" w:rsidR="003A0204" w:rsidRDefault="005156ED" w:rsidP="005156ED">
      <w:pPr>
        <w:pStyle w:val="Heading1"/>
        <w:numPr>
          <w:ilvl w:val="0"/>
          <w:numId w:val="0"/>
        </w:numPr>
        <w:ind w:left="431" w:hanging="431"/>
      </w:pPr>
      <w:bookmarkStart w:id="57" w:name="_Toc168571703"/>
      <w:r w:rsidRPr="005156ED">
        <w:lastRenderedPageBreak/>
        <w:t>Appendix C – IS Scorecard</w:t>
      </w:r>
      <w:bookmarkEnd w:id="57"/>
    </w:p>
    <w:p w14:paraId="5FF15C5C" w14:textId="77777777" w:rsidR="005156ED" w:rsidRDefault="005156ED" w:rsidP="001130F5">
      <w:pPr>
        <w:pStyle w:val="BodyText"/>
      </w:pPr>
    </w:p>
    <w:p w14:paraId="42601350" w14:textId="25198ADF" w:rsidR="005156ED" w:rsidRDefault="005156ED" w:rsidP="001130F5">
      <w:pPr>
        <w:pStyle w:val="BodyText"/>
        <w:sectPr w:rsidR="005156ED" w:rsidSect="00FA46F5">
          <w:pgSz w:w="11906" w:h="16838" w:code="9"/>
          <w:pgMar w:top="1418" w:right="1418" w:bottom="1418" w:left="1418" w:header="454" w:footer="454" w:gutter="0"/>
          <w:cols w:space="708"/>
          <w:docGrid w:linePitch="360"/>
        </w:sectPr>
      </w:pPr>
    </w:p>
    <w:p w14:paraId="603C3233" w14:textId="77777777" w:rsidR="005156ED" w:rsidRPr="005156ED" w:rsidRDefault="005156ED" w:rsidP="005156ED">
      <w:pPr>
        <w:pStyle w:val="Heading1"/>
        <w:numPr>
          <w:ilvl w:val="0"/>
          <w:numId w:val="0"/>
        </w:numPr>
        <w:ind w:left="431" w:hanging="431"/>
      </w:pPr>
      <w:bookmarkStart w:id="58" w:name="_Toc168571704"/>
      <w:r w:rsidRPr="005156ED">
        <w:lastRenderedPageBreak/>
        <w:t>Appendix D – Workshop Minutes</w:t>
      </w:r>
      <w:bookmarkEnd w:id="58"/>
    </w:p>
    <w:p w14:paraId="2B143EB1" w14:textId="5616735C" w:rsidR="005156ED" w:rsidRPr="00816558" w:rsidRDefault="005156ED" w:rsidP="005156ED">
      <w:pPr>
        <w:pStyle w:val="BodyText"/>
        <w:rPr>
          <w:rStyle w:val="BodyTextitalic"/>
          <w:color w:val="4F6C00"/>
        </w:rPr>
      </w:pPr>
      <w:r w:rsidRPr="00816558">
        <w:rPr>
          <w:rStyle w:val="BodyTextitalic"/>
          <w:color w:val="4F6C00"/>
        </w:rPr>
        <w:fldChar w:fldCharType="begin">
          <w:ffData>
            <w:name w:val="Text38"/>
            <w:enabled/>
            <w:calcOnExit w:val="0"/>
            <w:textInput>
              <w:default w:val="Minutes from sustainability initiatives / objectives and targets workshop/s as applicable"/>
            </w:textInput>
          </w:ffData>
        </w:fldChar>
      </w:r>
      <w:bookmarkStart w:id="59" w:name="Text38"/>
      <w:r w:rsidRPr="00816558">
        <w:rPr>
          <w:rStyle w:val="BodyTextitalic"/>
          <w:color w:val="4F6C00"/>
        </w:rPr>
        <w:instrText xml:space="preserve"> FORMTEXT </w:instrText>
      </w:r>
      <w:r w:rsidRPr="00816558">
        <w:rPr>
          <w:rStyle w:val="BodyTextitalic"/>
          <w:color w:val="4F6C00"/>
        </w:rPr>
      </w:r>
      <w:r w:rsidRPr="00816558">
        <w:rPr>
          <w:rStyle w:val="BodyTextitalic"/>
          <w:color w:val="4F6C00"/>
        </w:rPr>
        <w:fldChar w:fldCharType="separate"/>
      </w:r>
      <w:r w:rsidRPr="00816558">
        <w:rPr>
          <w:rStyle w:val="BodyTextitalic"/>
          <w:color w:val="4F6C00"/>
        </w:rPr>
        <w:t>Minutes from sustainability initiatives / objectives and targets workshop</w:t>
      </w:r>
      <w:r w:rsidR="009D5C70" w:rsidRPr="00816558">
        <w:rPr>
          <w:rStyle w:val="BodyTextitalic"/>
          <w:color w:val="4F6C00"/>
        </w:rPr>
        <w:t>(s)</w:t>
      </w:r>
      <w:r w:rsidRPr="00816558">
        <w:rPr>
          <w:rStyle w:val="BodyTextitalic"/>
          <w:color w:val="4F6C00"/>
        </w:rPr>
        <w:t xml:space="preserve"> as applicable</w:t>
      </w:r>
      <w:r w:rsidRPr="00816558">
        <w:rPr>
          <w:rStyle w:val="BodyTextitalic"/>
          <w:color w:val="4F6C00"/>
        </w:rPr>
        <w:fldChar w:fldCharType="end"/>
      </w:r>
      <w:bookmarkEnd w:id="59"/>
    </w:p>
    <w:p w14:paraId="51422547" w14:textId="77777777" w:rsidR="005156ED" w:rsidRPr="005156ED" w:rsidRDefault="005156ED" w:rsidP="005156ED">
      <w:pPr>
        <w:pStyle w:val="BodyText"/>
      </w:pPr>
    </w:p>
    <w:p w14:paraId="05F3E786" w14:textId="77777777" w:rsidR="003A0204" w:rsidRDefault="003A0204" w:rsidP="001130F5">
      <w:pPr>
        <w:pStyle w:val="BodyText"/>
        <w:sectPr w:rsidR="003A0204" w:rsidSect="00FA46F5">
          <w:pgSz w:w="11906" w:h="16838" w:code="9"/>
          <w:pgMar w:top="1418" w:right="1418" w:bottom="1418" w:left="1418" w:header="454" w:footer="454" w:gutter="0"/>
          <w:cols w:space="708"/>
          <w:docGrid w:linePitch="360"/>
        </w:sectPr>
      </w:pPr>
    </w:p>
    <w:p w14:paraId="3B21A4AA" w14:textId="6F1DB373" w:rsidR="003A0204" w:rsidRDefault="005156ED" w:rsidP="00F94898">
      <w:pPr>
        <w:pStyle w:val="Heading1"/>
        <w:numPr>
          <w:ilvl w:val="0"/>
          <w:numId w:val="0"/>
        </w:numPr>
        <w:spacing w:after="240"/>
        <w:ind w:left="431" w:hanging="431"/>
      </w:pPr>
      <w:bookmarkStart w:id="60" w:name="_Toc168571705"/>
      <w:r w:rsidRPr="005156ED">
        <w:lastRenderedPageBreak/>
        <w:t>Appendix E – Compliance Register Monitoring Spreadsheet</w:t>
      </w:r>
      <w:bookmarkEnd w:id="60"/>
    </w:p>
    <w:tbl>
      <w:tblPr>
        <w:tblStyle w:val="Commentary"/>
        <w:tblW w:w="13956" w:type="dxa"/>
        <w:tblLook w:val="04A0" w:firstRow="1" w:lastRow="0" w:firstColumn="1" w:lastColumn="0" w:noHBand="0" w:noVBand="1"/>
      </w:tblPr>
      <w:tblGrid>
        <w:gridCol w:w="13956"/>
      </w:tblGrid>
      <w:tr w:rsidR="00306754" w14:paraId="699F4E6F" w14:textId="77777777" w:rsidTr="00306754">
        <w:tc>
          <w:tcPr>
            <w:tcW w:w="13956" w:type="dxa"/>
          </w:tcPr>
          <w:p w14:paraId="0DA98887" w14:textId="0DCC8411" w:rsidR="00306754" w:rsidRDefault="00306754" w:rsidP="00306754">
            <w:pPr>
              <w:pStyle w:val="BodyText"/>
            </w:pPr>
            <w:r w:rsidRPr="005156ED">
              <w:t xml:space="preserve">Tables E1 and E2 below are templates to capture minimum requirements for the Compliance Register Monitoring Spreadsheet as outlined in the project Functional Specification / SWTC (refer Functional Specification templates for each phase on the </w:t>
            </w:r>
            <w:hyperlink r:id="rId104" w:history="1">
              <w:r w:rsidRPr="00364A67">
                <w:rPr>
                  <w:rStyle w:val="Hyperlink"/>
                  <w:i/>
                  <w:iCs/>
                </w:rPr>
                <w:t>Consultants for Engineering Projects</w:t>
              </w:r>
            </w:hyperlink>
            <w:r w:rsidRPr="005156ED">
              <w:t xml:space="preserve"> webpage). </w:t>
            </w:r>
            <w:r w:rsidRPr="005156ED">
              <w:rPr>
                <w:rStyle w:val="BodyTextitalic"/>
              </w:rPr>
              <w:t>Example rows are completed in italics</w:t>
            </w:r>
            <w:r w:rsidRPr="005156ED">
              <w:t>. Note these are not required to be prepared or presented in Microsoft Word, and columns can be added as needed to assist with other preferred tracking and reporting functions. The emphasis is on enabling the project the flexibility to use this sheet to suit their needs, while fulfilling minimum reporting requirements.</w:t>
            </w:r>
          </w:p>
        </w:tc>
      </w:tr>
    </w:tbl>
    <w:p w14:paraId="71E6EAF0" w14:textId="78E492F1" w:rsidR="005156ED" w:rsidRPr="005156ED" w:rsidRDefault="005156ED" w:rsidP="00F94898">
      <w:pPr>
        <w:pStyle w:val="TableFigureCaption1Tables"/>
        <w:spacing w:before="240" w:after="240"/>
      </w:pPr>
      <w:bookmarkStart w:id="61" w:name="_Toc164430320"/>
      <w:r w:rsidRPr="005156ED">
        <w:t>Table E1: IS rating credit compliance progress and evidence</w:t>
      </w:r>
      <w:bookmarkEnd w:id="61"/>
    </w:p>
    <w:tbl>
      <w:tblPr>
        <w:tblStyle w:val="Commentary"/>
        <w:tblW w:w="0" w:type="auto"/>
        <w:tblLook w:val="04A0" w:firstRow="1" w:lastRow="0" w:firstColumn="1" w:lastColumn="0" w:noHBand="0" w:noVBand="1"/>
      </w:tblPr>
      <w:tblGrid>
        <w:gridCol w:w="13956"/>
      </w:tblGrid>
      <w:tr w:rsidR="00306754" w:rsidRPr="00306754" w14:paraId="520DBC34" w14:textId="77777777" w:rsidTr="00306754">
        <w:tc>
          <w:tcPr>
            <w:tcW w:w="13956" w:type="dxa"/>
          </w:tcPr>
          <w:p w14:paraId="667F974B" w14:textId="77777777" w:rsidR="00306754" w:rsidRDefault="00306754" w:rsidP="00306754">
            <w:pPr>
              <w:pStyle w:val="BodyText"/>
            </w:pPr>
            <w:r>
              <w:t xml:space="preserve">For </w:t>
            </w:r>
            <w:r w:rsidRPr="00B82D0F">
              <w:rPr>
                <w:rStyle w:val="BodyTextbold"/>
              </w:rPr>
              <w:t>Preliminary Evaluation and Business Case phases</w:t>
            </w:r>
            <w:r>
              <w:t>, this table serves as an index to the sustainability assessment package of deliverables, facilitating handover to future phases by enabling information relevant to certain credits to be easily located for review and update. Only information documented to date should be recorded for these phases – i.e., there is no need to identify future evidence.</w:t>
            </w:r>
          </w:p>
          <w:p w14:paraId="47DBFF33" w14:textId="77777777" w:rsidR="00306754" w:rsidRDefault="00306754" w:rsidP="00306754">
            <w:pPr>
              <w:pStyle w:val="BodyText"/>
            </w:pPr>
            <w:r>
              <w:t xml:space="preserve">For </w:t>
            </w:r>
            <w:r w:rsidRPr="00B82D0F">
              <w:rPr>
                <w:rStyle w:val="BodyTextbold"/>
              </w:rPr>
              <w:t>Design and Construction phases</w:t>
            </w:r>
            <w:r>
              <w:t>, this table serves as a milestone progress reporting mechanism, and should be used to record both confirmed and potential evidence for the IS rating submission that is identified as the project progresses. This can then be used to support the development of Credit Summary Forms in the IS rating submission once compilation of the rating commences.</w:t>
            </w:r>
          </w:p>
          <w:p w14:paraId="5DDA1108" w14:textId="77777777" w:rsidR="00306754" w:rsidRPr="00B82D0F" w:rsidRDefault="00306754" w:rsidP="00306754">
            <w:pPr>
              <w:pStyle w:val="BodyText"/>
            </w:pPr>
            <w:r>
              <w:t xml:space="preserve">Note: as each DL/ABX.X criterion includes multiple “must” statements as sub-criteria, the project may wish to record these as separate detailed rows or track them at a high level only under the overarching DL/AB X.X criterion statement. This is at the discretion of the project and the appropriateness of such level of detail will vary depending on the current project phase. </w:t>
            </w:r>
            <w:r w:rsidRPr="00B82D0F">
              <w:t>However, it is strongly recommended that “must” statements are tracked individually if the project is within a formal rating phase (i.e., Design or Construction) to ensure they are not overlooked when preparing the IS rating submission.</w:t>
            </w:r>
          </w:p>
          <w:p w14:paraId="347044D7" w14:textId="11CC4104" w:rsidR="00306754" w:rsidRPr="00306754" w:rsidRDefault="00306754" w:rsidP="00306754">
            <w:pPr>
              <w:pStyle w:val="BodyText"/>
            </w:pPr>
            <w:r>
              <w:t xml:space="preserve">To assist with developing Table E1, projects may use the DL/ABX.X and “must” statement (labelled “MSX.X”) criteria available in Word format from the ISC template v2.1 Credit Summary Forms (copies can be requested from </w:t>
            </w:r>
            <w:hyperlink r:id="rId105" w:history="1">
              <w:r w:rsidRPr="005156ED">
                <w:rPr>
                  <w:rStyle w:val="Hyperlink"/>
                </w:rPr>
                <w:t>sustainability@tmr.qld.gov.au</w:t>
              </w:r>
            </w:hyperlink>
            <w:r>
              <w:t xml:space="preserve"> if required).</w:t>
            </w:r>
          </w:p>
        </w:tc>
      </w:tr>
    </w:tbl>
    <w:p w14:paraId="3B6673B4" w14:textId="672D2719" w:rsidR="005156ED" w:rsidRDefault="005156ED" w:rsidP="005156ED">
      <w:pPr>
        <w:pStyle w:val="BodyText"/>
      </w:pPr>
    </w:p>
    <w:tbl>
      <w:tblPr>
        <w:tblStyle w:val="TableGrid"/>
        <w:tblW w:w="5000" w:type="pct"/>
        <w:tblLook w:val="04A0" w:firstRow="1" w:lastRow="0" w:firstColumn="1" w:lastColumn="0" w:noHBand="0" w:noVBand="1"/>
      </w:tblPr>
      <w:tblGrid>
        <w:gridCol w:w="794"/>
        <w:gridCol w:w="939"/>
        <w:gridCol w:w="1050"/>
        <w:gridCol w:w="3255"/>
        <w:gridCol w:w="1412"/>
        <w:gridCol w:w="3166"/>
        <w:gridCol w:w="3376"/>
      </w:tblGrid>
      <w:tr w:rsidR="00F94898" w14:paraId="754B591E" w14:textId="77777777" w:rsidTr="00D51146">
        <w:trPr>
          <w:cantSplit/>
          <w:tblHeader/>
        </w:trPr>
        <w:tc>
          <w:tcPr>
            <w:tcW w:w="284" w:type="pct"/>
          </w:tcPr>
          <w:p w14:paraId="340B1292" w14:textId="77777777" w:rsidR="00306754" w:rsidRPr="00F64436" w:rsidRDefault="00306754" w:rsidP="00F94898">
            <w:pPr>
              <w:pStyle w:val="TableHeading"/>
              <w:keepNext w:val="0"/>
              <w:keepLines w:val="0"/>
            </w:pPr>
            <w:r w:rsidRPr="00F64436">
              <w:lastRenderedPageBreak/>
              <w:t>Credit</w:t>
            </w:r>
          </w:p>
        </w:tc>
        <w:tc>
          <w:tcPr>
            <w:tcW w:w="373" w:type="pct"/>
          </w:tcPr>
          <w:p w14:paraId="27D42C14" w14:textId="77777777" w:rsidR="00306754" w:rsidRPr="00F64436" w:rsidRDefault="00306754" w:rsidP="00F94898">
            <w:pPr>
              <w:pStyle w:val="TableHeading"/>
              <w:keepNext w:val="0"/>
              <w:keepLines w:val="0"/>
            </w:pPr>
            <w:r w:rsidRPr="00F64436">
              <w:t>Level</w:t>
            </w:r>
          </w:p>
        </w:tc>
        <w:tc>
          <w:tcPr>
            <w:tcW w:w="262" w:type="pct"/>
          </w:tcPr>
          <w:p w14:paraId="11ABC838" w14:textId="77777777" w:rsidR="00306754" w:rsidRPr="00F64436" w:rsidRDefault="00306754" w:rsidP="00F94898">
            <w:pPr>
              <w:pStyle w:val="TableHeading"/>
              <w:keepNext w:val="0"/>
              <w:keepLines w:val="0"/>
            </w:pPr>
            <w:r>
              <w:t>Criterion</w:t>
            </w:r>
          </w:p>
        </w:tc>
        <w:tc>
          <w:tcPr>
            <w:tcW w:w="1182" w:type="pct"/>
          </w:tcPr>
          <w:p w14:paraId="062CD4BA" w14:textId="77777777" w:rsidR="00306754" w:rsidRPr="00F64436" w:rsidRDefault="00306754" w:rsidP="00F94898">
            <w:pPr>
              <w:pStyle w:val="TableHeading"/>
              <w:keepNext w:val="0"/>
              <w:keepLines w:val="0"/>
            </w:pPr>
            <w:r w:rsidRPr="00F64436">
              <w:t>Requirement</w:t>
            </w:r>
            <w:r>
              <w:t xml:space="preserve"> / “must” statement</w:t>
            </w:r>
          </w:p>
        </w:tc>
        <w:tc>
          <w:tcPr>
            <w:tcW w:w="505" w:type="pct"/>
          </w:tcPr>
          <w:p w14:paraId="00E9A8E2" w14:textId="77777777" w:rsidR="00306754" w:rsidRDefault="00306754" w:rsidP="00F94898">
            <w:pPr>
              <w:pStyle w:val="TableHeading"/>
              <w:keepNext w:val="0"/>
              <w:keepLines w:val="0"/>
            </w:pPr>
            <w:r w:rsidRPr="00F64436">
              <w:t>Target</w:t>
            </w:r>
          </w:p>
          <w:p w14:paraId="1F009A41" w14:textId="77777777" w:rsidR="00306754" w:rsidRPr="00306754" w:rsidRDefault="00306754" w:rsidP="00F94898">
            <w:pPr>
              <w:pStyle w:val="TableBodyText"/>
              <w:keepNext w:val="0"/>
              <w:keepLines w:val="0"/>
              <w:rPr>
                <w:rStyle w:val="BodyTextitalic"/>
              </w:rPr>
            </w:pPr>
            <w:r w:rsidRPr="00306754">
              <w:rPr>
                <w:rStyle w:val="BodyTextitalic"/>
              </w:rPr>
              <w:t>[Achievability level as per scorecard]</w:t>
            </w:r>
          </w:p>
        </w:tc>
        <w:tc>
          <w:tcPr>
            <w:tcW w:w="1169" w:type="pct"/>
          </w:tcPr>
          <w:p w14:paraId="752A7346" w14:textId="77777777" w:rsidR="00306754" w:rsidRDefault="00306754" w:rsidP="00F94898">
            <w:pPr>
              <w:pStyle w:val="TableHeading"/>
              <w:keepNext w:val="0"/>
              <w:keepLines w:val="0"/>
            </w:pPr>
            <w:r w:rsidRPr="00F64436">
              <w:t>Evidence</w:t>
            </w:r>
          </w:p>
          <w:p w14:paraId="78952A97" w14:textId="77777777" w:rsidR="00306754" w:rsidRPr="00306754" w:rsidRDefault="00306754" w:rsidP="00F94898">
            <w:pPr>
              <w:pStyle w:val="TableBodyText"/>
              <w:keepNext w:val="0"/>
              <w:keepLines w:val="0"/>
              <w:rPr>
                <w:rStyle w:val="BodyTextitalic"/>
              </w:rPr>
            </w:pPr>
            <w:r w:rsidRPr="00306754">
              <w:rPr>
                <w:rStyle w:val="BodyTextitalic"/>
              </w:rPr>
              <w:t>[Detail in this column may vary depending on project phase]</w:t>
            </w:r>
          </w:p>
        </w:tc>
        <w:tc>
          <w:tcPr>
            <w:tcW w:w="1225" w:type="pct"/>
          </w:tcPr>
          <w:p w14:paraId="0D8FE981" w14:textId="77777777" w:rsidR="00306754" w:rsidRDefault="00306754" w:rsidP="00F94898">
            <w:pPr>
              <w:pStyle w:val="TableHeading"/>
              <w:keepNext w:val="0"/>
              <w:keepLines w:val="0"/>
            </w:pPr>
            <w:r w:rsidRPr="00F64436">
              <w:t>Comments</w:t>
            </w:r>
          </w:p>
          <w:p w14:paraId="64FDBD12" w14:textId="5A72D6B9" w:rsidR="00306754" w:rsidRPr="00306754" w:rsidRDefault="00306754" w:rsidP="00F94898">
            <w:pPr>
              <w:pStyle w:val="TableBodyText"/>
              <w:keepNext w:val="0"/>
              <w:keepLines w:val="0"/>
              <w:rPr>
                <w:rStyle w:val="BodyTextitalic"/>
              </w:rPr>
            </w:pPr>
            <w:r w:rsidRPr="00306754">
              <w:rPr>
                <w:rStyle w:val="BodyTextitalic"/>
              </w:rPr>
              <w:t>[Use as required – e.g., actions, outstanding items, recommendations for next phase]</w:t>
            </w:r>
          </w:p>
        </w:tc>
      </w:tr>
      <w:tr w:rsidR="00F94898" w14:paraId="55473326" w14:textId="77777777" w:rsidTr="00D51146">
        <w:trPr>
          <w:cantSplit/>
        </w:trPr>
        <w:tc>
          <w:tcPr>
            <w:tcW w:w="284" w:type="pct"/>
          </w:tcPr>
          <w:p w14:paraId="66A6BE38" w14:textId="77777777" w:rsidR="00306754" w:rsidRPr="00F94898" w:rsidRDefault="00306754" w:rsidP="006B3C37">
            <w:pPr>
              <w:pStyle w:val="TableBodyTextsmall"/>
            </w:pPr>
            <w:r w:rsidRPr="00F94898">
              <w:t>Lea-1</w:t>
            </w:r>
          </w:p>
        </w:tc>
        <w:tc>
          <w:tcPr>
            <w:tcW w:w="373" w:type="pct"/>
          </w:tcPr>
          <w:p w14:paraId="25DC60F5" w14:textId="77777777" w:rsidR="00306754" w:rsidRPr="00F94898" w:rsidRDefault="00306754" w:rsidP="006B3C37">
            <w:pPr>
              <w:pStyle w:val="TableBodyTextsmall"/>
            </w:pPr>
            <w:r w:rsidRPr="00F94898">
              <w:t>Level 1</w:t>
            </w:r>
          </w:p>
        </w:tc>
        <w:tc>
          <w:tcPr>
            <w:tcW w:w="262" w:type="pct"/>
          </w:tcPr>
          <w:p w14:paraId="12805F17" w14:textId="77777777" w:rsidR="00306754" w:rsidRPr="00F94898" w:rsidRDefault="00306754" w:rsidP="006B3C37">
            <w:pPr>
              <w:pStyle w:val="TableBodyTextsmall"/>
            </w:pPr>
            <w:r w:rsidRPr="00F94898">
              <w:t>DL1.1</w:t>
            </w:r>
          </w:p>
        </w:tc>
        <w:tc>
          <w:tcPr>
            <w:tcW w:w="1182" w:type="pct"/>
          </w:tcPr>
          <w:p w14:paraId="61CC9ECA" w14:textId="17FBF6C8" w:rsidR="00306754" w:rsidRPr="00F94898" w:rsidRDefault="00306754" w:rsidP="006B3C37">
            <w:pPr>
              <w:pStyle w:val="TableBodyTextsmall"/>
            </w:pPr>
            <w:r w:rsidRPr="00F94898">
              <w:t>Sustainability objectives, targets, responsibilities and a reporting framework have been developed (or reviewed and updated)</w:t>
            </w:r>
          </w:p>
        </w:tc>
        <w:tc>
          <w:tcPr>
            <w:tcW w:w="505" w:type="pct"/>
          </w:tcPr>
          <w:p w14:paraId="01F49662" w14:textId="77777777" w:rsidR="00306754" w:rsidRPr="00F94898" w:rsidRDefault="00306754" w:rsidP="006B3C37">
            <w:pPr>
              <w:pStyle w:val="TableBodyTextsmall"/>
            </w:pPr>
            <w:r w:rsidRPr="00F94898">
              <w:t>High</w:t>
            </w:r>
          </w:p>
        </w:tc>
        <w:tc>
          <w:tcPr>
            <w:tcW w:w="1169" w:type="pct"/>
          </w:tcPr>
          <w:p w14:paraId="1F39EFC4" w14:textId="77777777" w:rsidR="00306754" w:rsidRPr="00F94898" w:rsidRDefault="00306754" w:rsidP="006B3C37">
            <w:pPr>
              <w:pStyle w:val="TableBodyTextsmall"/>
            </w:pPr>
            <w:r w:rsidRPr="00F94898">
              <w:t>ISMP Sections X and Y</w:t>
            </w:r>
          </w:p>
        </w:tc>
        <w:tc>
          <w:tcPr>
            <w:tcW w:w="1225" w:type="pct"/>
          </w:tcPr>
          <w:p w14:paraId="0CAFF498" w14:textId="77777777" w:rsidR="00306754" w:rsidRPr="00F94898" w:rsidRDefault="00306754" w:rsidP="006B3C37">
            <w:pPr>
              <w:pStyle w:val="TableBodyTextsmall"/>
            </w:pPr>
          </w:p>
        </w:tc>
      </w:tr>
      <w:tr w:rsidR="00F94898" w14:paraId="057C8DB9" w14:textId="77777777" w:rsidTr="00D51146">
        <w:trPr>
          <w:cantSplit/>
        </w:trPr>
        <w:tc>
          <w:tcPr>
            <w:tcW w:w="284" w:type="pct"/>
          </w:tcPr>
          <w:p w14:paraId="27822108" w14:textId="77777777" w:rsidR="00306754" w:rsidRPr="00F94898" w:rsidRDefault="00306754" w:rsidP="006B3C37">
            <w:pPr>
              <w:pStyle w:val="TableBodyTextsmall"/>
            </w:pPr>
            <w:r w:rsidRPr="00F94898">
              <w:t>Lea-1</w:t>
            </w:r>
          </w:p>
        </w:tc>
        <w:tc>
          <w:tcPr>
            <w:tcW w:w="373" w:type="pct"/>
          </w:tcPr>
          <w:p w14:paraId="4639FCC8" w14:textId="77777777" w:rsidR="00306754" w:rsidRPr="00F94898" w:rsidRDefault="00306754" w:rsidP="006B3C37">
            <w:pPr>
              <w:pStyle w:val="TableBodyTextsmall"/>
            </w:pPr>
            <w:r w:rsidRPr="00F94898">
              <w:t>Level 1</w:t>
            </w:r>
          </w:p>
        </w:tc>
        <w:tc>
          <w:tcPr>
            <w:tcW w:w="262" w:type="pct"/>
          </w:tcPr>
          <w:p w14:paraId="39A36C6F" w14:textId="77777777" w:rsidR="00306754" w:rsidRPr="00F94898" w:rsidRDefault="00306754" w:rsidP="006B3C37">
            <w:pPr>
              <w:pStyle w:val="TableBodyTextsmall"/>
            </w:pPr>
            <w:r w:rsidRPr="00F94898">
              <w:t>MS1.1a</w:t>
            </w:r>
          </w:p>
        </w:tc>
        <w:tc>
          <w:tcPr>
            <w:tcW w:w="1182" w:type="pct"/>
          </w:tcPr>
          <w:p w14:paraId="4D83A7C1" w14:textId="7386DDE8" w:rsidR="00306754" w:rsidRPr="00F94898" w:rsidRDefault="00306754" w:rsidP="006B3C37">
            <w:pPr>
              <w:pStyle w:val="TableBodyTextsmall"/>
            </w:pPr>
            <w:r w:rsidRPr="00F94898">
              <w:t>The following must be finalised within the Establishment Period, and their implementation underway during the phase of the project being rated: ISMP, reporting frameworks, and reviews / audits / monitoring</w:t>
            </w:r>
          </w:p>
        </w:tc>
        <w:tc>
          <w:tcPr>
            <w:tcW w:w="505" w:type="pct"/>
          </w:tcPr>
          <w:p w14:paraId="4EC77140" w14:textId="77777777" w:rsidR="00306754" w:rsidRPr="00F94898" w:rsidRDefault="00306754" w:rsidP="006B3C37">
            <w:pPr>
              <w:pStyle w:val="TableBodyTextsmall"/>
            </w:pPr>
            <w:r w:rsidRPr="00F94898">
              <w:t>High</w:t>
            </w:r>
          </w:p>
        </w:tc>
        <w:tc>
          <w:tcPr>
            <w:tcW w:w="1169" w:type="pct"/>
          </w:tcPr>
          <w:p w14:paraId="545091CB" w14:textId="77777777" w:rsidR="00306754" w:rsidRPr="00F94898" w:rsidRDefault="00306754" w:rsidP="006B3C37">
            <w:pPr>
              <w:pStyle w:val="TableBodyTextsmall"/>
            </w:pPr>
            <w:r w:rsidRPr="00F94898">
              <w:t>IS Rating Agreement</w:t>
            </w:r>
          </w:p>
          <w:p w14:paraId="31F60804" w14:textId="77777777" w:rsidR="00306754" w:rsidRPr="00F94898" w:rsidRDefault="00306754" w:rsidP="006B3C37">
            <w:pPr>
              <w:pStyle w:val="TableBodyTextsmall"/>
            </w:pPr>
            <w:r w:rsidRPr="00F94898">
              <w:t>Contract Award letter</w:t>
            </w:r>
          </w:p>
          <w:p w14:paraId="469E512D" w14:textId="77777777" w:rsidR="00306754" w:rsidRPr="00F94898" w:rsidRDefault="00306754" w:rsidP="006B3C37">
            <w:pPr>
              <w:pStyle w:val="TableBodyTextsmall"/>
            </w:pPr>
            <w:r w:rsidRPr="00F94898">
              <w:t>Project program</w:t>
            </w:r>
          </w:p>
          <w:p w14:paraId="429D0F61" w14:textId="77777777" w:rsidR="00306754" w:rsidRPr="00F94898" w:rsidRDefault="00306754" w:rsidP="006B3C37">
            <w:pPr>
              <w:pStyle w:val="TableBodyTextsmall"/>
            </w:pPr>
            <w:r w:rsidRPr="00F94898">
              <w:t>ISMP Rev 1</w:t>
            </w:r>
          </w:p>
          <w:p w14:paraId="1E63C286" w14:textId="77777777" w:rsidR="00306754" w:rsidRPr="00F94898" w:rsidRDefault="00306754" w:rsidP="006B3C37">
            <w:pPr>
              <w:pStyle w:val="TableBodyTextsmall"/>
            </w:pPr>
            <w:r w:rsidRPr="00F94898">
              <w:t>DD/MM/YY endorsement email from TMR PM</w:t>
            </w:r>
          </w:p>
          <w:p w14:paraId="742A50B0" w14:textId="77777777" w:rsidR="00306754" w:rsidRPr="00F94898" w:rsidRDefault="00306754" w:rsidP="006B3C37">
            <w:pPr>
              <w:pStyle w:val="TableBodyTextsmall"/>
            </w:pPr>
            <w:r w:rsidRPr="00F94898">
              <w:t>Quarterly report – QX 20XX</w:t>
            </w:r>
          </w:p>
          <w:p w14:paraId="1666711E" w14:textId="77777777" w:rsidR="00306754" w:rsidRPr="00F94898" w:rsidRDefault="00306754" w:rsidP="006B3C37">
            <w:pPr>
              <w:pStyle w:val="TableBodyTextsmall"/>
            </w:pPr>
            <w:r w:rsidRPr="00F94898">
              <w:t>Sustainability progress meeting minutes #1</w:t>
            </w:r>
          </w:p>
        </w:tc>
        <w:tc>
          <w:tcPr>
            <w:tcW w:w="1225" w:type="pct"/>
          </w:tcPr>
          <w:p w14:paraId="730E4511" w14:textId="77777777" w:rsidR="00306754" w:rsidRPr="00F94898" w:rsidRDefault="00306754" w:rsidP="006B3C37">
            <w:pPr>
              <w:pStyle w:val="TableBodyTextsmall"/>
            </w:pPr>
            <w:r w:rsidRPr="00F94898">
              <w:t>Pending email from PM</w:t>
            </w:r>
          </w:p>
        </w:tc>
      </w:tr>
      <w:tr w:rsidR="00F94898" w14:paraId="7314984B" w14:textId="77777777" w:rsidTr="00D51146">
        <w:trPr>
          <w:cantSplit/>
        </w:trPr>
        <w:tc>
          <w:tcPr>
            <w:tcW w:w="284" w:type="pct"/>
          </w:tcPr>
          <w:p w14:paraId="16559F18" w14:textId="77777777" w:rsidR="00306754" w:rsidRPr="00F94898" w:rsidRDefault="00306754" w:rsidP="006B3C37">
            <w:pPr>
              <w:pStyle w:val="TableBodyTextsmall"/>
            </w:pPr>
            <w:r w:rsidRPr="00F94898">
              <w:t>Lea-2</w:t>
            </w:r>
          </w:p>
        </w:tc>
        <w:tc>
          <w:tcPr>
            <w:tcW w:w="373" w:type="pct"/>
          </w:tcPr>
          <w:p w14:paraId="6DC507A0" w14:textId="77777777" w:rsidR="00306754" w:rsidRPr="00F94898" w:rsidRDefault="00306754" w:rsidP="006B3C37">
            <w:pPr>
              <w:pStyle w:val="TableBodyTextsmall"/>
            </w:pPr>
            <w:r w:rsidRPr="00F94898">
              <w:t>Level 2</w:t>
            </w:r>
          </w:p>
        </w:tc>
        <w:tc>
          <w:tcPr>
            <w:tcW w:w="262" w:type="pct"/>
          </w:tcPr>
          <w:p w14:paraId="3AC26FE6" w14:textId="77777777" w:rsidR="00306754" w:rsidRPr="00F94898" w:rsidRDefault="00306754" w:rsidP="006B3C37">
            <w:pPr>
              <w:pStyle w:val="TableBodyTextsmall"/>
            </w:pPr>
            <w:r w:rsidRPr="00F94898">
              <w:t>DL2.1</w:t>
            </w:r>
          </w:p>
        </w:tc>
        <w:tc>
          <w:tcPr>
            <w:tcW w:w="1182" w:type="pct"/>
          </w:tcPr>
          <w:p w14:paraId="504B9E40" w14:textId="4652DA20" w:rsidR="00306754" w:rsidRPr="00F94898" w:rsidRDefault="00306754" w:rsidP="006B3C37">
            <w:pPr>
              <w:pStyle w:val="TableBodyTextsmall"/>
            </w:pPr>
            <w:r w:rsidRPr="00F94898">
              <w:t>Treatment options for extreme, very high or high indirect risks have been identified and implemented</w:t>
            </w:r>
          </w:p>
        </w:tc>
        <w:tc>
          <w:tcPr>
            <w:tcW w:w="505" w:type="pct"/>
          </w:tcPr>
          <w:p w14:paraId="0002D2F9" w14:textId="77777777" w:rsidR="00306754" w:rsidRPr="00F94898" w:rsidRDefault="00306754" w:rsidP="006B3C37">
            <w:pPr>
              <w:pStyle w:val="TableBodyTextsmall"/>
            </w:pPr>
            <w:r w:rsidRPr="00F94898">
              <w:t>Medium</w:t>
            </w:r>
          </w:p>
        </w:tc>
        <w:tc>
          <w:tcPr>
            <w:tcW w:w="1169" w:type="pct"/>
          </w:tcPr>
          <w:p w14:paraId="07644625" w14:textId="77777777" w:rsidR="00306754" w:rsidRPr="00F94898" w:rsidRDefault="00306754" w:rsidP="006B3C37">
            <w:pPr>
              <w:pStyle w:val="TableBodyTextsmall"/>
            </w:pPr>
            <w:r w:rsidRPr="00F94898">
              <w:t>TMR Risk Register</w:t>
            </w:r>
          </w:p>
          <w:p w14:paraId="2CE3A8F3" w14:textId="77777777" w:rsidR="00306754" w:rsidRPr="00F94898" w:rsidRDefault="00306754" w:rsidP="006B3C37">
            <w:pPr>
              <w:pStyle w:val="TableBodyTextsmall"/>
            </w:pPr>
            <w:r w:rsidRPr="00F94898">
              <w:t>Risk Management Plan</w:t>
            </w:r>
          </w:p>
        </w:tc>
        <w:tc>
          <w:tcPr>
            <w:tcW w:w="1225" w:type="pct"/>
          </w:tcPr>
          <w:p w14:paraId="34D539BB" w14:textId="77777777" w:rsidR="00306754" w:rsidRPr="00F94898" w:rsidRDefault="00306754" w:rsidP="006B3C37">
            <w:pPr>
              <w:pStyle w:val="TableBodyTextsmall"/>
            </w:pPr>
            <w:r w:rsidRPr="00F94898">
              <w:t>Economic risk to be added</w:t>
            </w:r>
          </w:p>
        </w:tc>
      </w:tr>
      <w:tr w:rsidR="00F94898" w14:paraId="21836FE1" w14:textId="77777777" w:rsidTr="00D51146">
        <w:trPr>
          <w:cantSplit/>
        </w:trPr>
        <w:tc>
          <w:tcPr>
            <w:tcW w:w="284" w:type="pct"/>
          </w:tcPr>
          <w:p w14:paraId="78235B85" w14:textId="77777777" w:rsidR="00306754" w:rsidRPr="00F94898" w:rsidRDefault="00306754" w:rsidP="006B3C37">
            <w:pPr>
              <w:pStyle w:val="TableBodyTextsmall"/>
            </w:pPr>
            <w:r w:rsidRPr="00F94898">
              <w:t>Env-1</w:t>
            </w:r>
          </w:p>
        </w:tc>
        <w:tc>
          <w:tcPr>
            <w:tcW w:w="373" w:type="pct"/>
          </w:tcPr>
          <w:p w14:paraId="7F7AFB44" w14:textId="77777777" w:rsidR="00306754" w:rsidRPr="00F94898" w:rsidRDefault="00306754" w:rsidP="006B3C37">
            <w:pPr>
              <w:pStyle w:val="TableBodyTextsmall"/>
            </w:pPr>
            <w:r w:rsidRPr="00F94898">
              <w:t>Level 2</w:t>
            </w:r>
          </w:p>
        </w:tc>
        <w:tc>
          <w:tcPr>
            <w:tcW w:w="262" w:type="pct"/>
          </w:tcPr>
          <w:p w14:paraId="2C066CF2" w14:textId="77777777" w:rsidR="00306754" w:rsidRPr="00F94898" w:rsidRDefault="00306754" w:rsidP="006B3C37">
            <w:pPr>
              <w:pStyle w:val="TableBodyTextsmall"/>
            </w:pPr>
            <w:r w:rsidRPr="00F94898">
              <w:t>DL2.2</w:t>
            </w:r>
          </w:p>
        </w:tc>
        <w:tc>
          <w:tcPr>
            <w:tcW w:w="1182" w:type="pct"/>
          </w:tcPr>
          <w:p w14:paraId="0D8E4287" w14:textId="77777777" w:rsidR="00306754" w:rsidRPr="00F94898" w:rsidRDefault="00306754" w:rsidP="006B3C37">
            <w:pPr>
              <w:pStyle w:val="TableBodyTextsmall"/>
            </w:pPr>
            <w:r w:rsidRPr="00F94898">
              <w:t>Modelling of water discharges and receiving water has demonstrated no adverse impact in receiving water environmental values</w:t>
            </w:r>
          </w:p>
        </w:tc>
        <w:tc>
          <w:tcPr>
            <w:tcW w:w="505" w:type="pct"/>
          </w:tcPr>
          <w:p w14:paraId="259AFAE1" w14:textId="77777777" w:rsidR="00306754" w:rsidRPr="00F94898" w:rsidRDefault="00306754" w:rsidP="006B3C37">
            <w:pPr>
              <w:pStyle w:val="TableBodyTextsmall"/>
            </w:pPr>
            <w:r w:rsidRPr="00F94898">
              <w:t>Low</w:t>
            </w:r>
          </w:p>
        </w:tc>
        <w:tc>
          <w:tcPr>
            <w:tcW w:w="1169" w:type="pct"/>
          </w:tcPr>
          <w:p w14:paraId="4597484E" w14:textId="77777777" w:rsidR="00306754" w:rsidRPr="00F94898" w:rsidRDefault="00306754" w:rsidP="006B3C37">
            <w:pPr>
              <w:pStyle w:val="TableBodyTextsmall"/>
            </w:pPr>
            <w:r w:rsidRPr="00F94898">
              <w:t>Drainage report – Sections X, Y</w:t>
            </w:r>
          </w:p>
        </w:tc>
        <w:tc>
          <w:tcPr>
            <w:tcW w:w="1225" w:type="pct"/>
          </w:tcPr>
          <w:p w14:paraId="57BDA583" w14:textId="77777777" w:rsidR="00306754" w:rsidRPr="00F94898" w:rsidRDefault="00306754" w:rsidP="006B3C37">
            <w:pPr>
              <w:pStyle w:val="TableBodyTextsmall"/>
            </w:pPr>
            <w:r w:rsidRPr="00F94898">
              <w:t>Achievement TBC pending modelling for confirmed project footprint</w:t>
            </w:r>
          </w:p>
        </w:tc>
      </w:tr>
      <w:tr w:rsidR="00F94898" w14:paraId="4A1E104E" w14:textId="77777777" w:rsidTr="00D51146">
        <w:trPr>
          <w:cantSplit/>
        </w:trPr>
        <w:tc>
          <w:tcPr>
            <w:tcW w:w="284" w:type="pct"/>
          </w:tcPr>
          <w:p w14:paraId="4A67C3AF" w14:textId="77777777" w:rsidR="00306754" w:rsidRPr="00F94898" w:rsidRDefault="00306754" w:rsidP="006B3C37">
            <w:pPr>
              <w:pStyle w:val="TableBodyTextsmall"/>
            </w:pPr>
            <w:r w:rsidRPr="00F94898">
              <w:t>Env-4</w:t>
            </w:r>
          </w:p>
        </w:tc>
        <w:tc>
          <w:tcPr>
            <w:tcW w:w="373" w:type="pct"/>
          </w:tcPr>
          <w:p w14:paraId="09CAEC37" w14:textId="77777777" w:rsidR="00306754" w:rsidRPr="00F94898" w:rsidRDefault="00306754" w:rsidP="006B3C37">
            <w:pPr>
              <w:pStyle w:val="TableBodyTextsmall"/>
            </w:pPr>
            <w:r w:rsidRPr="00F94898">
              <w:t>Level 2</w:t>
            </w:r>
          </w:p>
        </w:tc>
        <w:tc>
          <w:tcPr>
            <w:tcW w:w="262" w:type="pct"/>
          </w:tcPr>
          <w:p w14:paraId="48D4B313" w14:textId="77777777" w:rsidR="00306754" w:rsidRPr="00F94898" w:rsidRDefault="00306754" w:rsidP="006B3C37">
            <w:pPr>
              <w:pStyle w:val="TableBodyTextsmall"/>
            </w:pPr>
            <w:r w:rsidRPr="00F94898">
              <w:t>DL2.2</w:t>
            </w:r>
          </w:p>
        </w:tc>
        <w:tc>
          <w:tcPr>
            <w:tcW w:w="1182" w:type="pct"/>
          </w:tcPr>
          <w:p w14:paraId="22E6C97A" w14:textId="77777777" w:rsidR="00306754" w:rsidRPr="00F94898" w:rsidRDefault="00306754" w:rsidP="006B3C37">
            <w:pPr>
              <w:pStyle w:val="TableBodyTextsmall"/>
            </w:pPr>
            <w:r w:rsidRPr="00F94898">
              <w:t>Modelling demonstrates no recurring or major exceedances of the air quality goals</w:t>
            </w:r>
          </w:p>
        </w:tc>
        <w:tc>
          <w:tcPr>
            <w:tcW w:w="505" w:type="pct"/>
          </w:tcPr>
          <w:p w14:paraId="0ACC248A" w14:textId="77777777" w:rsidR="00306754" w:rsidRPr="00F94898" w:rsidRDefault="00306754" w:rsidP="006B3C37">
            <w:pPr>
              <w:pStyle w:val="TableBodyTextsmall"/>
            </w:pPr>
            <w:r w:rsidRPr="00F94898">
              <w:t>Not targeted</w:t>
            </w:r>
          </w:p>
        </w:tc>
        <w:tc>
          <w:tcPr>
            <w:tcW w:w="1169" w:type="pct"/>
          </w:tcPr>
          <w:p w14:paraId="54A28618" w14:textId="77777777" w:rsidR="00306754" w:rsidRPr="00F94898" w:rsidRDefault="00306754" w:rsidP="006B3C37">
            <w:pPr>
              <w:pStyle w:val="TableBodyTextsmall"/>
            </w:pPr>
          </w:p>
        </w:tc>
        <w:tc>
          <w:tcPr>
            <w:tcW w:w="1225" w:type="pct"/>
          </w:tcPr>
          <w:p w14:paraId="79FF16E4" w14:textId="77777777" w:rsidR="00306754" w:rsidRPr="00F94898" w:rsidRDefault="00306754" w:rsidP="006B3C37">
            <w:pPr>
              <w:pStyle w:val="TableBodyTextsmall"/>
            </w:pPr>
            <w:r w:rsidRPr="00F94898">
              <w:t>Removed from pathway – recurring exceedances identified</w:t>
            </w:r>
          </w:p>
        </w:tc>
      </w:tr>
      <w:tr w:rsidR="00F94898" w14:paraId="1CB8C619" w14:textId="77777777" w:rsidTr="00D51146">
        <w:trPr>
          <w:cantSplit/>
        </w:trPr>
        <w:tc>
          <w:tcPr>
            <w:tcW w:w="284" w:type="pct"/>
          </w:tcPr>
          <w:p w14:paraId="7E645454" w14:textId="77777777" w:rsidR="00306754" w:rsidRPr="00F94898" w:rsidRDefault="00306754" w:rsidP="006B3C37">
            <w:pPr>
              <w:pStyle w:val="TableBodyTextsmall"/>
            </w:pPr>
            <w:r w:rsidRPr="00F94898">
              <w:t>Leg-1</w:t>
            </w:r>
          </w:p>
        </w:tc>
        <w:tc>
          <w:tcPr>
            <w:tcW w:w="373" w:type="pct"/>
          </w:tcPr>
          <w:p w14:paraId="6A040C1B" w14:textId="77777777" w:rsidR="00306754" w:rsidRPr="00F94898" w:rsidRDefault="00306754" w:rsidP="006B3C37">
            <w:pPr>
              <w:pStyle w:val="TableBodyTextsmall"/>
            </w:pPr>
            <w:r w:rsidRPr="00F94898">
              <w:t>Level 1</w:t>
            </w:r>
          </w:p>
        </w:tc>
        <w:tc>
          <w:tcPr>
            <w:tcW w:w="262" w:type="pct"/>
          </w:tcPr>
          <w:p w14:paraId="38514FBC" w14:textId="77777777" w:rsidR="00306754" w:rsidRPr="00F94898" w:rsidRDefault="00306754" w:rsidP="006B3C37">
            <w:pPr>
              <w:pStyle w:val="TableBodyTextsmall"/>
            </w:pPr>
            <w:r w:rsidRPr="00F94898">
              <w:t>DL1.1</w:t>
            </w:r>
          </w:p>
        </w:tc>
        <w:tc>
          <w:tcPr>
            <w:tcW w:w="1182" w:type="pct"/>
          </w:tcPr>
          <w:p w14:paraId="226CB6AA" w14:textId="77777777" w:rsidR="00306754" w:rsidRPr="00F94898" w:rsidRDefault="00306754" w:rsidP="006B3C37">
            <w:pPr>
              <w:pStyle w:val="TableBodyTextsmall"/>
            </w:pPr>
            <w:r w:rsidRPr="00F94898">
              <w:t>Initiatives have been implemented to contribute positively to society or the environment for one priority issue or opportunity</w:t>
            </w:r>
          </w:p>
        </w:tc>
        <w:tc>
          <w:tcPr>
            <w:tcW w:w="505" w:type="pct"/>
          </w:tcPr>
          <w:p w14:paraId="3FA869A8" w14:textId="77777777" w:rsidR="00306754" w:rsidRPr="00F94898" w:rsidRDefault="00306754" w:rsidP="006B3C37">
            <w:pPr>
              <w:pStyle w:val="TableBodyTextsmall"/>
            </w:pPr>
            <w:r w:rsidRPr="00F94898">
              <w:t>Medium</w:t>
            </w:r>
          </w:p>
        </w:tc>
        <w:tc>
          <w:tcPr>
            <w:tcW w:w="1169" w:type="pct"/>
          </w:tcPr>
          <w:p w14:paraId="3AEA19F7" w14:textId="77777777" w:rsidR="00306754" w:rsidRPr="00F94898" w:rsidRDefault="00306754" w:rsidP="006B3C37">
            <w:pPr>
              <w:pStyle w:val="TableBodyTextsmall"/>
            </w:pPr>
          </w:p>
        </w:tc>
        <w:tc>
          <w:tcPr>
            <w:tcW w:w="1225" w:type="pct"/>
          </w:tcPr>
          <w:p w14:paraId="41F2DA98" w14:textId="77777777" w:rsidR="00306754" w:rsidRPr="00F94898" w:rsidRDefault="00306754" w:rsidP="006B3C37">
            <w:pPr>
              <w:pStyle w:val="TableBodyTextsmall"/>
            </w:pPr>
            <w:r w:rsidRPr="00F94898">
              <w:t>Priority issue not yet identified</w:t>
            </w:r>
          </w:p>
        </w:tc>
      </w:tr>
    </w:tbl>
    <w:p w14:paraId="72AFD833" w14:textId="58C96866" w:rsidR="005156ED" w:rsidRPr="005156ED" w:rsidRDefault="005156ED" w:rsidP="006B3C37">
      <w:pPr>
        <w:pStyle w:val="TableFigureCaption1Tables"/>
        <w:keepLines/>
        <w:pageBreakBefore/>
        <w:spacing w:after="240"/>
      </w:pPr>
      <w:bookmarkStart w:id="62" w:name="_Toc164430321"/>
      <w:r w:rsidRPr="005156ED">
        <w:lastRenderedPageBreak/>
        <w:t>Table E2: Functional Specification Requirements</w:t>
      </w:r>
      <w:bookmarkEnd w:id="62"/>
    </w:p>
    <w:tbl>
      <w:tblPr>
        <w:tblStyle w:val="Commentary"/>
        <w:tblW w:w="0" w:type="auto"/>
        <w:tblLook w:val="04A0" w:firstRow="1" w:lastRow="0" w:firstColumn="1" w:lastColumn="0" w:noHBand="0" w:noVBand="1"/>
      </w:tblPr>
      <w:tblGrid>
        <w:gridCol w:w="13956"/>
      </w:tblGrid>
      <w:tr w:rsidR="00306754" w14:paraId="74718A54" w14:textId="77777777" w:rsidTr="00306754">
        <w:tc>
          <w:tcPr>
            <w:tcW w:w="13956" w:type="dxa"/>
          </w:tcPr>
          <w:p w14:paraId="70EDF8E0" w14:textId="30421ADD" w:rsidR="00306754" w:rsidRDefault="00306754" w:rsidP="006B3C37">
            <w:pPr>
              <w:pStyle w:val="BodyText"/>
              <w:keepNext/>
              <w:keepLines/>
            </w:pPr>
            <w:r w:rsidRPr="00306754">
              <w:rPr>
                <w:rStyle w:val="BodyTextbold"/>
              </w:rPr>
              <w:t>This table is not required past Business Case phase</w:t>
            </w:r>
            <w:r w:rsidRPr="00306754">
              <w:t>. It serves as an index to the sustainability assessment package of deliverables, facilitating handover to future phases by enabling relevant information to be easily located for review and consideration in subsequent phases.</w:t>
            </w:r>
          </w:p>
        </w:tc>
      </w:tr>
    </w:tbl>
    <w:p w14:paraId="0971D922" w14:textId="7B3BC205" w:rsidR="005156ED" w:rsidRDefault="005156ED" w:rsidP="006B3C37">
      <w:pPr>
        <w:pStyle w:val="BodyText"/>
        <w:keepNext/>
        <w:keepLines/>
      </w:pPr>
    </w:p>
    <w:tbl>
      <w:tblPr>
        <w:tblStyle w:val="TableGrid"/>
        <w:tblW w:w="5000" w:type="pct"/>
        <w:tblLook w:val="04A0" w:firstRow="1" w:lastRow="0" w:firstColumn="1" w:lastColumn="0" w:noHBand="0" w:noVBand="1"/>
      </w:tblPr>
      <w:tblGrid>
        <w:gridCol w:w="1299"/>
        <w:gridCol w:w="3800"/>
        <w:gridCol w:w="4393"/>
        <w:gridCol w:w="4500"/>
      </w:tblGrid>
      <w:tr w:rsidR="00F94898" w:rsidRPr="000921DC" w14:paraId="2C8AC77A" w14:textId="77777777" w:rsidTr="00435A24">
        <w:trPr>
          <w:cantSplit/>
          <w:tblHeader/>
        </w:trPr>
        <w:tc>
          <w:tcPr>
            <w:tcW w:w="464" w:type="pct"/>
          </w:tcPr>
          <w:p w14:paraId="795FFB6F" w14:textId="77777777" w:rsidR="00F94898" w:rsidRPr="00F94898" w:rsidRDefault="00F94898" w:rsidP="006B3C37">
            <w:pPr>
              <w:pStyle w:val="TableHeading"/>
            </w:pPr>
            <w:r w:rsidRPr="00F94898">
              <w:t>Clause #</w:t>
            </w:r>
          </w:p>
        </w:tc>
        <w:tc>
          <w:tcPr>
            <w:tcW w:w="1358" w:type="pct"/>
          </w:tcPr>
          <w:p w14:paraId="723DD618" w14:textId="77777777" w:rsidR="00F94898" w:rsidRPr="00F94898" w:rsidRDefault="00F94898" w:rsidP="006B3C37">
            <w:pPr>
              <w:pStyle w:val="TableHeading"/>
            </w:pPr>
            <w:r w:rsidRPr="00F94898">
              <w:t>Clause heading</w:t>
            </w:r>
          </w:p>
        </w:tc>
        <w:tc>
          <w:tcPr>
            <w:tcW w:w="1570" w:type="pct"/>
          </w:tcPr>
          <w:p w14:paraId="494B51D3" w14:textId="77777777" w:rsidR="00F94898" w:rsidRPr="00F94898" w:rsidRDefault="00F94898" w:rsidP="006B3C37">
            <w:pPr>
              <w:pStyle w:val="TableHeading"/>
            </w:pPr>
            <w:r w:rsidRPr="00F94898">
              <w:t>Evidence of compliance</w:t>
            </w:r>
          </w:p>
        </w:tc>
        <w:tc>
          <w:tcPr>
            <w:tcW w:w="1608" w:type="pct"/>
          </w:tcPr>
          <w:p w14:paraId="698EF646" w14:textId="77777777" w:rsidR="00F94898" w:rsidRPr="00F94898" w:rsidRDefault="00F94898" w:rsidP="006B3C37">
            <w:pPr>
              <w:pStyle w:val="TableHeading"/>
            </w:pPr>
            <w:r w:rsidRPr="00F94898">
              <w:t>Comments</w:t>
            </w:r>
          </w:p>
        </w:tc>
      </w:tr>
      <w:tr w:rsidR="00F94898" w:rsidRPr="000921DC" w14:paraId="69DED404" w14:textId="77777777" w:rsidTr="00F94898">
        <w:trPr>
          <w:cantSplit/>
          <w:tblHeader/>
        </w:trPr>
        <w:tc>
          <w:tcPr>
            <w:tcW w:w="464" w:type="pct"/>
          </w:tcPr>
          <w:p w14:paraId="63136A4F" w14:textId="77777777" w:rsidR="00F94898" w:rsidRPr="00F94898" w:rsidRDefault="00F94898" w:rsidP="006B3C37">
            <w:pPr>
              <w:pStyle w:val="TableBodyText"/>
              <w:jc w:val="center"/>
            </w:pPr>
            <w:r w:rsidRPr="00F94898">
              <w:t>3.1</w:t>
            </w:r>
          </w:p>
        </w:tc>
        <w:tc>
          <w:tcPr>
            <w:tcW w:w="1358" w:type="pct"/>
          </w:tcPr>
          <w:p w14:paraId="7AE2547A" w14:textId="77777777" w:rsidR="00F94898" w:rsidRPr="00F94898" w:rsidRDefault="00F94898" w:rsidP="006B3C37">
            <w:pPr>
              <w:pStyle w:val="TableBodyText"/>
            </w:pPr>
            <w:r w:rsidRPr="00F94898">
              <w:t>Infrastructure Sustainability Management Plan (Planning)</w:t>
            </w:r>
          </w:p>
        </w:tc>
        <w:tc>
          <w:tcPr>
            <w:tcW w:w="1570" w:type="pct"/>
          </w:tcPr>
          <w:p w14:paraId="57CFCF38" w14:textId="77777777" w:rsidR="00F94898" w:rsidRPr="00F94898" w:rsidRDefault="00F94898" w:rsidP="006B3C37">
            <w:pPr>
              <w:pStyle w:val="TableBodyText"/>
            </w:pPr>
            <w:r w:rsidRPr="00F94898">
              <w:t>ISMP(P) revisions issued DD/MM/YYY, DD/MM/YYYY</w:t>
            </w:r>
          </w:p>
        </w:tc>
        <w:tc>
          <w:tcPr>
            <w:tcW w:w="1608" w:type="pct"/>
          </w:tcPr>
          <w:p w14:paraId="5A4D7DC5" w14:textId="77777777" w:rsidR="00F94898" w:rsidRPr="00F94898" w:rsidRDefault="00F94898" w:rsidP="006B3C37">
            <w:pPr>
              <w:pStyle w:val="TableBodyText"/>
            </w:pPr>
          </w:p>
        </w:tc>
      </w:tr>
      <w:tr w:rsidR="00F94898" w:rsidRPr="000921DC" w14:paraId="70625FC8" w14:textId="77777777" w:rsidTr="00F94898">
        <w:trPr>
          <w:cantSplit/>
          <w:tblHeader/>
        </w:trPr>
        <w:tc>
          <w:tcPr>
            <w:tcW w:w="464" w:type="pct"/>
          </w:tcPr>
          <w:p w14:paraId="24789B69" w14:textId="77777777" w:rsidR="00F94898" w:rsidRPr="00F94898" w:rsidRDefault="00F94898" w:rsidP="00F94898">
            <w:pPr>
              <w:pStyle w:val="TableBodyText"/>
              <w:keepNext w:val="0"/>
              <w:keepLines w:val="0"/>
              <w:jc w:val="center"/>
            </w:pPr>
            <w:r w:rsidRPr="00F94898">
              <w:t>3.1.2.2.2</w:t>
            </w:r>
          </w:p>
        </w:tc>
        <w:tc>
          <w:tcPr>
            <w:tcW w:w="1358" w:type="pct"/>
          </w:tcPr>
          <w:p w14:paraId="41EECB95" w14:textId="77777777" w:rsidR="00F94898" w:rsidRPr="00F94898" w:rsidRDefault="00F94898" w:rsidP="00F94898">
            <w:pPr>
              <w:pStyle w:val="TableBodyText"/>
              <w:keepNext w:val="0"/>
              <w:keepLines w:val="0"/>
            </w:pPr>
            <w:r w:rsidRPr="00F94898">
              <w:t>Sustainability objectives and targets</w:t>
            </w:r>
          </w:p>
        </w:tc>
        <w:tc>
          <w:tcPr>
            <w:tcW w:w="1570" w:type="pct"/>
          </w:tcPr>
          <w:p w14:paraId="0104F510" w14:textId="77777777" w:rsidR="00F94898" w:rsidRPr="00F94898" w:rsidRDefault="00F94898" w:rsidP="00F94898">
            <w:pPr>
              <w:pStyle w:val="TableBodyText"/>
              <w:keepNext w:val="0"/>
              <w:keepLines w:val="0"/>
            </w:pPr>
            <w:r w:rsidRPr="00F94898">
              <w:t>Endorsement obtained DD/MM/YYYY, objectives and targets as per ISMP Section X</w:t>
            </w:r>
          </w:p>
        </w:tc>
        <w:tc>
          <w:tcPr>
            <w:tcW w:w="1608" w:type="pct"/>
          </w:tcPr>
          <w:p w14:paraId="363A29CD" w14:textId="77777777" w:rsidR="00F94898" w:rsidRPr="00F94898" w:rsidRDefault="00F94898" w:rsidP="00F94898">
            <w:pPr>
              <w:pStyle w:val="TableBodyText"/>
              <w:keepNext w:val="0"/>
              <w:keepLines w:val="0"/>
            </w:pPr>
          </w:p>
        </w:tc>
      </w:tr>
      <w:tr w:rsidR="00F94898" w:rsidRPr="005C5785" w14:paraId="4C82211A" w14:textId="77777777" w:rsidTr="00F94898">
        <w:trPr>
          <w:cantSplit/>
          <w:tblHeader/>
        </w:trPr>
        <w:tc>
          <w:tcPr>
            <w:tcW w:w="464" w:type="pct"/>
          </w:tcPr>
          <w:p w14:paraId="09017DCF" w14:textId="77777777" w:rsidR="00F94898" w:rsidRPr="00F94898" w:rsidRDefault="00F94898" w:rsidP="00F94898">
            <w:pPr>
              <w:pStyle w:val="TableBodyText"/>
              <w:keepNext w:val="0"/>
              <w:keepLines w:val="0"/>
              <w:jc w:val="center"/>
            </w:pPr>
            <w:r w:rsidRPr="00F94898">
              <w:t>3.1.2.2.11</w:t>
            </w:r>
          </w:p>
        </w:tc>
        <w:tc>
          <w:tcPr>
            <w:tcW w:w="1358" w:type="pct"/>
          </w:tcPr>
          <w:p w14:paraId="1944354F" w14:textId="77777777" w:rsidR="00F94898" w:rsidRPr="00F94898" w:rsidRDefault="00F94898" w:rsidP="00F94898">
            <w:pPr>
              <w:pStyle w:val="TableBodyText"/>
              <w:keepNext w:val="0"/>
              <w:keepLines w:val="0"/>
            </w:pPr>
            <w:r w:rsidRPr="00F94898">
              <w:t>Environmental considerations from stakeholder engagement</w:t>
            </w:r>
          </w:p>
        </w:tc>
        <w:tc>
          <w:tcPr>
            <w:tcW w:w="1570" w:type="pct"/>
          </w:tcPr>
          <w:p w14:paraId="68BDD9A2" w14:textId="3B266E56" w:rsidR="00F94898" w:rsidRPr="00F94898" w:rsidRDefault="00F94898" w:rsidP="00F94898">
            <w:pPr>
              <w:pStyle w:val="TableBodyText"/>
              <w:keepNext w:val="0"/>
              <w:keepLines w:val="0"/>
            </w:pPr>
            <w:r w:rsidRPr="00F94898">
              <w:t>N/A for this project. No engagement on environmental issues was undertaken during Business Case</w:t>
            </w:r>
          </w:p>
        </w:tc>
        <w:tc>
          <w:tcPr>
            <w:tcW w:w="1608" w:type="pct"/>
          </w:tcPr>
          <w:p w14:paraId="5653160F" w14:textId="0C58D0E7" w:rsidR="00F94898" w:rsidRPr="00F94898" w:rsidRDefault="00F94898" w:rsidP="00F94898">
            <w:pPr>
              <w:pStyle w:val="TableBodyText"/>
              <w:keepNext w:val="0"/>
              <w:keepLines w:val="0"/>
            </w:pPr>
            <w:r w:rsidRPr="00F94898">
              <w:t>Potential engagement topics in relation to environmental issues are included in the CEP for next phase</w:t>
            </w:r>
          </w:p>
        </w:tc>
      </w:tr>
      <w:tr w:rsidR="00F94898" w:rsidRPr="005C5785" w14:paraId="65861941" w14:textId="77777777" w:rsidTr="00F94898">
        <w:trPr>
          <w:cantSplit/>
          <w:tblHeader/>
        </w:trPr>
        <w:tc>
          <w:tcPr>
            <w:tcW w:w="464" w:type="pct"/>
          </w:tcPr>
          <w:p w14:paraId="373CD29D" w14:textId="77777777" w:rsidR="00F94898" w:rsidRPr="00F94898" w:rsidRDefault="00F94898" w:rsidP="00F94898">
            <w:pPr>
              <w:pStyle w:val="TableBodyText"/>
              <w:keepNext w:val="0"/>
              <w:keepLines w:val="0"/>
              <w:jc w:val="center"/>
            </w:pPr>
            <w:r w:rsidRPr="00F94898">
              <w:t>3.1.5</w:t>
            </w:r>
          </w:p>
        </w:tc>
        <w:tc>
          <w:tcPr>
            <w:tcW w:w="1358" w:type="pct"/>
          </w:tcPr>
          <w:p w14:paraId="3368A7A7" w14:textId="77777777" w:rsidR="00F94898" w:rsidRPr="00F94898" w:rsidRDefault="00F94898" w:rsidP="00F94898">
            <w:pPr>
              <w:pStyle w:val="TableBodyText"/>
              <w:keepNext w:val="0"/>
              <w:keepLines w:val="0"/>
            </w:pPr>
            <w:r w:rsidRPr="00F94898">
              <w:t>Monthly progress meetings</w:t>
            </w:r>
          </w:p>
        </w:tc>
        <w:tc>
          <w:tcPr>
            <w:tcW w:w="1570" w:type="pct"/>
          </w:tcPr>
          <w:p w14:paraId="50F48A9B" w14:textId="77777777" w:rsidR="00F94898" w:rsidRPr="00F94898" w:rsidRDefault="00F94898" w:rsidP="00F94898">
            <w:pPr>
              <w:pStyle w:val="TableBodyText"/>
              <w:keepNext w:val="0"/>
              <w:keepLines w:val="0"/>
            </w:pPr>
            <w:r w:rsidRPr="00F94898">
              <w:t>Meeting records attached to ISMP(P) Appendix F</w:t>
            </w:r>
          </w:p>
        </w:tc>
        <w:tc>
          <w:tcPr>
            <w:tcW w:w="1608" w:type="pct"/>
          </w:tcPr>
          <w:p w14:paraId="50764D73" w14:textId="77777777" w:rsidR="00F94898" w:rsidRPr="00F94898" w:rsidRDefault="00F94898" w:rsidP="00F94898">
            <w:pPr>
              <w:pStyle w:val="TableBodyText"/>
              <w:keepNext w:val="0"/>
              <w:keepLines w:val="0"/>
            </w:pPr>
            <w:r w:rsidRPr="00F94898">
              <w:t>Key outstanding actions for next phase include X, refer meeting minutes from DDMMYYYY</w:t>
            </w:r>
          </w:p>
        </w:tc>
      </w:tr>
      <w:tr w:rsidR="00F94898" w:rsidRPr="005C5785" w14:paraId="0350A1FF" w14:textId="77777777" w:rsidTr="00F94898">
        <w:trPr>
          <w:cantSplit/>
          <w:tblHeader/>
        </w:trPr>
        <w:tc>
          <w:tcPr>
            <w:tcW w:w="464" w:type="pct"/>
          </w:tcPr>
          <w:p w14:paraId="6483C2B4" w14:textId="77777777" w:rsidR="00F94898" w:rsidRPr="00F94898" w:rsidRDefault="00F94898" w:rsidP="00F94898">
            <w:pPr>
              <w:pStyle w:val="TableBodyText"/>
              <w:keepNext w:val="0"/>
              <w:keepLines w:val="0"/>
              <w:jc w:val="center"/>
            </w:pPr>
            <w:r w:rsidRPr="00F94898">
              <w:t>3.2</w:t>
            </w:r>
          </w:p>
        </w:tc>
        <w:tc>
          <w:tcPr>
            <w:tcW w:w="1358" w:type="pct"/>
          </w:tcPr>
          <w:p w14:paraId="2DD16967" w14:textId="77777777" w:rsidR="00F94898" w:rsidRPr="00F94898" w:rsidRDefault="00F94898" w:rsidP="00F94898">
            <w:pPr>
              <w:pStyle w:val="TableBodyText"/>
              <w:keepNext w:val="0"/>
              <w:keepLines w:val="0"/>
            </w:pPr>
            <w:r w:rsidRPr="00F94898">
              <w:t>Inputs to project cost estimate</w:t>
            </w:r>
          </w:p>
        </w:tc>
        <w:tc>
          <w:tcPr>
            <w:tcW w:w="1570" w:type="pct"/>
          </w:tcPr>
          <w:p w14:paraId="55C5717A" w14:textId="77777777" w:rsidR="00F94898" w:rsidRPr="00F94898" w:rsidRDefault="00F94898" w:rsidP="00F94898">
            <w:pPr>
              <w:pStyle w:val="TableBodyText"/>
              <w:keepNext w:val="0"/>
              <w:keepLines w:val="0"/>
            </w:pPr>
            <w:r w:rsidRPr="00F94898">
              <w:t>Refer Business Case cost estimate under headings / items XXXXX</w:t>
            </w:r>
          </w:p>
        </w:tc>
        <w:tc>
          <w:tcPr>
            <w:tcW w:w="1608" w:type="pct"/>
          </w:tcPr>
          <w:p w14:paraId="129F4617" w14:textId="2921AF8F" w:rsidR="00F94898" w:rsidRPr="00F94898" w:rsidRDefault="00F94898" w:rsidP="00F94898">
            <w:pPr>
              <w:pStyle w:val="TableBodyText"/>
              <w:keepNext w:val="0"/>
              <w:keepLines w:val="0"/>
            </w:pPr>
            <w:r w:rsidRPr="00F94898">
              <w:t>Key costs for review in Design phase include $X for additional land resumptions to provide sufficient water quality design treatments at location X</w:t>
            </w:r>
          </w:p>
        </w:tc>
      </w:tr>
      <w:tr w:rsidR="00F94898" w:rsidRPr="005C5785" w14:paraId="534D937D" w14:textId="77777777" w:rsidTr="00F94898">
        <w:trPr>
          <w:cantSplit/>
          <w:tblHeader/>
        </w:trPr>
        <w:tc>
          <w:tcPr>
            <w:tcW w:w="464" w:type="pct"/>
          </w:tcPr>
          <w:p w14:paraId="47636B9C" w14:textId="77777777" w:rsidR="00F94898" w:rsidRPr="00F94898" w:rsidRDefault="00F94898" w:rsidP="00F94898">
            <w:pPr>
              <w:pStyle w:val="TableBodyText"/>
              <w:keepNext w:val="0"/>
              <w:keepLines w:val="0"/>
              <w:jc w:val="center"/>
            </w:pPr>
            <w:r w:rsidRPr="00F94898">
              <w:t>3.3</w:t>
            </w:r>
          </w:p>
        </w:tc>
        <w:tc>
          <w:tcPr>
            <w:tcW w:w="1358" w:type="pct"/>
          </w:tcPr>
          <w:p w14:paraId="4C240D73" w14:textId="77777777" w:rsidR="00F94898" w:rsidRPr="00F94898" w:rsidRDefault="00F94898" w:rsidP="00F94898">
            <w:pPr>
              <w:pStyle w:val="TableBodyText"/>
              <w:keepNext w:val="0"/>
              <w:keepLines w:val="0"/>
            </w:pPr>
            <w:r w:rsidRPr="00F94898">
              <w:t>Business Case Sustainability Assessment Chapter</w:t>
            </w:r>
          </w:p>
        </w:tc>
        <w:tc>
          <w:tcPr>
            <w:tcW w:w="1570" w:type="pct"/>
          </w:tcPr>
          <w:p w14:paraId="05E92BA2" w14:textId="4C63BB9F" w:rsidR="00F94898" w:rsidRPr="00F94898" w:rsidRDefault="00F94898" w:rsidP="00F94898">
            <w:pPr>
              <w:pStyle w:val="TableBodyText"/>
              <w:keepNext w:val="0"/>
              <w:keepLines w:val="0"/>
            </w:pPr>
            <w:r w:rsidRPr="00F94898">
              <w:t>Refer reports XX and YY</w:t>
            </w:r>
          </w:p>
        </w:tc>
        <w:tc>
          <w:tcPr>
            <w:tcW w:w="1608" w:type="pct"/>
          </w:tcPr>
          <w:p w14:paraId="5D3B9EF2" w14:textId="77777777" w:rsidR="00F94898" w:rsidRPr="00F94898" w:rsidRDefault="00F94898" w:rsidP="00F94898">
            <w:pPr>
              <w:pStyle w:val="TableBodyText"/>
              <w:keepNext w:val="0"/>
              <w:keepLines w:val="0"/>
            </w:pPr>
            <w:r w:rsidRPr="00F94898">
              <w:t>Undertaken in accordance with Infrastructure Australia Assessment Framework</w:t>
            </w:r>
          </w:p>
        </w:tc>
      </w:tr>
    </w:tbl>
    <w:p w14:paraId="3D95ED7E" w14:textId="77777777" w:rsidR="005156ED" w:rsidRPr="005156ED" w:rsidRDefault="005156ED" w:rsidP="005156ED">
      <w:pPr>
        <w:pStyle w:val="BodyText"/>
      </w:pPr>
    </w:p>
    <w:p w14:paraId="207730DE" w14:textId="77777777" w:rsidR="002F187D" w:rsidRDefault="002F187D" w:rsidP="001130F5">
      <w:pPr>
        <w:pStyle w:val="BodyText"/>
        <w:sectPr w:rsidR="002F187D" w:rsidSect="00306754">
          <w:pgSz w:w="16838" w:h="11906" w:orient="landscape" w:code="9"/>
          <w:pgMar w:top="1418" w:right="1418" w:bottom="1418" w:left="1418" w:header="454" w:footer="454" w:gutter="0"/>
          <w:cols w:space="708"/>
          <w:docGrid w:linePitch="360"/>
        </w:sectPr>
      </w:pPr>
    </w:p>
    <w:p w14:paraId="727D3BC5" w14:textId="01A35EAA" w:rsidR="002F187D" w:rsidRDefault="00F94898" w:rsidP="00F94898">
      <w:pPr>
        <w:pStyle w:val="Heading1"/>
        <w:numPr>
          <w:ilvl w:val="0"/>
          <w:numId w:val="0"/>
        </w:numPr>
        <w:ind w:left="431" w:hanging="431"/>
      </w:pPr>
      <w:bookmarkStart w:id="63" w:name="_Toc168571706"/>
      <w:r w:rsidRPr="00F94898">
        <w:lastRenderedPageBreak/>
        <w:t>Appendix F – Sustainability Meetings Minutes</w:t>
      </w:r>
      <w:bookmarkEnd w:id="63"/>
    </w:p>
    <w:p w14:paraId="73735255" w14:textId="77777777" w:rsidR="00F94898" w:rsidRDefault="00F94898" w:rsidP="001130F5">
      <w:pPr>
        <w:pStyle w:val="BodyText"/>
      </w:pPr>
    </w:p>
    <w:p w14:paraId="607FB240" w14:textId="77777777" w:rsidR="002F187D" w:rsidRDefault="002F187D" w:rsidP="001130F5">
      <w:pPr>
        <w:pStyle w:val="BodyText"/>
        <w:sectPr w:rsidR="002F187D" w:rsidSect="00FA46F5">
          <w:pgSz w:w="11906" w:h="16838" w:code="9"/>
          <w:pgMar w:top="1418" w:right="1418" w:bottom="1418" w:left="1418" w:header="454" w:footer="454" w:gutter="0"/>
          <w:cols w:space="708"/>
          <w:docGrid w:linePitch="360"/>
        </w:sectPr>
      </w:pPr>
    </w:p>
    <w:p w14:paraId="2289F1EC" w14:textId="52979AB6" w:rsidR="002F187D" w:rsidRDefault="00F94898" w:rsidP="00F94898">
      <w:pPr>
        <w:pStyle w:val="Heading1"/>
        <w:numPr>
          <w:ilvl w:val="0"/>
          <w:numId w:val="0"/>
        </w:numPr>
        <w:spacing w:after="240"/>
        <w:ind w:left="431" w:hanging="431"/>
      </w:pPr>
      <w:bookmarkStart w:id="64" w:name="_Toc168571707"/>
      <w:r w:rsidRPr="00F94898">
        <w:lastRenderedPageBreak/>
        <w:t>Appendix G – Risks and Opportunities Registers</w:t>
      </w:r>
      <w:bookmarkEnd w:id="64"/>
    </w:p>
    <w:tbl>
      <w:tblPr>
        <w:tblStyle w:val="Commentary"/>
        <w:tblW w:w="0" w:type="auto"/>
        <w:tblLook w:val="04A0" w:firstRow="1" w:lastRow="0" w:firstColumn="1" w:lastColumn="0" w:noHBand="0" w:noVBand="1"/>
      </w:tblPr>
      <w:tblGrid>
        <w:gridCol w:w="9024"/>
      </w:tblGrid>
      <w:tr w:rsidR="00F94898" w14:paraId="72441BE4" w14:textId="77777777" w:rsidTr="00F94898">
        <w:tc>
          <w:tcPr>
            <w:tcW w:w="9024" w:type="dxa"/>
          </w:tcPr>
          <w:p w14:paraId="5974D60A" w14:textId="50ED56EC" w:rsidR="00F94898" w:rsidRDefault="00F94898" w:rsidP="00F94898">
            <w:pPr>
              <w:pStyle w:val="BodyText"/>
            </w:pPr>
            <w:r w:rsidRPr="00F94898">
              <w:t>Include as applicable to the project, refer guidance in Section 4.3.</w:t>
            </w:r>
          </w:p>
        </w:tc>
      </w:tr>
    </w:tbl>
    <w:p w14:paraId="53AF60C3" w14:textId="77777777" w:rsidR="00F94898" w:rsidRDefault="00F94898" w:rsidP="001130F5">
      <w:pPr>
        <w:pStyle w:val="BodyText"/>
      </w:pPr>
    </w:p>
    <w:p w14:paraId="4220FDE4" w14:textId="77777777" w:rsidR="002F187D" w:rsidRDefault="002F187D" w:rsidP="00F94898">
      <w:pPr>
        <w:pStyle w:val="BodyText"/>
        <w:spacing w:before="240"/>
        <w:sectPr w:rsidR="002F187D" w:rsidSect="00FA46F5">
          <w:pgSz w:w="11906" w:h="16838" w:code="9"/>
          <w:pgMar w:top="1418" w:right="1418" w:bottom="1418" w:left="1418" w:header="454" w:footer="454" w:gutter="0"/>
          <w:cols w:space="708"/>
          <w:docGrid w:linePitch="360"/>
        </w:sectPr>
      </w:pPr>
    </w:p>
    <w:p w14:paraId="7F34271E" w14:textId="7440E2CF" w:rsidR="002F187D" w:rsidRDefault="00F94898" w:rsidP="00F94898">
      <w:pPr>
        <w:pStyle w:val="Heading1"/>
        <w:numPr>
          <w:ilvl w:val="0"/>
          <w:numId w:val="0"/>
        </w:numPr>
        <w:ind w:left="431" w:hanging="431"/>
      </w:pPr>
      <w:bookmarkStart w:id="65" w:name="_Toc168571708"/>
      <w:r w:rsidRPr="00F94898">
        <w:lastRenderedPageBreak/>
        <w:t>Appendix H – Decision Making Records</w:t>
      </w:r>
      <w:bookmarkEnd w:id="65"/>
    </w:p>
    <w:p w14:paraId="784A246B" w14:textId="77777777" w:rsidR="00F94898" w:rsidRDefault="00F94898" w:rsidP="001130F5">
      <w:pPr>
        <w:pStyle w:val="BodyText"/>
      </w:pPr>
    </w:p>
    <w:p w14:paraId="17A879EF" w14:textId="77777777" w:rsidR="002F187D" w:rsidRDefault="002F187D" w:rsidP="001130F5">
      <w:pPr>
        <w:pStyle w:val="BodyText"/>
        <w:sectPr w:rsidR="002F187D" w:rsidSect="00FA46F5">
          <w:pgSz w:w="11906" w:h="16838" w:code="9"/>
          <w:pgMar w:top="1418" w:right="1418" w:bottom="1418" w:left="1418" w:header="454" w:footer="454" w:gutter="0"/>
          <w:cols w:space="708"/>
          <w:docGrid w:linePitch="360"/>
        </w:sectPr>
      </w:pPr>
    </w:p>
    <w:p w14:paraId="44126712" w14:textId="355A7B66" w:rsidR="002F187D" w:rsidRDefault="002F187D" w:rsidP="001130F5">
      <w:pPr>
        <w:pStyle w:val="BodyText"/>
      </w:pPr>
    </w:p>
    <w:p w14:paraId="7B3D5444" w14:textId="77777777" w:rsidR="00117AA8" w:rsidRPr="00CE6618" w:rsidRDefault="00117AA8" w:rsidP="00B8333F">
      <w:pPr>
        <w:pStyle w:val="BodyText"/>
      </w:pPr>
    </w:p>
    <w:p w14:paraId="7B3D5446" w14:textId="77777777" w:rsidR="00BC68B8" w:rsidRPr="00CE6618" w:rsidRDefault="00BC68B8" w:rsidP="0061185E">
      <w:pPr>
        <w:pStyle w:val="BodyText"/>
      </w:pPr>
    </w:p>
    <w:p w14:paraId="7B3D5447" w14:textId="77777777" w:rsidR="0061185E" w:rsidRPr="00CE6618" w:rsidRDefault="0061185E" w:rsidP="0061185E">
      <w:pPr>
        <w:pStyle w:val="BodyText"/>
      </w:pPr>
    </w:p>
    <w:p w14:paraId="7B3D544C" w14:textId="77777777" w:rsidR="0061185E" w:rsidRPr="00CE6618" w:rsidRDefault="0061185E" w:rsidP="0061185E">
      <w:pPr>
        <w:pStyle w:val="BodyText"/>
      </w:pPr>
    </w:p>
    <w:p w14:paraId="7B3D544D" w14:textId="77777777" w:rsidR="0061185E" w:rsidRPr="00CE6618" w:rsidRDefault="0061185E" w:rsidP="0061185E">
      <w:pPr>
        <w:pStyle w:val="BodyText"/>
      </w:pPr>
    </w:p>
    <w:p w14:paraId="7B3D544E" w14:textId="77777777" w:rsidR="0061185E" w:rsidRPr="00CE6618" w:rsidRDefault="0061185E" w:rsidP="0061185E">
      <w:pPr>
        <w:pStyle w:val="BodyText"/>
      </w:pPr>
    </w:p>
    <w:p w14:paraId="7B3D544F" w14:textId="77777777" w:rsidR="0061185E" w:rsidRPr="00CE6618" w:rsidRDefault="0061185E" w:rsidP="0061185E">
      <w:pPr>
        <w:pStyle w:val="BodyText"/>
      </w:pPr>
    </w:p>
    <w:p w14:paraId="7B3D5450" w14:textId="77777777" w:rsidR="0061185E" w:rsidRPr="00CE6618" w:rsidRDefault="0061185E" w:rsidP="0061185E">
      <w:pPr>
        <w:pStyle w:val="BodyText"/>
      </w:pPr>
    </w:p>
    <w:sectPr w:rsidR="0061185E" w:rsidRPr="00CE6618" w:rsidSect="0061185E">
      <w:headerReference w:type="even" r:id="rId106"/>
      <w:headerReference w:type="default" r:id="rId107"/>
      <w:footerReference w:type="default" r:id="rId108"/>
      <w:pgSz w:w="11906" w:h="16838" w:code="9"/>
      <w:pgMar w:top="1418" w:right="1418" w:bottom="1418" w:left="1418" w:header="454"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C1EC0B3" w14:textId="77777777" w:rsidR="00C53B18" w:rsidRDefault="00C53B18">
      <w:r>
        <w:separator/>
      </w:r>
    </w:p>
    <w:p w14:paraId="42D381B2" w14:textId="77777777" w:rsidR="00C53B18" w:rsidRDefault="00C53B18"/>
  </w:endnote>
  <w:endnote w:type="continuationSeparator" w:id="0">
    <w:p w14:paraId="3550CAA8" w14:textId="77777777" w:rsidR="00C53B18" w:rsidRDefault="00C53B18">
      <w:r>
        <w:continuationSeparator/>
      </w:r>
    </w:p>
    <w:p w14:paraId="777B4E31" w14:textId="77777777" w:rsidR="00C53B18" w:rsidRDefault="00C53B1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C" w14:textId="77777777" w:rsidR="00C53B18" w:rsidRDefault="00C53B18" w:rsidP="00176CC5">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7B3D545D" w14:textId="77777777" w:rsidR="00C53B18" w:rsidRDefault="00C53B18" w:rsidP="00176C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E" w14:textId="77777777" w:rsidR="00C53B18" w:rsidRPr="00391457" w:rsidRDefault="00C53B18" w:rsidP="00176CC5">
    <w:pPr>
      <w:pStyle w:val="Footer"/>
      <w:rPr>
        <w:rStyle w:val="PageNumber"/>
      </w:rPr>
    </w:pP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2</w:t>
    </w:r>
    <w:r w:rsidRPr="00391457">
      <w:rPr>
        <w:rStyle w:val="PageNumber"/>
      </w:rPr>
      <w:fldChar w:fldCharType="end"/>
    </w:r>
  </w:p>
  <w:p w14:paraId="7B3D545F" w14:textId="77777777" w:rsidR="00C53B18" w:rsidRPr="00391457" w:rsidRDefault="00C53B18" w:rsidP="00176CC5">
    <w:pPr>
      <w:pStyle w:val="Footer"/>
      <w:rPr>
        <w:b/>
      </w:rPr>
    </w:pPr>
    <w:r w:rsidRPr="00391457">
      <w:t>Document title, Trans</w:t>
    </w:r>
    <w:r>
      <w:t>port and Main Roads, Month Year</w:t>
    </w:r>
    <w:r w:rsidRPr="0039145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2" w14:textId="010DAE09" w:rsidR="00C53B18" w:rsidRPr="00176CC5" w:rsidRDefault="00C53B18" w:rsidP="00176CC5">
    <w:pPr>
      <w:pStyle w:val="Footer"/>
    </w:pPr>
    <w:r>
      <w:t>Consultants for Engineering Projects, Transport and Main</w:t>
    </w:r>
    <w:r w:rsidRPr="00176CC5">
      <w:t xml:space="preserve"> Roads</w:t>
    </w:r>
    <w:r>
      <w:t xml:space="preserve">, </w:t>
    </w:r>
    <w:r w:rsidR="00BF7BA2">
      <w:t>June 2024</w:t>
    </w:r>
    <w:r w:rsidRPr="00176CC5">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4" w14:textId="77777777" w:rsidR="00C53B18" w:rsidRPr="00F64B7F" w:rsidRDefault="00C53B18" w:rsidP="00176CC5">
    <w:pPr>
      <w:pStyle w:val="Footer"/>
      <w:rPr>
        <w:b/>
        <w:lang w:val="en-US"/>
      </w:rPr>
    </w:pPr>
    <w:r w:rsidRPr="00F64B7F">
      <w:t>Document title, Transport and Main Roads, Month Year</w:t>
    </w:r>
    <w:r w:rsidRPr="00F64B7F">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6" w14:textId="44D20477" w:rsidR="00C53B18" w:rsidRPr="009E5C89" w:rsidRDefault="00C53B18" w:rsidP="00E92ACF">
    <w:pPr>
      <w:pStyle w:val="Footer"/>
      <w:tabs>
        <w:tab w:val="clear" w:pos="4153"/>
        <w:tab w:val="clear" w:pos="9540"/>
        <w:tab w:val="right" w:pos="9072"/>
      </w:tabs>
      <w:ind w:right="-2"/>
    </w:pPr>
    <w:r>
      <w:t>Consultants for Engineering Projects, Transport and Main</w:t>
    </w:r>
    <w:r w:rsidRPr="00176CC5">
      <w:t xml:space="preserve"> Roads</w:t>
    </w:r>
    <w:r>
      <w:t xml:space="preserve">, </w:t>
    </w:r>
    <w:r w:rsidR="00BF7BA2">
      <w:t>June 2024</w:t>
    </w:r>
    <w:r>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67DDCE" w14:textId="13EFC9DB" w:rsidR="00FA46F5" w:rsidRPr="009E5C89" w:rsidRDefault="00FA46F5" w:rsidP="00E92ACF">
    <w:pPr>
      <w:pStyle w:val="Footer"/>
      <w:tabs>
        <w:tab w:val="clear" w:pos="4153"/>
        <w:tab w:val="clear" w:pos="9540"/>
        <w:tab w:val="right" w:pos="9072"/>
      </w:tabs>
      <w:ind w:right="-2"/>
    </w:pPr>
    <w:r>
      <w:t>Consultants for Engineering Projects, Transport and Main</w:t>
    </w:r>
    <w:r w:rsidRPr="00176CC5">
      <w:t xml:space="preserve"> Roads</w:t>
    </w:r>
    <w:r>
      <w:t xml:space="preserve">, </w:t>
    </w:r>
    <w:r w:rsidR="00BF7BA2">
      <w:t>June 2024</w:t>
    </w:r>
    <w:r>
      <w:tab/>
    </w: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i</w:t>
    </w:r>
    <w:r w:rsidRPr="00391457">
      <w:rPr>
        <w:rStyle w:val="PageNumber"/>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8" w14:textId="6224AB42" w:rsidR="00C53B18" w:rsidRPr="009E5C89" w:rsidRDefault="00C53B18" w:rsidP="00F94898">
    <w:pPr>
      <w:pStyle w:val="Footer"/>
      <w:tabs>
        <w:tab w:val="clear" w:pos="9540"/>
        <w:tab w:val="right" w:pos="14004"/>
      </w:tabs>
      <w:ind w:right="-2"/>
    </w:pPr>
    <w:r>
      <w:t>Consultants for Engineering Projects, Transport and Main</w:t>
    </w:r>
    <w:r w:rsidRPr="00176CC5">
      <w:t xml:space="preserve"> Roads</w:t>
    </w:r>
    <w:r>
      <w:t xml:space="preserve">, </w:t>
    </w:r>
    <w:r w:rsidR="00BF7BA2">
      <w:t>June 2024</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B" w14:textId="590CA4F3" w:rsidR="00C53B18" w:rsidRPr="00391457" w:rsidRDefault="009E4494" w:rsidP="00176CC5">
    <w:pPr>
      <w:pStyle w:val="Footer"/>
    </w:pPr>
    <w:r>
      <w:rPr>
        <w:noProof/>
      </w:rPr>
      <w:drawing>
        <wp:anchor distT="0" distB="0" distL="114300" distR="114300" simplePos="0" relativeHeight="251667456" behindDoc="1" locked="0" layoutInCell="1" allowOverlap="1" wp14:anchorId="5520F4D0" wp14:editId="79062FDB">
          <wp:simplePos x="0" y="0"/>
          <wp:positionH relativeFrom="page">
            <wp:align>right</wp:align>
          </wp:positionH>
          <wp:positionV relativeFrom="page">
            <wp:align>bottom</wp:align>
          </wp:positionV>
          <wp:extent cx="4027805" cy="698500"/>
          <wp:effectExtent l="0" t="0" r="0" b="6350"/>
          <wp:wrapNone/>
          <wp:docPr id="12" name="Picture 12" descr="Queensland Government contact number - 13 74 68&#10;Transport and Main Roads webpage - www.tmr.qld.gov.au&#10;Queensland Government webpage - www.qld.gov.a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Queensland Government contact number - 13 74 68&#10;Transport and Main Roads webpage - www.tmr.qld.gov.au&#10;Queensland Government webpage - www.qld.gov.au"/>
                  <pic:cNvPicPr>
                    <a:picLocks noChangeAspect="1" noChangeArrowheads="1"/>
                  </pic:cNvPicPr>
                </pic:nvPicPr>
                <pic:blipFill rotWithShape="1">
                  <a:blip r:embed="rId1">
                    <a:extLst>
                      <a:ext uri="{28A0092B-C50C-407E-A947-70E740481C1C}">
                        <a14:useLocalDpi xmlns:a14="http://schemas.microsoft.com/office/drawing/2010/main" val="0"/>
                      </a:ext>
                    </a:extLst>
                  </a:blip>
                  <a:srcRect l="47199"/>
                  <a:stretch/>
                </pic:blipFill>
                <pic:spPr bwMode="auto">
                  <a:xfrm>
                    <a:off x="0" y="0"/>
                    <a:ext cx="4027805" cy="6985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216041E" w14:textId="77777777" w:rsidR="00C53B18" w:rsidRDefault="00C53B18">
      <w:r>
        <w:separator/>
      </w:r>
    </w:p>
    <w:p w14:paraId="31A8C28C" w14:textId="77777777" w:rsidR="00C53B18" w:rsidRDefault="00C53B18"/>
  </w:footnote>
  <w:footnote w:type="continuationSeparator" w:id="0">
    <w:p w14:paraId="4F1F9523" w14:textId="77777777" w:rsidR="00C53B18" w:rsidRDefault="00C53B18">
      <w:r>
        <w:continuationSeparator/>
      </w:r>
    </w:p>
    <w:p w14:paraId="09A947B8" w14:textId="77777777" w:rsidR="00C53B18" w:rsidRDefault="00C53B1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B" w14:textId="77777777" w:rsidR="00C53B18" w:rsidRDefault="00C53B18">
    <w:pPr>
      <w:pStyle w:val="Header"/>
    </w:pPr>
    <w:r>
      <w:rPr>
        <w:noProof/>
      </w:rPr>
      <w:drawing>
        <wp:anchor distT="0" distB="0" distL="114300" distR="114300" simplePos="0" relativeHeight="251655168" behindDoc="1" locked="0" layoutInCell="1" allowOverlap="1" wp14:anchorId="7B3D546C" wp14:editId="7B3D546D">
          <wp:simplePos x="0" y="0"/>
          <wp:positionH relativeFrom="column">
            <wp:posOffset>-398780</wp:posOffset>
          </wp:positionH>
          <wp:positionV relativeFrom="paragraph">
            <wp:posOffset>-210820</wp:posOffset>
          </wp:positionV>
          <wp:extent cx="7456805" cy="10547985"/>
          <wp:effectExtent l="0" t="0" r="0" b="0"/>
          <wp:wrapNone/>
          <wp:docPr id="8" name="Picture 34"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0" w14:textId="3D01A208" w:rsidR="00C53B18" w:rsidRDefault="009E4494">
    <w:pPr>
      <w:pStyle w:val="Header"/>
    </w:pPr>
    <w:r>
      <w:rPr>
        <w:noProof/>
      </w:rPr>
      <w:drawing>
        <wp:anchor distT="0" distB="0" distL="114300" distR="114300" simplePos="0" relativeHeight="251665408" behindDoc="1" locked="0" layoutInCell="1" allowOverlap="1" wp14:anchorId="02B1D225" wp14:editId="6941F2F6">
          <wp:simplePos x="0" y="0"/>
          <wp:positionH relativeFrom="page">
            <wp:align>left</wp:align>
          </wp:positionH>
          <wp:positionV relativeFrom="paragraph">
            <wp:posOffset>-292183</wp:posOffset>
          </wp:positionV>
          <wp:extent cx="7559675" cy="10693400"/>
          <wp:effectExtent l="0" t="0" r="3175" b="0"/>
          <wp:wrapNone/>
          <wp:docPr id="7"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9675" cy="10693400"/>
                  </a:xfrm>
                  <a:prstGeom prst="rect">
                    <a:avLst/>
                  </a:prstGeom>
                  <a:noFill/>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1" w14:textId="7ED60CA7" w:rsidR="00C53B18" w:rsidRDefault="00C53B18">
    <w:pPr>
      <w:pStyle w:val="Header"/>
    </w:pPr>
    <w:r>
      <w:rPr>
        <w:noProof/>
      </w:rPr>
      <mc:AlternateContent>
        <mc:Choice Requires="wps">
          <w:drawing>
            <wp:anchor distT="0" distB="0" distL="114300" distR="114300" simplePos="0" relativeHeight="251658240" behindDoc="0" locked="0" layoutInCell="1" allowOverlap="1" wp14:anchorId="7B3D5470" wp14:editId="1B8E3752">
              <wp:simplePos x="0" y="0"/>
              <wp:positionH relativeFrom="margin">
                <wp:posOffset>4445</wp:posOffset>
              </wp:positionH>
              <wp:positionV relativeFrom="margin">
                <wp:posOffset>3461385</wp:posOffset>
              </wp:positionV>
              <wp:extent cx="5579745" cy="5431155"/>
              <wp:effectExtent l="0" t="0" r="1905" b="17145"/>
              <wp:wrapTopAndBottom/>
              <wp:docPr id="6"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9745" cy="543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462CD3E" w14:textId="77777777" w:rsidR="009E4494" w:rsidRPr="001675E4" w:rsidRDefault="009E4494" w:rsidP="009E4494">
                          <w:pPr>
                            <w:pStyle w:val="HeadingPartChapter"/>
                            <w:spacing w:after="120"/>
                          </w:pPr>
                          <w:r>
                            <w:t>Copyright</w:t>
                          </w:r>
                        </w:p>
                        <w:p w14:paraId="7D688D53" w14:textId="77777777" w:rsidR="009E4494" w:rsidRPr="001675E4" w:rsidRDefault="009E4494" w:rsidP="009E4494">
                          <w:pPr>
                            <w:pStyle w:val="BodyText"/>
                            <w:spacing w:after="0"/>
                          </w:pPr>
                          <w:r w:rsidRPr="001675E4">
                            <w:t>© The State of Queensland (Department of Transport and Main Roads) 20</w:t>
                          </w:r>
                          <w:r>
                            <w:t>24.</w:t>
                          </w:r>
                        </w:p>
                        <w:p w14:paraId="2F02A622" w14:textId="77777777" w:rsidR="009E4494" w:rsidRPr="001675E4" w:rsidRDefault="009E4494" w:rsidP="009E4494">
                          <w:pPr>
                            <w:pStyle w:val="BodyText"/>
                            <w:spacing w:after="0" w:line="240" w:lineRule="auto"/>
                          </w:pPr>
                        </w:p>
                        <w:p w14:paraId="13AC3F4B" w14:textId="77777777" w:rsidR="009E4494" w:rsidRDefault="009E4494" w:rsidP="009E4494">
                          <w:pPr>
                            <w:pStyle w:val="BodyText"/>
                            <w:spacing w:after="0"/>
                            <w:rPr>
                              <w:b/>
                            </w:rPr>
                          </w:pPr>
                          <w:r w:rsidRPr="009407AF">
                            <w:rPr>
                              <w:b/>
                            </w:rPr>
                            <w:t>Licence</w:t>
                          </w:r>
                        </w:p>
                        <w:p w14:paraId="5204EB06" w14:textId="77777777" w:rsidR="009E4494" w:rsidRDefault="009E4494" w:rsidP="009E4494">
                          <w:pPr>
                            <w:pStyle w:val="BodyText"/>
                            <w:spacing w:after="0"/>
                            <w:rPr>
                              <w:b/>
                            </w:rPr>
                          </w:pPr>
                          <w:r w:rsidRPr="001675E4">
                            <w:rPr>
                              <w:noProof/>
                            </w:rPr>
                            <w:drawing>
                              <wp:inline distT="0" distB="0" distL="0" distR="0" wp14:anchorId="366CE3B0" wp14:editId="0A679668">
                                <wp:extent cx="809625" cy="371475"/>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21B929A9" w14:textId="77777777" w:rsidR="009E4494" w:rsidRDefault="009E4494" w:rsidP="009E4494">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5780021F" w14:textId="77777777" w:rsidR="009E4494" w:rsidRPr="009407AF" w:rsidRDefault="009E4494" w:rsidP="009E4494">
                          <w:pPr>
                            <w:pStyle w:val="BodyText"/>
                            <w:spacing w:after="0" w:line="240" w:lineRule="auto"/>
                            <w:rPr>
                              <w:b/>
                            </w:rPr>
                          </w:pPr>
                        </w:p>
                        <w:p w14:paraId="64DE5546" w14:textId="77777777" w:rsidR="009E4494" w:rsidRPr="009407AF" w:rsidRDefault="009E4494" w:rsidP="009E4494">
                          <w:pPr>
                            <w:pStyle w:val="BodyText"/>
                            <w:spacing w:after="0"/>
                            <w:rPr>
                              <w:b/>
                            </w:rPr>
                          </w:pPr>
                          <w:r w:rsidRPr="009407AF">
                            <w:rPr>
                              <w:b/>
                            </w:rPr>
                            <w:t>CC BY licence summary statement</w:t>
                          </w:r>
                        </w:p>
                        <w:p w14:paraId="407A3B7E" w14:textId="77777777" w:rsidR="009E4494" w:rsidRPr="001675E4" w:rsidRDefault="009E4494" w:rsidP="009E4494">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2" w:history="1">
                            <w:r w:rsidRPr="009407AF">
                              <w:rPr>
                                <w:rStyle w:val="Hyperlink"/>
                                <w:szCs w:val="21"/>
                              </w:rPr>
                              <w:t>https://creativecommons.org/licenses/by/4.0/</w:t>
                            </w:r>
                          </w:hyperlink>
                        </w:p>
                        <w:p w14:paraId="2C491B2E" w14:textId="77777777" w:rsidR="009E4494" w:rsidRPr="009407AF" w:rsidRDefault="009E4494" w:rsidP="009E4494">
                          <w:pPr>
                            <w:pStyle w:val="BodyText"/>
                            <w:spacing w:after="0" w:line="240" w:lineRule="auto"/>
                          </w:pPr>
                        </w:p>
                        <w:p w14:paraId="0BA4755A" w14:textId="77777777" w:rsidR="009E4494" w:rsidRDefault="009E4494" w:rsidP="009E4494">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9E4494" w14:paraId="3CE7F5DC" w14:textId="77777777" w:rsidTr="00435A24">
                            <w:tc>
                              <w:tcPr>
                                <w:tcW w:w="1134" w:type="dxa"/>
                                <w:vAlign w:val="top"/>
                              </w:tcPr>
                              <w:p w14:paraId="3F36B5AB" w14:textId="77777777" w:rsidR="009E4494" w:rsidRDefault="009E4494" w:rsidP="009E4494">
                                <w:pPr>
                                  <w:pStyle w:val="BodyText"/>
                                  <w:spacing w:before="120" w:after="20"/>
                                  <w:rPr>
                                    <w:b/>
                                  </w:rPr>
                                </w:pPr>
                                <w:r>
                                  <w:rPr>
                                    <w:noProof/>
                                  </w:rPr>
                                  <w:drawing>
                                    <wp:inline distT="0" distB="0" distL="0" distR="0" wp14:anchorId="4301C17D" wp14:editId="3568AA9C">
                                      <wp:extent cx="536813" cy="60960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30E42EE6" w14:textId="77777777" w:rsidR="009E4494" w:rsidRPr="00F600A5" w:rsidRDefault="009E4494" w:rsidP="009E4494">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29CFDDA1" w14:textId="77777777" w:rsidR="009E4494" w:rsidRDefault="009E4494" w:rsidP="009E4494">
                          <w:pPr>
                            <w:pStyle w:val="BodyText"/>
                            <w:spacing w:after="0" w:line="240" w:lineRule="auto"/>
                          </w:pPr>
                        </w:p>
                        <w:p w14:paraId="267621C3" w14:textId="77777777" w:rsidR="009E4494" w:rsidRPr="0045367D" w:rsidRDefault="009E4494" w:rsidP="009E4494">
                          <w:pPr>
                            <w:pStyle w:val="BodyText"/>
                            <w:spacing w:after="0"/>
                            <w:rPr>
                              <w:rStyle w:val="BodyTextbold"/>
                            </w:rPr>
                          </w:pPr>
                          <w:r w:rsidRPr="0045367D">
                            <w:rPr>
                              <w:rStyle w:val="BodyTextbold"/>
                            </w:rPr>
                            <w:t>Disclaimer</w:t>
                          </w:r>
                        </w:p>
                        <w:p w14:paraId="1CF9F921" w14:textId="77777777" w:rsidR="009E4494" w:rsidRDefault="009E4494" w:rsidP="009E4494">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3CD71ECF" w14:textId="77777777" w:rsidR="009E4494" w:rsidRPr="001675E4" w:rsidRDefault="009E4494" w:rsidP="009E4494">
                          <w:pPr>
                            <w:pStyle w:val="BodyText"/>
                            <w:spacing w:after="0" w:line="240" w:lineRule="auto"/>
                          </w:pPr>
                        </w:p>
                        <w:p w14:paraId="23C5D167" w14:textId="77777777" w:rsidR="009E4494" w:rsidRPr="009407AF" w:rsidRDefault="009E4494" w:rsidP="009E4494">
                          <w:pPr>
                            <w:pStyle w:val="BodyText"/>
                            <w:spacing w:after="0"/>
                            <w:rPr>
                              <w:b/>
                            </w:rPr>
                          </w:pPr>
                          <w:r w:rsidRPr="009407AF">
                            <w:rPr>
                              <w:b/>
                            </w:rPr>
                            <w:t>Feedback</w:t>
                          </w:r>
                        </w:p>
                        <w:p w14:paraId="76FF2CF6" w14:textId="77777777" w:rsidR="009E4494" w:rsidRPr="00F322FA" w:rsidRDefault="009E4494" w:rsidP="009E4494">
                          <w:pPr>
                            <w:pStyle w:val="BodyText"/>
                          </w:pPr>
                          <w:r w:rsidRPr="001675E4">
                            <w:t>Please send your feedback regarding this document to</w:t>
                          </w:r>
                          <w:r w:rsidRPr="009407AF">
                            <w:rPr>
                              <w:szCs w:val="20"/>
                            </w:rPr>
                            <w:t xml:space="preserve">: </w:t>
                          </w:r>
                          <w:hyperlink r:id="rId4" w:history="1">
                            <w:r w:rsidRPr="009407AF">
                              <w:rPr>
                                <w:rStyle w:val="Hyperlink"/>
                                <w:szCs w:val="20"/>
                              </w:rPr>
                              <w:t>tmr.techdocs@tmr.qld.gov.au</w:t>
                            </w:r>
                          </w:hyperlink>
                        </w:p>
                        <w:p w14:paraId="7B3D547A" w14:textId="08B50A8F" w:rsidR="00C53B18" w:rsidRPr="00F322FA" w:rsidRDefault="00C53B18" w:rsidP="009407AF">
                          <w:pPr>
                            <w:pStyle w:val="BodyText"/>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B3D5470" id="_x0000_t202" coordsize="21600,21600" o:spt="202" path="m,l,21600r21600,l21600,xe">
              <v:stroke joinstyle="miter"/>
              <v:path gradientshapeok="t" o:connecttype="rect"/>
            </v:shapetype>
            <v:shape id="Text Box 43" o:spid="_x0000_s1087" type="#_x0000_t202" style="position:absolute;margin-left:.35pt;margin-top:272.55pt;width:439.35pt;height:427.6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K9Tk2AEAAJIDAAAOAAAAZHJzL2Uyb0RvYy54bWysU9tu2zAMfR+wfxD0vjju6nUz4hRdiw4D&#10;ugvQ7QNkWY6F2aJGKrGzrx8lx+kub8NeBJqiDs85pDfX09CLg0Gy4CqZr9ZSGKehsW5Xya9f7l+8&#10;loKCco3qwZlKHg3J6+3zZ5vRl+YCOugbg4JBHJWjr2QXgi+zjHRnBkUr8MbxZQs4qMCfuMsaVCOj&#10;D312sV6/ykbAxiNoQ8TZu/lSbhN+2xodPrUtmSD6SjK3kE5MZx3PbLtR5Q6V76w+0VD/wGJQ1nHT&#10;M9SdCkrs0f4FNViNQNCGlYYhg7a12iQNrCZf/6HmsVPeJC1sDvmzTfT/YPXHw6P/jCJMb2HiASYR&#10;5B9AfyPh4LZTbmduEGHsjGq4cR4ty0ZP5elptJpKiiD1+AEaHrLaB0hAU4tDdIV1CkbnARzPppsp&#10;CM3Jorh6c3VZSKH5rrh8medFkXqocnnukcI7A4OIQSWRp5rg1eGBQqSjyqUkdnNwb/s+TbZ3vyW4&#10;MGYS/ch45h6meuLqKKOG5shCEOZF4cXmoAP8IcXIS1JJ+r5XaKTo3zs2I27UEuAS1EugnOanlQxS&#10;zOFtmDdv79HuOkae7XZww4a1Nkl5YnHiyYNPCk9LGjfr1+9U9fQrbX8CAAD//wMAUEsDBBQABgAI&#10;AAAAIQAExaHD3wAAAAkBAAAPAAAAZHJzL2Rvd25yZXYueG1sTI/LTsMwEEX3SPyDNUjsqF2UvkKc&#10;qkKwQkKkYcHSiadJ1HgcYrcNf8+wKsvRPbr3TLadXC/OOIbOk4b5TIFAqr3tqNHwWb4+rEGEaMia&#10;3hNq+MEA2/z2JjOp9Rcq8LyPjeASCqnR0MY4pFKGukVnwswPSJwd/OhM5HNspB3NhctdLx+VWkpn&#10;OuKF1gz43GJ93J+cht0XFS/d93v1URyKriw3it6WR63v76bdE4iIU7zC8KfP6pCzU+VPZIPoNayY&#10;07BIFnMQHK9XmwRExVyiVAIyz+T/D/JfAAAA//8DAFBLAQItABQABgAIAAAAIQC2gziS/gAAAOEB&#10;AAATAAAAAAAAAAAAAAAAAAAAAABbQ29udGVudF9UeXBlc10ueG1sUEsBAi0AFAAGAAgAAAAhADj9&#10;If/WAAAAlAEAAAsAAAAAAAAAAAAAAAAALwEAAF9yZWxzLy5yZWxzUEsBAi0AFAAGAAgAAAAhANAr&#10;1OTYAQAAkgMAAA4AAAAAAAAAAAAAAAAALgIAAGRycy9lMm9Eb2MueG1sUEsBAi0AFAAGAAgAAAAh&#10;AATFocPfAAAACQEAAA8AAAAAAAAAAAAAAAAAMgQAAGRycy9kb3ducmV2LnhtbFBLBQYAAAAABAAE&#10;APMAAAA+BQAAAAA=&#10;" filled="f" stroked="f">
              <v:textbox inset="0,0,0,0">
                <w:txbxContent>
                  <w:p w14:paraId="2462CD3E" w14:textId="77777777" w:rsidR="009E4494" w:rsidRPr="001675E4" w:rsidRDefault="009E4494" w:rsidP="009E4494">
                    <w:pPr>
                      <w:pStyle w:val="HeadingPartChapter"/>
                      <w:spacing w:after="120"/>
                    </w:pPr>
                    <w:r>
                      <w:t>Copyright</w:t>
                    </w:r>
                  </w:p>
                  <w:p w14:paraId="7D688D53" w14:textId="77777777" w:rsidR="009E4494" w:rsidRPr="001675E4" w:rsidRDefault="009E4494" w:rsidP="009E4494">
                    <w:pPr>
                      <w:pStyle w:val="BodyText"/>
                      <w:spacing w:after="0"/>
                    </w:pPr>
                    <w:r w:rsidRPr="001675E4">
                      <w:t>© The State of Queensland (Department of Transport and Main Roads) 20</w:t>
                    </w:r>
                    <w:r>
                      <w:t>24.</w:t>
                    </w:r>
                  </w:p>
                  <w:p w14:paraId="2F02A622" w14:textId="77777777" w:rsidR="009E4494" w:rsidRPr="001675E4" w:rsidRDefault="009E4494" w:rsidP="009E4494">
                    <w:pPr>
                      <w:pStyle w:val="BodyText"/>
                      <w:spacing w:after="0" w:line="240" w:lineRule="auto"/>
                    </w:pPr>
                  </w:p>
                  <w:p w14:paraId="13AC3F4B" w14:textId="77777777" w:rsidR="009E4494" w:rsidRDefault="009E4494" w:rsidP="009E4494">
                    <w:pPr>
                      <w:pStyle w:val="BodyText"/>
                      <w:spacing w:after="0"/>
                      <w:rPr>
                        <w:b/>
                      </w:rPr>
                    </w:pPr>
                    <w:r w:rsidRPr="009407AF">
                      <w:rPr>
                        <w:b/>
                      </w:rPr>
                      <w:t>Licence</w:t>
                    </w:r>
                  </w:p>
                  <w:p w14:paraId="5204EB06" w14:textId="77777777" w:rsidR="009E4494" w:rsidRDefault="009E4494" w:rsidP="009E4494">
                    <w:pPr>
                      <w:pStyle w:val="BodyText"/>
                      <w:spacing w:after="0"/>
                      <w:rPr>
                        <w:b/>
                      </w:rPr>
                    </w:pPr>
                    <w:r w:rsidRPr="001675E4">
                      <w:rPr>
                        <w:noProof/>
                      </w:rPr>
                      <w:drawing>
                        <wp:inline distT="0" distB="0" distL="0" distR="0" wp14:anchorId="366CE3B0" wp14:editId="0A679668">
                          <wp:extent cx="809625" cy="371475"/>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21B929A9" w14:textId="77777777" w:rsidR="009E4494" w:rsidRDefault="009E4494" w:rsidP="009E4494">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5780021F" w14:textId="77777777" w:rsidR="009E4494" w:rsidRPr="009407AF" w:rsidRDefault="009E4494" w:rsidP="009E4494">
                    <w:pPr>
                      <w:pStyle w:val="BodyText"/>
                      <w:spacing w:after="0" w:line="240" w:lineRule="auto"/>
                      <w:rPr>
                        <w:b/>
                      </w:rPr>
                    </w:pPr>
                  </w:p>
                  <w:p w14:paraId="64DE5546" w14:textId="77777777" w:rsidR="009E4494" w:rsidRPr="009407AF" w:rsidRDefault="009E4494" w:rsidP="009E4494">
                    <w:pPr>
                      <w:pStyle w:val="BodyText"/>
                      <w:spacing w:after="0"/>
                      <w:rPr>
                        <w:b/>
                      </w:rPr>
                    </w:pPr>
                    <w:r w:rsidRPr="009407AF">
                      <w:rPr>
                        <w:b/>
                      </w:rPr>
                      <w:t>CC BY licence summary statement</w:t>
                    </w:r>
                  </w:p>
                  <w:p w14:paraId="407A3B7E" w14:textId="77777777" w:rsidR="009E4494" w:rsidRPr="001675E4" w:rsidRDefault="009E4494" w:rsidP="009E4494">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5" w:history="1">
                      <w:r w:rsidRPr="009407AF">
                        <w:rPr>
                          <w:rStyle w:val="Hyperlink"/>
                          <w:szCs w:val="21"/>
                        </w:rPr>
                        <w:t>https://creativecommons.org/licenses/by/4.0/</w:t>
                      </w:r>
                    </w:hyperlink>
                  </w:p>
                  <w:p w14:paraId="2C491B2E" w14:textId="77777777" w:rsidR="009E4494" w:rsidRPr="009407AF" w:rsidRDefault="009E4494" w:rsidP="009E4494">
                    <w:pPr>
                      <w:pStyle w:val="BodyText"/>
                      <w:spacing w:after="0" w:line="240" w:lineRule="auto"/>
                    </w:pPr>
                  </w:p>
                  <w:p w14:paraId="0BA4755A" w14:textId="77777777" w:rsidR="009E4494" w:rsidRDefault="009E4494" w:rsidP="009E4494">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9E4494" w14:paraId="3CE7F5DC" w14:textId="77777777" w:rsidTr="00435A24">
                      <w:tc>
                        <w:tcPr>
                          <w:tcW w:w="1134" w:type="dxa"/>
                          <w:vAlign w:val="top"/>
                        </w:tcPr>
                        <w:p w14:paraId="3F36B5AB" w14:textId="77777777" w:rsidR="009E4494" w:rsidRDefault="009E4494" w:rsidP="009E4494">
                          <w:pPr>
                            <w:pStyle w:val="BodyText"/>
                            <w:spacing w:before="120" w:after="20"/>
                            <w:rPr>
                              <w:b/>
                            </w:rPr>
                          </w:pPr>
                          <w:r>
                            <w:rPr>
                              <w:noProof/>
                            </w:rPr>
                            <w:drawing>
                              <wp:inline distT="0" distB="0" distL="0" distR="0" wp14:anchorId="4301C17D" wp14:editId="3568AA9C">
                                <wp:extent cx="536813" cy="60960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30E42EE6" w14:textId="77777777" w:rsidR="009E4494" w:rsidRPr="00F600A5" w:rsidRDefault="009E4494" w:rsidP="009E4494">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29CFDDA1" w14:textId="77777777" w:rsidR="009E4494" w:rsidRDefault="009E4494" w:rsidP="009E4494">
                    <w:pPr>
                      <w:pStyle w:val="BodyText"/>
                      <w:spacing w:after="0" w:line="240" w:lineRule="auto"/>
                    </w:pPr>
                  </w:p>
                  <w:p w14:paraId="267621C3" w14:textId="77777777" w:rsidR="009E4494" w:rsidRPr="0045367D" w:rsidRDefault="009E4494" w:rsidP="009E4494">
                    <w:pPr>
                      <w:pStyle w:val="BodyText"/>
                      <w:spacing w:after="0"/>
                      <w:rPr>
                        <w:rStyle w:val="BodyTextbold"/>
                      </w:rPr>
                    </w:pPr>
                    <w:r w:rsidRPr="0045367D">
                      <w:rPr>
                        <w:rStyle w:val="BodyTextbold"/>
                      </w:rPr>
                      <w:t>Disclaimer</w:t>
                    </w:r>
                  </w:p>
                  <w:p w14:paraId="1CF9F921" w14:textId="77777777" w:rsidR="009E4494" w:rsidRDefault="009E4494" w:rsidP="009E4494">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3CD71ECF" w14:textId="77777777" w:rsidR="009E4494" w:rsidRPr="001675E4" w:rsidRDefault="009E4494" w:rsidP="009E4494">
                    <w:pPr>
                      <w:pStyle w:val="BodyText"/>
                      <w:spacing w:after="0" w:line="240" w:lineRule="auto"/>
                    </w:pPr>
                  </w:p>
                  <w:p w14:paraId="23C5D167" w14:textId="77777777" w:rsidR="009E4494" w:rsidRPr="009407AF" w:rsidRDefault="009E4494" w:rsidP="009E4494">
                    <w:pPr>
                      <w:pStyle w:val="BodyText"/>
                      <w:spacing w:after="0"/>
                      <w:rPr>
                        <w:b/>
                      </w:rPr>
                    </w:pPr>
                    <w:r w:rsidRPr="009407AF">
                      <w:rPr>
                        <w:b/>
                      </w:rPr>
                      <w:t>Feedback</w:t>
                    </w:r>
                  </w:p>
                  <w:p w14:paraId="76FF2CF6" w14:textId="77777777" w:rsidR="009E4494" w:rsidRPr="00F322FA" w:rsidRDefault="009E4494" w:rsidP="009E4494">
                    <w:pPr>
                      <w:pStyle w:val="BodyText"/>
                    </w:pPr>
                    <w:r w:rsidRPr="001675E4">
                      <w:t>Please send your feedback regarding this document to</w:t>
                    </w:r>
                    <w:r w:rsidRPr="009407AF">
                      <w:rPr>
                        <w:szCs w:val="20"/>
                      </w:rPr>
                      <w:t xml:space="preserve">: </w:t>
                    </w:r>
                    <w:hyperlink r:id="rId6" w:history="1">
                      <w:r w:rsidRPr="009407AF">
                        <w:rPr>
                          <w:rStyle w:val="Hyperlink"/>
                          <w:szCs w:val="20"/>
                        </w:rPr>
                        <w:t>tmr.techdocs@tmr.qld.gov.au</w:t>
                      </w:r>
                    </w:hyperlink>
                  </w:p>
                  <w:p w14:paraId="7B3D547A" w14:textId="08B50A8F" w:rsidR="00C53B18" w:rsidRPr="00F322FA" w:rsidRDefault="00C53B18" w:rsidP="009407AF">
                    <w:pPr>
                      <w:pStyle w:val="BodyText"/>
                    </w:pPr>
                  </w:p>
                </w:txbxContent>
              </v:textbox>
              <w10:wrap type="topAndBottom"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3" w14:textId="77777777" w:rsidR="00C53B18" w:rsidRDefault="00C53B18">
    <w:pPr>
      <w:pStyle w:val="Header"/>
    </w:pPr>
    <w:r>
      <w:rPr>
        <w:noProof/>
      </w:rPr>
      <w:drawing>
        <wp:anchor distT="0" distB="0" distL="114300" distR="114300" simplePos="0" relativeHeight="251654144" behindDoc="1" locked="0" layoutInCell="1" allowOverlap="1" wp14:anchorId="7B3D5472" wp14:editId="7B3D5473">
          <wp:simplePos x="0" y="0"/>
          <wp:positionH relativeFrom="column">
            <wp:posOffset>-398780</wp:posOffset>
          </wp:positionH>
          <wp:positionV relativeFrom="paragraph">
            <wp:posOffset>-210820</wp:posOffset>
          </wp:positionV>
          <wp:extent cx="7456805" cy="10547985"/>
          <wp:effectExtent l="0" t="0" r="0" b="0"/>
          <wp:wrapNone/>
          <wp:docPr id="21" name="Picture 32"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5" w14:textId="56B65EFE" w:rsidR="00C53B18" w:rsidRDefault="00C53B18" w:rsidP="003C340E">
    <w:pPr>
      <w:pStyle w:val="Footer"/>
      <w:tabs>
        <w:tab w:val="clear" w:pos="9540"/>
        <w:tab w:val="right" w:pos="9072"/>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7" w14:textId="3736A8CB" w:rsidR="00C53B18" w:rsidRPr="00125B5A" w:rsidRDefault="00C53B18" w:rsidP="00125B5A">
    <w:pPr>
      <w:pStyle w:val="HeaderChapterpart"/>
    </w:pPr>
    <w:r>
      <w:t xml:space="preserve">Appendix </w:t>
    </w:r>
    <w:r w:rsidR="00C34B72">
      <w:t>B</w:t>
    </w:r>
    <w:r>
      <w:t>: Infrastructure Sustainability Management Plan (ISMP) - Outline</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9" w14:textId="77777777" w:rsidR="00C53B18" w:rsidRDefault="00C53B18"/>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A" w14:textId="77777777" w:rsidR="00C53B18" w:rsidRDefault="00C53B1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C15F1E"/>
    <w:multiLevelType w:val="multilevel"/>
    <w:tmpl w:val="DC821EBC"/>
    <w:numStyleLink w:val="TableListAllBullets3Level"/>
  </w:abstractNum>
  <w:abstractNum w:abstractNumId="1" w15:restartNumberingAfterBreak="0">
    <w:nsid w:val="082B0962"/>
    <w:multiLevelType w:val="hybridMultilevel"/>
    <w:tmpl w:val="81B0DBDA"/>
    <w:lvl w:ilvl="0" w:tplc="5A9A26F8">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958365B"/>
    <w:multiLevelType w:val="multilevel"/>
    <w:tmpl w:val="5D4A758A"/>
    <w:numStyleLink w:val="ListAllBullets3Level"/>
  </w:abstractNum>
  <w:abstractNum w:abstractNumId="3" w15:restartNumberingAfterBreak="0">
    <w:nsid w:val="0959508B"/>
    <w:multiLevelType w:val="multilevel"/>
    <w:tmpl w:val="B2B20138"/>
    <w:styleLink w:val="TableListAllLetter3level"/>
    <w:lvl w:ilvl="0">
      <w:start w:val="1"/>
      <w:numFmt w:val="lowerLetter"/>
      <w:lvlText w:val="%1)"/>
      <w:lvlJc w:val="left"/>
      <w:pPr>
        <w:tabs>
          <w:tab w:val="num" w:pos="227"/>
        </w:tabs>
        <w:ind w:left="227" w:hanging="227"/>
      </w:pPr>
      <w:rPr>
        <w:rFonts w:ascii="Arial" w:hAnsi="Arial" w:hint="default"/>
        <w:sz w:val="20"/>
      </w:rPr>
    </w:lvl>
    <w:lvl w:ilvl="1">
      <w:start w:val="1"/>
      <w:numFmt w:val="lowerRoman"/>
      <w:lvlText w:val="%2."/>
      <w:lvlJc w:val="left"/>
      <w:pPr>
        <w:tabs>
          <w:tab w:val="num" w:pos="454"/>
        </w:tabs>
        <w:ind w:left="454" w:hanging="227"/>
      </w:pPr>
      <w:rPr>
        <w:rFonts w:hint="default"/>
        <w:sz w:val="20"/>
      </w:rPr>
    </w:lvl>
    <w:lvl w:ilvl="2">
      <w:start w:val="1"/>
      <w:numFmt w:val="bullet"/>
      <w:lvlText w:val=""/>
      <w:lvlJc w:val="left"/>
      <w:pPr>
        <w:tabs>
          <w:tab w:val="num" w:pos="680"/>
        </w:tabs>
        <w:ind w:left="680" w:hanging="226"/>
      </w:pPr>
      <w:rPr>
        <w:rFonts w:ascii="Symbol" w:hAnsi="Symbol" w:hint="default"/>
        <w:sz w:val="20"/>
      </w:rPr>
    </w:lvl>
    <w:lvl w:ilvl="3">
      <w:start w:val="1"/>
      <w:numFmt w:val="lowerRoman"/>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0A841B6A"/>
    <w:multiLevelType w:val="multilevel"/>
    <w:tmpl w:val="DC821EBC"/>
    <w:numStyleLink w:val="TableListAllBullets3Level"/>
  </w:abstractNum>
  <w:abstractNum w:abstractNumId="5" w15:restartNumberingAfterBreak="0">
    <w:nsid w:val="0C84592A"/>
    <w:multiLevelType w:val="multilevel"/>
    <w:tmpl w:val="9B0216C0"/>
    <w:numStyleLink w:val="ListAllNum3Level"/>
  </w:abstractNum>
  <w:abstractNum w:abstractNumId="6" w15:restartNumberingAfterBreak="0">
    <w:nsid w:val="118961ED"/>
    <w:multiLevelType w:val="multilevel"/>
    <w:tmpl w:val="236A166A"/>
    <w:styleLink w:val="TableListAllNum3Level"/>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14064FE8"/>
    <w:multiLevelType w:val="multilevel"/>
    <w:tmpl w:val="AB2E9E82"/>
    <w:styleLink w:val="TableListSmallLetter"/>
    <w:lvl w:ilvl="0">
      <w:start w:val="1"/>
      <w:numFmt w:val="lowerLetter"/>
      <w:lvlText w:val="%1)"/>
      <w:lvlJc w:val="left"/>
      <w:pPr>
        <w:tabs>
          <w:tab w:val="num" w:pos="227"/>
        </w:tabs>
        <w:ind w:left="227" w:hanging="227"/>
      </w:pPr>
      <w:rPr>
        <w:rFonts w:hint="default"/>
      </w:rPr>
    </w:lvl>
    <w:lvl w:ilvl="1">
      <w:start w:val="1"/>
      <w:numFmt w:val="lowerRoman"/>
      <w:lvlText w:val="%2."/>
      <w:lvlJc w:val="left"/>
      <w:pPr>
        <w:tabs>
          <w:tab w:val="num" w:pos="454"/>
        </w:tabs>
        <w:ind w:left="454" w:hanging="227"/>
      </w:pPr>
      <w:rPr>
        <w:rFonts w:hint="default"/>
      </w:rPr>
    </w:lvl>
    <w:lvl w:ilvl="2">
      <w:start w:val="1"/>
      <w:numFmt w:val="bullet"/>
      <w:lvlText w:val=""/>
      <w:lvlJc w:val="left"/>
      <w:pPr>
        <w:tabs>
          <w:tab w:val="num" w:pos="680"/>
        </w:tabs>
        <w:ind w:left="680" w:hanging="226"/>
      </w:pPr>
      <w:rPr>
        <w:rFonts w:ascii="Symbol" w:hAnsi="Symbol"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15936E8C"/>
    <w:multiLevelType w:val="multilevel"/>
    <w:tmpl w:val="870086A8"/>
    <w:lvl w:ilvl="0">
      <w:start w:val="1"/>
      <w:numFmt w:val="decimal"/>
      <w:pStyle w:val="Heading1"/>
      <w:lvlText w:val="%1"/>
      <w:lvlJc w:val="left"/>
      <w:pPr>
        <w:tabs>
          <w:tab w:val="num" w:pos="574"/>
        </w:tabs>
        <w:ind w:left="574" w:hanging="432"/>
      </w:pPr>
    </w:lvl>
    <w:lvl w:ilvl="1">
      <w:start w:val="1"/>
      <w:numFmt w:val="decimal"/>
      <w:pStyle w:val="Heading2"/>
      <w:lvlText w:val="%1.%2"/>
      <w:lvlJc w:val="left"/>
      <w:pPr>
        <w:tabs>
          <w:tab w:val="num" w:pos="576"/>
        </w:tabs>
        <w:ind w:left="576"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864" w:hanging="864"/>
      </w:pPr>
    </w:lvl>
    <w:lvl w:ilvl="4">
      <w:start w:val="1"/>
      <w:numFmt w:val="decimal"/>
      <w:pStyle w:val="Heading5"/>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9" w15:restartNumberingAfterBreak="0">
    <w:nsid w:val="18175E90"/>
    <w:multiLevelType w:val="hybridMultilevel"/>
    <w:tmpl w:val="F85C7DA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1975469E"/>
    <w:multiLevelType w:val="multilevel"/>
    <w:tmpl w:val="5D4A758A"/>
    <w:numStyleLink w:val="ListAllBullets3Level"/>
  </w:abstractNum>
  <w:abstractNum w:abstractNumId="11" w15:restartNumberingAfterBreak="0">
    <w:nsid w:val="1AAB3C41"/>
    <w:multiLevelType w:val="multilevel"/>
    <w:tmpl w:val="DC821EBC"/>
    <w:numStyleLink w:val="TableListAllBullets3Level"/>
  </w:abstractNum>
  <w:abstractNum w:abstractNumId="12" w15:restartNumberingAfterBreak="0">
    <w:nsid w:val="1D667D72"/>
    <w:multiLevelType w:val="multilevel"/>
    <w:tmpl w:val="9B0216C0"/>
    <w:styleLink w:val="ListAllNum3Level"/>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3" w15:restartNumberingAfterBreak="0">
    <w:nsid w:val="1F7051F5"/>
    <w:multiLevelType w:val="multilevel"/>
    <w:tmpl w:val="5D4A758A"/>
    <w:numStyleLink w:val="ListAllBullets3Level"/>
  </w:abstractNum>
  <w:abstractNum w:abstractNumId="14" w15:restartNumberingAfterBreak="0">
    <w:nsid w:val="229317CF"/>
    <w:multiLevelType w:val="multilevel"/>
    <w:tmpl w:val="DC821EBC"/>
    <w:numStyleLink w:val="TableListAllBullets3Level"/>
  </w:abstractNum>
  <w:abstractNum w:abstractNumId="15" w15:restartNumberingAfterBreak="0">
    <w:nsid w:val="256A1709"/>
    <w:multiLevelType w:val="multilevel"/>
    <w:tmpl w:val="168C5AE8"/>
    <w:styleLink w:val="ListAllLetter3Level"/>
    <w:lvl w:ilvl="0">
      <w:start w:val="1"/>
      <w:numFmt w:val="lowerLetter"/>
      <w:lvlText w:val="%1)"/>
      <w:lvlJc w:val="left"/>
      <w:pPr>
        <w:tabs>
          <w:tab w:val="num" w:pos="720"/>
        </w:tabs>
        <w:ind w:left="720" w:hanging="360"/>
      </w:pPr>
      <w:rPr>
        <w:rFonts w:hint="default"/>
        <w:sz w:val="20"/>
      </w:rPr>
    </w:lvl>
    <w:lvl w:ilvl="1">
      <w:start w:val="1"/>
      <w:numFmt w:val="lowerRoman"/>
      <w:lvlText w:val="%2."/>
      <w:lvlJc w:val="left"/>
      <w:pPr>
        <w:tabs>
          <w:tab w:val="num" w:pos="1083"/>
        </w:tabs>
        <w:ind w:left="1083" w:hanging="363"/>
      </w:pPr>
      <w:rPr>
        <w:rFonts w:hint="default"/>
      </w:rPr>
    </w:lvl>
    <w:lvl w:ilvl="2">
      <w:start w:val="1"/>
      <w:numFmt w:val="bullet"/>
      <w:lvlText w:val=""/>
      <w:lvlJc w:val="left"/>
      <w:pPr>
        <w:tabs>
          <w:tab w:val="num" w:pos="1440"/>
        </w:tabs>
        <w:ind w:left="1440" w:hanging="357"/>
      </w:pPr>
      <w:rPr>
        <w:rFonts w:ascii="Symbol" w:hAnsi="Symbol" w:hint="default"/>
        <w:sz w:val="20"/>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6" w15:restartNumberingAfterBreak="0">
    <w:nsid w:val="27DD047B"/>
    <w:multiLevelType w:val="multilevel"/>
    <w:tmpl w:val="9B0216C0"/>
    <w:numStyleLink w:val="ListAllNum3Level"/>
  </w:abstractNum>
  <w:abstractNum w:abstractNumId="17" w15:restartNumberingAfterBreak="0">
    <w:nsid w:val="32E66D0A"/>
    <w:multiLevelType w:val="multilevel"/>
    <w:tmpl w:val="5D4A758A"/>
    <w:numStyleLink w:val="ListAllBullets3Level"/>
  </w:abstractNum>
  <w:abstractNum w:abstractNumId="18" w15:restartNumberingAfterBreak="0">
    <w:nsid w:val="36AB0638"/>
    <w:multiLevelType w:val="multilevel"/>
    <w:tmpl w:val="DC821EBC"/>
    <w:numStyleLink w:val="TableListAllBullets3Level"/>
  </w:abstractNum>
  <w:abstractNum w:abstractNumId="19" w15:restartNumberingAfterBreak="0">
    <w:nsid w:val="38497EB4"/>
    <w:multiLevelType w:val="hybridMultilevel"/>
    <w:tmpl w:val="38603E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39A82CDD"/>
    <w:multiLevelType w:val="multilevel"/>
    <w:tmpl w:val="5D4A758A"/>
    <w:numStyleLink w:val="ListAllBullets3Level"/>
  </w:abstractNum>
  <w:abstractNum w:abstractNumId="21" w15:restartNumberingAfterBreak="0">
    <w:nsid w:val="3B973DEB"/>
    <w:multiLevelType w:val="multilevel"/>
    <w:tmpl w:val="5D4A758A"/>
    <w:styleLink w:val="ListAllBullets3Level"/>
    <w:lvl w:ilvl="0">
      <w:start w:val="1"/>
      <w:numFmt w:val="bullet"/>
      <w:pStyle w:val="ListB1dotonly"/>
      <w:lvlText w:val=""/>
      <w:lvlJc w:val="left"/>
      <w:pPr>
        <w:tabs>
          <w:tab w:val="num" w:pos="720"/>
        </w:tabs>
        <w:ind w:left="720" w:hanging="363"/>
      </w:pPr>
      <w:rPr>
        <w:rFonts w:ascii="Symbol" w:hAnsi="Symbol" w:hint="default"/>
        <w:sz w:val="20"/>
      </w:rPr>
    </w:lvl>
    <w:lvl w:ilvl="1">
      <w:start w:val="1"/>
      <w:numFmt w:val="bullet"/>
      <w:lvlRestart w:val="0"/>
      <w:pStyle w:val="ListB2dashonly"/>
      <w:lvlText w:val=""/>
      <w:lvlJc w:val="left"/>
      <w:pPr>
        <w:tabs>
          <w:tab w:val="num" w:pos="357"/>
        </w:tabs>
        <w:ind w:left="1077" w:hanging="357"/>
      </w:pPr>
      <w:rPr>
        <w:rFonts w:ascii="Symbol" w:hAnsi="Symbol" w:hint="default"/>
        <w:sz w:val="20"/>
      </w:rPr>
    </w:lvl>
    <w:lvl w:ilvl="2">
      <w:start w:val="1"/>
      <w:numFmt w:val="bullet"/>
      <w:lvlRestart w:val="0"/>
      <w:pStyle w:val="ListB3squareonly"/>
      <w:lvlText w:val=""/>
      <w:lvlJc w:val="left"/>
      <w:pPr>
        <w:tabs>
          <w:tab w:val="num" w:pos="357"/>
        </w:tabs>
        <w:ind w:left="1435" w:hanging="358"/>
      </w:pPr>
      <w:rPr>
        <w:rFonts w:ascii="Wingdings" w:hAnsi="Wingdings" w:hint="default"/>
        <w:sz w:val="20"/>
      </w:rPr>
    </w:lvl>
    <w:lvl w:ilvl="3">
      <w:start w:val="1"/>
      <w:numFmt w:val="bullet"/>
      <w:lvlRestart w:val="0"/>
      <w:lvlText w:val=""/>
      <w:lvlJc w:val="left"/>
      <w:pPr>
        <w:tabs>
          <w:tab w:val="num" w:pos="2898"/>
        </w:tabs>
        <w:ind w:left="2898" w:hanging="360"/>
      </w:pPr>
      <w:rPr>
        <w:rFonts w:ascii="Wingdings" w:hAnsi="Wingdings" w:hint="default"/>
        <w:sz w:val="22"/>
      </w:rPr>
    </w:lvl>
    <w:lvl w:ilvl="4">
      <w:start w:val="1"/>
      <w:numFmt w:val="lowerLetter"/>
      <w:lvlText w:val="(%5)"/>
      <w:lvlJc w:val="left"/>
      <w:pPr>
        <w:tabs>
          <w:tab w:val="num" w:pos="3258"/>
        </w:tabs>
        <w:ind w:left="3258" w:hanging="360"/>
      </w:pPr>
      <w:rPr>
        <w:rFonts w:hint="default"/>
      </w:rPr>
    </w:lvl>
    <w:lvl w:ilvl="5">
      <w:start w:val="1"/>
      <w:numFmt w:val="lowerRoman"/>
      <w:lvlText w:val="(%6)"/>
      <w:lvlJc w:val="left"/>
      <w:pPr>
        <w:tabs>
          <w:tab w:val="num" w:pos="3618"/>
        </w:tabs>
        <w:ind w:left="3618" w:hanging="360"/>
      </w:pPr>
      <w:rPr>
        <w:rFonts w:hint="default"/>
      </w:rPr>
    </w:lvl>
    <w:lvl w:ilvl="6">
      <w:start w:val="1"/>
      <w:numFmt w:val="decimal"/>
      <w:lvlText w:val="%7."/>
      <w:lvlJc w:val="left"/>
      <w:pPr>
        <w:tabs>
          <w:tab w:val="num" w:pos="3978"/>
        </w:tabs>
        <w:ind w:left="3978" w:hanging="360"/>
      </w:pPr>
      <w:rPr>
        <w:rFonts w:hint="default"/>
      </w:rPr>
    </w:lvl>
    <w:lvl w:ilvl="7">
      <w:start w:val="1"/>
      <w:numFmt w:val="lowerLetter"/>
      <w:lvlText w:val="%8."/>
      <w:lvlJc w:val="left"/>
      <w:pPr>
        <w:tabs>
          <w:tab w:val="num" w:pos="4338"/>
        </w:tabs>
        <w:ind w:left="4338" w:hanging="360"/>
      </w:pPr>
      <w:rPr>
        <w:rFonts w:hint="default"/>
      </w:rPr>
    </w:lvl>
    <w:lvl w:ilvl="8">
      <w:start w:val="1"/>
      <w:numFmt w:val="lowerRoman"/>
      <w:lvlText w:val="%9."/>
      <w:lvlJc w:val="left"/>
      <w:pPr>
        <w:tabs>
          <w:tab w:val="num" w:pos="4698"/>
        </w:tabs>
        <w:ind w:left="4698" w:hanging="360"/>
      </w:pPr>
      <w:rPr>
        <w:rFonts w:hint="default"/>
      </w:rPr>
    </w:lvl>
  </w:abstractNum>
  <w:abstractNum w:abstractNumId="22" w15:restartNumberingAfterBreak="0">
    <w:nsid w:val="3C2E6EA4"/>
    <w:multiLevelType w:val="multilevel"/>
    <w:tmpl w:val="5D4A758A"/>
    <w:numStyleLink w:val="ListAllBullets3Level"/>
  </w:abstractNum>
  <w:abstractNum w:abstractNumId="23" w15:restartNumberingAfterBreak="0">
    <w:nsid w:val="3D762007"/>
    <w:multiLevelType w:val="multilevel"/>
    <w:tmpl w:val="5D4A758A"/>
    <w:numStyleLink w:val="ListAllBullets3Level"/>
  </w:abstractNum>
  <w:abstractNum w:abstractNumId="24" w15:restartNumberingAfterBreak="0">
    <w:nsid w:val="3F5A20A9"/>
    <w:multiLevelType w:val="multilevel"/>
    <w:tmpl w:val="5D4A758A"/>
    <w:numStyleLink w:val="ListAllBullets3Level"/>
  </w:abstractNum>
  <w:abstractNum w:abstractNumId="25" w15:restartNumberingAfterBreak="0">
    <w:nsid w:val="40216125"/>
    <w:multiLevelType w:val="hybridMultilevel"/>
    <w:tmpl w:val="B4F6F80E"/>
    <w:lvl w:ilvl="0" w:tplc="B1A20366">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410B7B40"/>
    <w:multiLevelType w:val="multilevel"/>
    <w:tmpl w:val="5DAC17FA"/>
    <w:styleLink w:val="TableListSmallNumber"/>
    <w:lvl w:ilvl="0">
      <w:start w:val="1"/>
      <w:numFmt w:val="decimal"/>
      <w:lvlText w:val="%1."/>
      <w:lvlJc w:val="left"/>
      <w:pPr>
        <w:tabs>
          <w:tab w:val="num" w:pos="227"/>
        </w:tabs>
        <w:ind w:left="227" w:hanging="227"/>
      </w:pPr>
      <w:rPr>
        <w:rFonts w:ascii="Arial" w:hAnsi="Arial"/>
        <w:sz w:val="18"/>
      </w:rPr>
    </w:lvl>
    <w:lvl w:ilvl="1">
      <w:start w:val="1"/>
      <w:numFmt w:val="lowerLetter"/>
      <w:lvlText w:val="%2."/>
      <w:lvlJc w:val="left"/>
      <w:pPr>
        <w:tabs>
          <w:tab w:val="num" w:pos="454"/>
        </w:tabs>
        <w:ind w:left="454" w:hanging="227"/>
      </w:pPr>
      <w:rPr>
        <w:rFonts w:hint="default"/>
        <w:sz w:val="18"/>
      </w:rPr>
    </w:lvl>
    <w:lvl w:ilvl="2">
      <w:start w:val="1"/>
      <w:numFmt w:val="lowerRoman"/>
      <w:lvlText w:val="%3."/>
      <w:lvlJc w:val="left"/>
      <w:pPr>
        <w:tabs>
          <w:tab w:val="num" w:pos="680"/>
        </w:tabs>
        <w:ind w:left="680" w:hanging="226"/>
      </w:pPr>
      <w:rPr>
        <w:rFonts w:hint="default"/>
        <w:sz w:val="18"/>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7" w15:restartNumberingAfterBreak="0">
    <w:nsid w:val="4C0A5BA9"/>
    <w:multiLevelType w:val="hybridMultilevel"/>
    <w:tmpl w:val="8D5C889E"/>
    <w:lvl w:ilvl="0" w:tplc="051ECCF0">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4CA34689"/>
    <w:multiLevelType w:val="multilevel"/>
    <w:tmpl w:val="DC821EBC"/>
    <w:numStyleLink w:val="TableListAllBullets3Level"/>
  </w:abstractNum>
  <w:abstractNum w:abstractNumId="29" w15:restartNumberingAfterBreak="0">
    <w:nsid w:val="4E445C82"/>
    <w:multiLevelType w:val="hybridMultilevel"/>
    <w:tmpl w:val="BE902DE2"/>
    <w:lvl w:ilvl="0" w:tplc="638C752C">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58975E58"/>
    <w:multiLevelType w:val="multilevel"/>
    <w:tmpl w:val="DC821EBC"/>
    <w:numStyleLink w:val="TableListAllBullets3Level"/>
  </w:abstractNum>
  <w:abstractNum w:abstractNumId="31" w15:restartNumberingAfterBreak="0">
    <w:nsid w:val="62F22CA7"/>
    <w:multiLevelType w:val="multilevel"/>
    <w:tmpl w:val="DC821EBC"/>
    <w:numStyleLink w:val="TableListAllBullets3Level"/>
  </w:abstractNum>
  <w:abstractNum w:abstractNumId="32" w15:restartNumberingAfterBreak="0">
    <w:nsid w:val="68763468"/>
    <w:multiLevelType w:val="multilevel"/>
    <w:tmpl w:val="DC821EBC"/>
    <w:styleLink w:val="TableListAllBullets3Level"/>
    <w:lvl w:ilvl="0">
      <w:start w:val="1"/>
      <w:numFmt w:val="bullet"/>
      <w:lvlText w:val=""/>
      <w:lvlJc w:val="left"/>
      <w:pPr>
        <w:tabs>
          <w:tab w:val="num" w:pos="227"/>
        </w:tabs>
        <w:ind w:left="227" w:hanging="227"/>
      </w:pPr>
      <w:rPr>
        <w:rFonts w:ascii="Symbol" w:hAnsi="Symbol"/>
      </w:rPr>
    </w:lvl>
    <w:lvl w:ilvl="1">
      <w:start w:val="1"/>
      <w:numFmt w:val="bullet"/>
      <w:lvlText w:val=""/>
      <w:lvlJc w:val="left"/>
      <w:pPr>
        <w:tabs>
          <w:tab w:val="num" w:pos="454"/>
        </w:tabs>
        <w:ind w:left="454" w:hanging="227"/>
      </w:pPr>
      <w:rPr>
        <w:rFonts w:ascii="Symbol" w:hAnsi="Symbol" w:hint="default"/>
        <w:sz w:val="20"/>
      </w:rPr>
    </w:lvl>
    <w:lvl w:ilvl="2">
      <w:start w:val="1"/>
      <w:numFmt w:val="bullet"/>
      <w:lvlText w:val=""/>
      <w:lvlJc w:val="left"/>
      <w:pPr>
        <w:tabs>
          <w:tab w:val="num" w:pos="680"/>
        </w:tabs>
        <w:ind w:left="680" w:hanging="226"/>
      </w:pPr>
      <w:rPr>
        <w:rFonts w:ascii="Wingdings" w:hAnsi="Wingdings" w:hint="default"/>
        <w:sz w:val="20"/>
      </w:rPr>
    </w:lvl>
    <w:lvl w:ilvl="3">
      <w:start w:val="1"/>
      <w:numFmt w:val="bullet"/>
      <w:lvlText w:val=""/>
      <w:lvlJc w:val="left"/>
      <w:pPr>
        <w:tabs>
          <w:tab w:val="num" w:pos="907"/>
        </w:tabs>
        <w:ind w:left="907" w:hanging="227"/>
      </w:pPr>
      <w:rPr>
        <w:rFonts w:ascii="Wingdings 2" w:hAnsi="Wingdings 2" w:hint="default"/>
        <w:sz w:val="20"/>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33" w15:restartNumberingAfterBreak="0">
    <w:nsid w:val="6C0B2E24"/>
    <w:multiLevelType w:val="multilevel"/>
    <w:tmpl w:val="5D4A758A"/>
    <w:numStyleLink w:val="ListAllBullets3Level"/>
  </w:abstractNum>
  <w:abstractNum w:abstractNumId="34" w15:restartNumberingAfterBreak="0">
    <w:nsid w:val="72707CF7"/>
    <w:multiLevelType w:val="multilevel"/>
    <w:tmpl w:val="DC821EBC"/>
    <w:numStyleLink w:val="TableListAllBullets3Level"/>
  </w:abstractNum>
  <w:abstractNum w:abstractNumId="35" w15:restartNumberingAfterBreak="0">
    <w:nsid w:val="78A47CC0"/>
    <w:multiLevelType w:val="hybridMultilevel"/>
    <w:tmpl w:val="D0607E1E"/>
    <w:lvl w:ilvl="0" w:tplc="A4840AA6">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78A65C1C"/>
    <w:multiLevelType w:val="hybridMultilevel"/>
    <w:tmpl w:val="9F1CA312"/>
    <w:lvl w:ilvl="0" w:tplc="92C296E6">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7D5F69E7"/>
    <w:multiLevelType w:val="hybridMultilevel"/>
    <w:tmpl w:val="C764BC42"/>
    <w:lvl w:ilvl="0" w:tplc="C298B972">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878470253">
    <w:abstractNumId w:val="8"/>
  </w:num>
  <w:num w:numId="2" w16cid:durableId="1179392089">
    <w:abstractNumId w:val="21"/>
  </w:num>
  <w:num w:numId="3" w16cid:durableId="1000814904">
    <w:abstractNumId w:val="32"/>
  </w:num>
  <w:num w:numId="4" w16cid:durableId="1926104731">
    <w:abstractNumId w:val="3"/>
  </w:num>
  <w:num w:numId="5" w16cid:durableId="243035104">
    <w:abstractNumId w:val="15"/>
  </w:num>
  <w:num w:numId="6" w16cid:durableId="501511360">
    <w:abstractNumId w:val="12"/>
  </w:num>
  <w:num w:numId="7" w16cid:durableId="881207679">
    <w:abstractNumId w:val="6"/>
  </w:num>
  <w:num w:numId="8" w16cid:durableId="1971013623">
    <w:abstractNumId w:val="7"/>
  </w:num>
  <w:num w:numId="9" w16cid:durableId="1908492130">
    <w:abstractNumId w:val="26"/>
  </w:num>
  <w:num w:numId="10" w16cid:durableId="879171458">
    <w:abstractNumId w:val="20"/>
  </w:num>
  <w:num w:numId="11" w16cid:durableId="612127600">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67842676">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05240352">
    <w:abstractNumId w:val="18"/>
  </w:num>
  <w:num w:numId="14" w16cid:durableId="1278753688">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77244096">
    <w:abstractNumId w:val="5"/>
  </w:num>
  <w:num w:numId="16" w16cid:durableId="344752015">
    <w:abstractNumId w:val="16"/>
  </w:num>
  <w:num w:numId="17" w16cid:durableId="216938159">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90205657">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94018246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589121947">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946571823">
    <w:abstractNumId w:val="4"/>
  </w:num>
  <w:num w:numId="22" w16cid:durableId="173542236">
    <w:abstractNumId w:val="30"/>
  </w:num>
  <w:num w:numId="23" w16cid:durableId="774179366">
    <w:abstractNumId w:val="14"/>
  </w:num>
  <w:num w:numId="24" w16cid:durableId="749037959">
    <w:abstractNumId w:val="11"/>
  </w:num>
  <w:num w:numId="25" w16cid:durableId="44306102">
    <w:abstractNumId w:val="31"/>
  </w:num>
  <w:num w:numId="26" w16cid:durableId="321468877">
    <w:abstractNumId w:val="22"/>
  </w:num>
  <w:num w:numId="27" w16cid:durableId="1614824271">
    <w:abstractNumId w:val="27"/>
  </w:num>
  <w:num w:numId="28" w16cid:durableId="1927380967">
    <w:abstractNumId w:val="13"/>
  </w:num>
  <w:num w:numId="29" w16cid:durableId="1292513601">
    <w:abstractNumId w:val="35"/>
  </w:num>
  <w:num w:numId="30" w16cid:durableId="816991744">
    <w:abstractNumId w:val="10"/>
  </w:num>
  <w:num w:numId="31" w16cid:durableId="1508641147">
    <w:abstractNumId w:val="25"/>
  </w:num>
  <w:num w:numId="32" w16cid:durableId="1262688000">
    <w:abstractNumId w:val="2"/>
  </w:num>
  <w:num w:numId="33" w16cid:durableId="105857606">
    <w:abstractNumId w:val="1"/>
  </w:num>
  <w:num w:numId="34" w16cid:durableId="1121386533">
    <w:abstractNumId w:val="17"/>
  </w:num>
  <w:num w:numId="35" w16cid:durableId="225654605">
    <w:abstractNumId w:val="29"/>
  </w:num>
  <w:num w:numId="36" w16cid:durableId="2015834376">
    <w:abstractNumId w:val="23"/>
  </w:num>
  <w:num w:numId="37" w16cid:durableId="943995025">
    <w:abstractNumId w:val="36"/>
  </w:num>
  <w:num w:numId="38" w16cid:durableId="313265985">
    <w:abstractNumId w:val="33"/>
  </w:num>
  <w:num w:numId="39" w16cid:durableId="1875314256">
    <w:abstractNumId w:val="37"/>
  </w:num>
  <w:num w:numId="40" w16cid:durableId="794107133">
    <w:abstractNumId w:val="19"/>
  </w:num>
  <w:num w:numId="41" w16cid:durableId="1112826685">
    <w:abstractNumId w:val="9"/>
  </w:num>
  <w:num w:numId="42" w16cid:durableId="462818868">
    <w:abstractNumId w:val="0"/>
  </w:num>
  <w:num w:numId="43" w16cid:durableId="1735085466">
    <w:abstractNumId w:val="28"/>
  </w:num>
  <w:num w:numId="44" w16cid:durableId="72169524">
    <w:abstractNumId w:val="34"/>
  </w:num>
  <w:num w:numId="45" w16cid:durableId="1948851176">
    <w:abstractNumId w:val="24"/>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2"/>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cumentProtection w:edit="trackedChanges" w:enforcement="0"/>
  <w:defaultTabStop w:val="720"/>
  <w:characterSpacingControl w:val="doNotCompress"/>
  <w:hdrShapeDefaults>
    <o:shapedefaults v:ext="edit" spidmax="7577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5E98"/>
    <w:rsid w:val="000157CD"/>
    <w:rsid w:val="00017E9F"/>
    <w:rsid w:val="00020181"/>
    <w:rsid w:val="00020ABD"/>
    <w:rsid w:val="00022028"/>
    <w:rsid w:val="00022FEC"/>
    <w:rsid w:val="0002764A"/>
    <w:rsid w:val="000313CD"/>
    <w:rsid w:val="00042CEB"/>
    <w:rsid w:val="000527A4"/>
    <w:rsid w:val="0006499F"/>
    <w:rsid w:val="00066DBE"/>
    <w:rsid w:val="0006713E"/>
    <w:rsid w:val="00070044"/>
    <w:rsid w:val="0007165A"/>
    <w:rsid w:val="000736C7"/>
    <w:rsid w:val="000913ED"/>
    <w:rsid w:val="00096FC7"/>
    <w:rsid w:val="000B047B"/>
    <w:rsid w:val="000B71E8"/>
    <w:rsid w:val="000C3C25"/>
    <w:rsid w:val="000E1CE3"/>
    <w:rsid w:val="0010528D"/>
    <w:rsid w:val="001130F5"/>
    <w:rsid w:val="00114A30"/>
    <w:rsid w:val="00115E98"/>
    <w:rsid w:val="00117AA8"/>
    <w:rsid w:val="00125B5A"/>
    <w:rsid w:val="001276D9"/>
    <w:rsid w:val="00172FEB"/>
    <w:rsid w:val="00176CC5"/>
    <w:rsid w:val="001810DF"/>
    <w:rsid w:val="00182353"/>
    <w:rsid w:val="001A41F0"/>
    <w:rsid w:val="001A4752"/>
    <w:rsid w:val="001A697D"/>
    <w:rsid w:val="001A7C0A"/>
    <w:rsid w:val="001B1393"/>
    <w:rsid w:val="001B7A5F"/>
    <w:rsid w:val="001C6957"/>
    <w:rsid w:val="001C6D5F"/>
    <w:rsid w:val="001D4FCF"/>
    <w:rsid w:val="001E3E78"/>
    <w:rsid w:val="001E683A"/>
    <w:rsid w:val="001F2035"/>
    <w:rsid w:val="00216756"/>
    <w:rsid w:val="00216F79"/>
    <w:rsid w:val="00217457"/>
    <w:rsid w:val="00225B9F"/>
    <w:rsid w:val="00231903"/>
    <w:rsid w:val="00232573"/>
    <w:rsid w:val="00234B98"/>
    <w:rsid w:val="002405CD"/>
    <w:rsid w:val="002407FF"/>
    <w:rsid w:val="00242C60"/>
    <w:rsid w:val="00246798"/>
    <w:rsid w:val="00256C41"/>
    <w:rsid w:val="00265491"/>
    <w:rsid w:val="002669B1"/>
    <w:rsid w:val="002715AD"/>
    <w:rsid w:val="00271868"/>
    <w:rsid w:val="002738CB"/>
    <w:rsid w:val="00273C11"/>
    <w:rsid w:val="00275DDB"/>
    <w:rsid w:val="00277E0F"/>
    <w:rsid w:val="00287680"/>
    <w:rsid w:val="002A2C7E"/>
    <w:rsid w:val="002A50A0"/>
    <w:rsid w:val="002C2F25"/>
    <w:rsid w:val="002C63AF"/>
    <w:rsid w:val="002E0B83"/>
    <w:rsid w:val="002E2242"/>
    <w:rsid w:val="002E6EBF"/>
    <w:rsid w:val="002F187D"/>
    <w:rsid w:val="002F2356"/>
    <w:rsid w:val="00301522"/>
    <w:rsid w:val="0030503A"/>
    <w:rsid w:val="00306754"/>
    <w:rsid w:val="003108B7"/>
    <w:rsid w:val="0031235E"/>
    <w:rsid w:val="003135D2"/>
    <w:rsid w:val="00315F53"/>
    <w:rsid w:val="00322F9D"/>
    <w:rsid w:val="003231FA"/>
    <w:rsid w:val="003323B1"/>
    <w:rsid w:val="00336228"/>
    <w:rsid w:val="00350E10"/>
    <w:rsid w:val="00361264"/>
    <w:rsid w:val="00363C04"/>
    <w:rsid w:val="00364A67"/>
    <w:rsid w:val="003717FA"/>
    <w:rsid w:val="00376A0A"/>
    <w:rsid w:val="00383A3B"/>
    <w:rsid w:val="00391457"/>
    <w:rsid w:val="003960ED"/>
    <w:rsid w:val="003A0204"/>
    <w:rsid w:val="003A45C9"/>
    <w:rsid w:val="003A5033"/>
    <w:rsid w:val="003A576E"/>
    <w:rsid w:val="003B083A"/>
    <w:rsid w:val="003C340E"/>
    <w:rsid w:val="003D0128"/>
    <w:rsid w:val="003D1729"/>
    <w:rsid w:val="003E0E9D"/>
    <w:rsid w:val="003E39C5"/>
    <w:rsid w:val="003E3C82"/>
    <w:rsid w:val="00400CF8"/>
    <w:rsid w:val="004030EB"/>
    <w:rsid w:val="00403422"/>
    <w:rsid w:val="00411264"/>
    <w:rsid w:val="0041431D"/>
    <w:rsid w:val="0041475F"/>
    <w:rsid w:val="004310E0"/>
    <w:rsid w:val="004525EA"/>
    <w:rsid w:val="00452E53"/>
    <w:rsid w:val="00456933"/>
    <w:rsid w:val="00456A07"/>
    <w:rsid w:val="00471B39"/>
    <w:rsid w:val="00475F4E"/>
    <w:rsid w:val="00477792"/>
    <w:rsid w:val="00477962"/>
    <w:rsid w:val="00484994"/>
    <w:rsid w:val="00485DDC"/>
    <w:rsid w:val="004A0571"/>
    <w:rsid w:val="004C2895"/>
    <w:rsid w:val="004C3F31"/>
    <w:rsid w:val="004D1FDD"/>
    <w:rsid w:val="004D2E76"/>
    <w:rsid w:val="004D5E0B"/>
    <w:rsid w:val="004E3F40"/>
    <w:rsid w:val="004E49B7"/>
    <w:rsid w:val="004F4085"/>
    <w:rsid w:val="00501027"/>
    <w:rsid w:val="00512F80"/>
    <w:rsid w:val="005156ED"/>
    <w:rsid w:val="005168FF"/>
    <w:rsid w:val="00521D18"/>
    <w:rsid w:val="005233EF"/>
    <w:rsid w:val="00526282"/>
    <w:rsid w:val="00530265"/>
    <w:rsid w:val="00531F22"/>
    <w:rsid w:val="005424A4"/>
    <w:rsid w:val="0054473E"/>
    <w:rsid w:val="00556AD7"/>
    <w:rsid w:val="00556E72"/>
    <w:rsid w:val="0056283A"/>
    <w:rsid w:val="005748A5"/>
    <w:rsid w:val="00575CE8"/>
    <w:rsid w:val="005815CB"/>
    <w:rsid w:val="00582599"/>
    <w:rsid w:val="00582E91"/>
    <w:rsid w:val="0059511F"/>
    <w:rsid w:val="005C1DF1"/>
    <w:rsid w:val="005D3973"/>
    <w:rsid w:val="005D59C0"/>
    <w:rsid w:val="0060080E"/>
    <w:rsid w:val="00611820"/>
    <w:rsid w:val="0061185E"/>
    <w:rsid w:val="00614210"/>
    <w:rsid w:val="00622BC5"/>
    <w:rsid w:val="00627EC8"/>
    <w:rsid w:val="00635475"/>
    <w:rsid w:val="00641639"/>
    <w:rsid w:val="00644C3B"/>
    <w:rsid w:val="00645A39"/>
    <w:rsid w:val="00650E09"/>
    <w:rsid w:val="00663390"/>
    <w:rsid w:val="00666E20"/>
    <w:rsid w:val="00676214"/>
    <w:rsid w:val="006766BE"/>
    <w:rsid w:val="00686875"/>
    <w:rsid w:val="006915E9"/>
    <w:rsid w:val="006A6908"/>
    <w:rsid w:val="006B3C37"/>
    <w:rsid w:val="006C0988"/>
    <w:rsid w:val="006C2547"/>
    <w:rsid w:val="006C2B1A"/>
    <w:rsid w:val="006D2668"/>
    <w:rsid w:val="006D2FDF"/>
    <w:rsid w:val="006D52CB"/>
    <w:rsid w:val="006D553A"/>
    <w:rsid w:val="00723F1A"/>
    <w:rsid w:val="00730C95"/>
    <w:rsid w:val="007462A6"/>
    <w:rsid w:val="00761EC7"/>
    <w:rsid w:val="00763E70"/>
    <w:rsid w:val="007672DC"/>
    <w:rsid w:val="0077261D"/>
    <w:rsid w:val="00782154"/>
    <w:rsid w:val="00785550"/>
    <w:rsid w:val="00793FA9"/>
    <w:rsid w:val="00796D7D"/>
    <w:rsid w:val="007A37BE"/>
    <w:rsid w:val="007A460B"/>
    <w:rsid w:val="007A65FD"/>
    <w:rsid w:val="007A7675"/>
    <w:rsid w:val="007B386D"/>
    <w:rsid w:val="007C4319"/>
    <w:rsid w:val="007D0963"/>
    <w:rsid w:val="007D76AC"/>
    <w:rsid w:val="007E110B"/>
    <w:rsid w:val="007E3A50"/>
    <w:rsid w:val="00811807"/>
    <w:rsid w:val="00816558"/>
    <w:rsid w:val="00823F98"/>
    <w:rsid w:val="00824C03"/>
    <w:rsid w:val="00842AD9"/>
    <w:rsid w:val="00844887"/>
    <w:rsid w:val="00872B8C"/>
    <w:rsid w:val="008807C8"/>
    <w:rsid w:val="00880E30"/>
    <w:rsid w:val="008843E8"/>
    <w:rsid w:val="008867EF"/>
    <w:rsid w:val="008A0A99"/>
    <w:rsid w:val="008A19A0"/>
    <w:rsid w:val="008B3748"/>
    <w:rsid w:val="008B61BF"/>
    <w:rsid w:val="008D02E2"/>
    <w:rsid w:val="008D0D3F"/>
    <w:rsid w:val="008F36D9"/>
    <w:rsid w:val="008F47F2"/>
    <w:rsid w:val="00904118"/>
    <w:rsid w:val="0091452E"/>
    <w:rsid w:val="00924B1D"/>
    <w:rsid w:val="00926AFF"/>
    <w:rsid w:val="00927517"/>
    <w:rsid w:val="00934A3B"/>
    <w:rsid w:val="00937DB8"/>
    <w:rsid w:val="009407AF"/>
    <w:rsid w:val="00940C46"/>
    <w:rsid w:val="00944A3A"/>
    <w:rsid w:val="00945942"/>
    <w:rsid w:val="00951FE5"/>
    <w:rsid w:val="00953658"/>
    <w:rsid w:val="009712C0"/>
    <w:rsid w:val="00971E68"/>
    <w:rsid w:val="00973A98"/>
    <w:rsid w:val="009856D4"/>
    <w:rsid w:val="0098641F"/>
    <w:rsid w:val="00996C59"/>
    <w:rsid w:val="009A671A"/>
    <w:rsid w:val="009B39D2"/>
    <w:rsid w:val="009B3F0D"/>
    <w:rsid w:val="009B6FF8"/>
    <w:rsid w:val="009D053D"/>
    <w:rsid w:val="009D5C70"/>
    <w:rsid w:val="009E22DF"/>
    <w:rsid w:val="009E4494"/>
    <w:rsid w:val="009E5C89"/>
    <w:rsid w:val="009F47B1"/>
    <w:rsid w:val="00A00922"/>
    <w:rsid w:val="00A00F46"/>
    <w:rsid w:val="00A0719D"/>
    <w:rsid w:val="00A121EB"/>
    <w:rsid w:val="00A12D4E"/>
    <w:rsid w:val="00A13C81"/>
    <w:rsid w:val="00A20B17"/>
    <w:rsid w:val="00A27877"/>
    <w:rsid w:val="00A52AB4"/>
    <w:rsid w:val="00A66954"/>
    <w:rsid w:val="00A8127D"/>
    <w:rsid w:val="00A832D7"/>
    <w:rsid w:val="00A9555C"/>
    <w:rsid w:val="00A97046"/>
    <w:rsid w:val="00AA18F5"/>
    <w:rsid w:val="00AA6B2F"/>
    <w:rsid w:val="00AA7630"/>
    <w:rsid w:val="00AA7C6C"/>
    <w:rsid w:val="00AB5329"/>
    <w:rsid w:val="00AC154D"/>
    <w:rsid w:val="00AC4DD9"/>
    <w:rsid w:val="00AC4DDA"/>
    <w:rsid w:val="00AC5414"/>
    <w:rsid w:val="00AC7203"/>
    <w:rsid w:val="00AD108F"/>
    <w:rsid w:val="00AD4D04"/>
    <w:rsid w:val="00AD7634"/>
    <w:rsid w:val="00AE06C1"/>
    <w:rsid w:val="00AE43B4"/>
    <w:rsid w:val="00AE72A9"/>
    <w:rsid w:val="00AE78C4"/>
    <w:rsid w:val="00AF27EF"/>
    <w:rsid w:val="00AF7DD6"/>
    <w:rsid w:val="00B249E6"/>
    <w:rsid w:val="00B26309"/>
    <w:rsid w:val="00B316A2"/>
    <w:rsid w:val="00B4064C"/>
    <w:rsid w:val="00B416EF"/>
    <w:rsid w:val="00B43BBA"/>
    <w:rsid w:val="00B558A1"/>
    <w:rsid w:val="00B611A3"/>
    <w:rsid w:val="00B61399"/>
    <w:rsid w:val="00B705E6"/>
    <w:rsid w:val="00B712C5"/>
    <w:rsid w:val="00B82D0F"/>
    <w:rsid w:val="00B8333F"/>
    <w:rsid w:val="00B8519F"/>
    <w:rsid w:val="00BA0926"/>
    <w:rsid w:val="00BB09C2"/>
    <w:rsid w:val="00BB468F"/>
    <w:rsid w:val="00BC17C8"/>
    <w:rsid w:val="00BC29DC"/>
    <w:rsid w:val="00BC3477"/>
    <w:rsid w:val="00BC3ED2"/>
    <w:rsid w:val="00BC68B8"/>
    <w:rsid w:val="00BD257C"/>
    <w:rsid w:val="00BD5378"/>
    <w:rsid w:val="00BE0641"/>
    <w:rsid w:val="00BE327E"/>
    <w:rsid w:val="00BE6F04"/>
    <w:rsid w:val="00BF0295"/>
    <w:rsid w:val="00BF2FA5"/>
    <w:rsid w:val="00BF373B"/>
    <w:rsid w:val="00BF7B37"/>
    <w:rsid w:val="00BF7BA2"/>
    <w:rsid w:val="00C05412"/>
    <w:rsid w:val="00C101C7"/>
    <w:rsid w:val="00C11E42"/>
    <w:rsid w:val="00C137C0"/>
    <w:rsid w:val="00C226B2"/>
    <w:rsid w:val="00C2671B"/>
    <w:rsid w:val="00C33EEE"/>
    <w:rsid w:val="00C34106"/>
    <w:rsid w:val="00C34B72"/>
    <w:rsid w:val="00C352F9"/>
    <w:rsid w:val="00C377D1"/>
    <w:rsid w:val="00C50278"/>
    <w:rsid w:val="00C53B18"/>
    <w:rsid w:val="00C61545"/>
    <w:rsid w:val="00C62500"/>
    <w:rsid w:val="00C76378"/>
    <w:rsid w:val="00C81006"/>
    <w:rsid w:val="00C92591"/>
    <w:rsid w:val="00C965C0"/>
    <w:rsid w:val="00CA107F"/>
    <w:rsid w:val="00CA3157"/>
    <w:rsid w:val="00CA4B9D"/>
    <w:rsid w:val="00CA52EB"/>
    <w:rsid w:val="00CB2615"/>
    <w:rsid w:val="00CD0E67"/>
    <w:rsid w:val="00CD30F9"/>
    <w:rsid w:val="00CE22EC"/>
    <w:rsid w:val="00CE43E8"/>
    <w:rsid w:val="00CE6618"/>
    <w:rsid w:val="00CF265A"/>
    <w:rsid w:val="00D00ECB"/>
    <w:rsid w:val="00D01D6F"/>
    <w:rsid w:val="00D10793"/>
    <w:rsid w:val="00D12160"/>
    <w:rsid w:val="00D124FD"/>
    <w:rsid w:val="00D137DA"/>
    <w:rsid w:val="00D15248"/>
    <w:rsid w:val="00D435F2"/>
    <w:rsid w:val="00D51146"/>
    <w:rsid w:val="00D56593"/>
    <w:rsid w:val="00D62B49"/>
    <w:rsid w:val="00D67F00"/>
    <w:rsid w:val="00D71B30"/>
    <w:rsid w:val="00D725E3"/>
    <w:rsid w:val="00D814EC"/>
    <w:rsid w:val="00D8447C"/>
    <w:rsid w:val="00D86598"/>
    <w:rsid w:val="00D93C7D"/>
    <w:rsid w:val="00DA20DD"/>
    <w:rsid w:val="00DB5D90"/>
    <w:rsid w:val="00DC076F"/>
    <w:rsid w:val="00DC376C"/>
    <w:rsid w:val="00DD0337"/>
    <w:rsid w:val="00DE56ED"/>
    <w:rsid w:val="00DF1C54"/>
    <w:rsid w:val="00DF27E0"/>
    <w:rsid w:val="00DF40B1"/>
    <w:rsid w:val="00E054E5"/>
    <w:rsid w:val="00E0714C"/>
    <w:rsid w:val="00E149A1"/>
    <w:rsid w:val="00E404D7"/>
    <w:rsid w:val="00E53219"/>
    <w:rsid w:val="00E57C45"/>
    <w:rsid w:val="00E70EA9"/>
    <w:rsid w:val="00E8162F"/>
    <w:rsid w:val="00E82770"/>
    <w:rsid w:val="00E84619"/>
    <w:rsid w:val="00E92ACF"/>
    <w:rsid w:val="00E96F32"/>
    <w:rsid w:val="00EA0C35"/>
    <w:rsid w:val="00EA319A"/>
    <w:rsid w:val="00EA5598"/>
    <w:rsid w:val="00EC0517"/>
    <w:rsid w:val="00EC069E"/>
    <w:rsid w:val="00EC2B50"/>
    <w:rsid w:val="00ED06E5"/>
    <w:rsid w:val="00ED5C9C"/>
    <w:rsid w:val="00EE3AA3"/>
    <w:rsid w:val="00EE7EEC"/>
    <w:rsid w:val="00EF2FDD"/>
    <w:rsid w:val="00F04CE5"/>
    <w:rsid w:val="00F05413"/>
    <w:rsid w:val="00F15554"/>
    <w:rsid w:val="00F24210"/>
    <w:rsid w:val="00F30D7C"/>
    <w:rsid w:val="00F322FA"/>
    <w:rsid w:val="00F442BB"/>
    <w:rsid w:val="00F44BA4"/>
    <w:rsid w:val="00F45A8D"/>
    <w:rsid w:val="00F45D17"/>
    <w:rsid w:val="00F50128"/>
    <w:rsid w:val="00F600A5"/>
    <w:rsid w:val="00F64B7F"/>
    <w:rsid w:val="00F6677B"/>
    <w:rsid w:val="00F70E96"/>
    <w:rsid w:val="00F87D4E"/>
    <w:rsid w:val="00F94898"/>
    <w:rsid w:val="00FA46F5"/>
    <w:rsid w:val="00FA5570"/>
    <w:rsid w:val="00FA752B"/>
    <w:rsid w:val="00FB1E71"/>
    <w:rsid w:val="00FB66C6"/>
    <w:rsid w:val="00FC2AE6"/>
    <w:rsid w:val="00FC5568"/>
    <w:rsid w:val="00FC5DE8"/>
    <w:rsid w:val="00FC7935"/>
    <w:rsid w:val="00FD2015"/>
    <w:rsid w:val="00FD514B"/>
    <w:rsid w:val="00FD7271"/>
    <w:rsid w:val="00FE5A96"/>
    <w:rsid w:val="00FE5C99"/>
    <w:rsid w:val="00FF0695"/>
    <w:rsid w:val="00FF2717"/>
    <w:rsid w:val="00FF2D4F"/>
    <w:rsid w:val="00FF4E7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75777"/>
    <o:shapelayout v:ext="edit">
      <o:idmap v:ext="edit" data="1"/>
    </o:shapelayout>
  </w:shapeDefaults>
  <w:decimalSymbol w:val="."/>
  <w:listSeparator w:val=","/>
  <w14:docId w14:val="7B3D5406"/>
  <w15:chartTrackingRefBased/>
  <w15:docId w15:val="{6EE53115-3C1A-4BDD-952F-53BE2A50A6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caption" w:qFormat="1"/>
    <w:lsdException w:name="table of figures" w:uiPriority="99"/>
    <w:lsdException w:name="Title" w:qFormat="1"/>
    <w:lsdException w:name="Subtitle" w:qFormat="1"/>
    <w:lsdException w:name="Hyperlink" w:uiPriority="99"/>
    <w:lsdException w:name="Strong" w:qFormat="1"/>
    <w:lsdException w:name="Emphasis" w:qFormat="1"/>
    <w:lsdException w:name="HTML Preformatted" w:semiHidden="1" w:unhideWhenUsed="1"/>
    <w:lsdException w:name="HTML Variable" w:semiHidden="1" w:unhideWhenUsed="1"/>
    <w:lsdException w:name="Normal Table"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57C45"/>
    <w:pPr>
      <w:spacing w:after="120" w:line="300" w:lineRule="atLeast"/>
    </w:pPr>
    <w:rPr>
      <w:rFonts w:ascii="Arial" w:hAnsi="Arial"/>
      <w:szCs w:val="24"/>
    </w:rPr>
  </w:style>
  <w:style w:type="paragraph" w:styleId="Heading1">
    <w:name w:val="heading 1"/>
    <w:basedOn w:val="Normal"/>
    <w:next w:val="BodyText"/>
    <w:qFormat/>
    <w:rsid w:val="00E84619"/>
    <w:pPr>
      <w:keepNext/>
      <w:numPr>
        <w:numId w:val="1"/>
      </w:numPr>
      <w:tabs>
        <w:tab w:val="clear" w:pos="574"/>
        <w:tab w:val="left" w:pos="567"/>
      </w:tabs>
      <w:spacing w:before="240"/>
      <w:ind w:left="431" w:hanging="431"/>
      <w:outlineLvl w:val="0"/>
    </w:pPr>
    <w:rPr>
      <w:rFonts w:cs="Arial"/>
      <w:b/>
      <w:bCs/>
      <w:kern w:val="32"/>
      <w:sz w:val="22"/>
      <w:szCs w:val="32"/>
    </w:rPr>
  </w:style>
  <w:style w:type="paragraph" w:styleId="Heading2">
    <w:name w:val="heading 2"/>
    <w:basedOn w:val="Normal"/>
    <w:next w:val="BodyText"/>
    <w:qFormat/>
    <w:rsid w:val="00E92ACF"/>
    <w:pPr>
      <w:keepNext/>
      <w:keepLines/>
      <w:numPr>
        <w:ilvl w:val="1"/>
        <w:numId w:val="1"/>
      </w:numPr>
      <w:outlineLvl w:val="1"/>
    </w:pPr>
    <w:rPr>
      <w:rFonts w:cs="Arial"/>
      <w:b/>
      <w:bCs/>
      <w:i/>
      <w:iCs/>
      <w:sz w:val="21"/>
      <w:szCs w:val="28"/>
    </w:rPr>
  </w:style>
  <w:style w:type="paragraph" w:styleId="Heading3">
    <w:name w:val="heading 3"/>
    <w:basedOn w:val="Normal"/>
    <w:next w:val="BodyText"/>
    <w:qFormat/>
    <w:rsid w:val="00176CC5"/>
    <w:pPr>
      <w:keepNext/>
      <w:numPr>
        <w:ilvl w:val="2"/>
        <w:numId w:val="1"/>
      </w:numPr>
      <w:tabs>
        <w:tab w:val="left" w:pos="170"/>
      </w:tabs>
      <w:spacing w:before="120"/>
      <w:outlineLvl w:val="2"/>
    </w:pPr>
    <w:rPr>
      <w:rFonts w:cs="Arial"/>
      <w:b/>
      <w:bCs/>
      <w:szCs w:val="26"/>
    </w:rPr>
  </w:style>
  <w:style w:type="paragraph" w:styleId="Heading4">
    <w:name w:val="heading 4"/>
    <w:basedOn w:val="Normal"/>
    <w:next w:val="BodyText"/>
    <w:qFormat/>
    <w:rsid w:val="00176CC5"/>
    <w:pPr>
      <w:keepNext/>
      <w:numPr>
        <w:ilvl w:val="3"/>
        <w:numId w:val="1"/>
      </w:numPr>
      <w:tabs>
        <w:tab w:val="left" w:pos="567"/>
        <w:tab w:val="left" w:pos="907"/>
      </w:tabs>
      <w:spacing w:before="120"/>
      <w:outlineLvl w:val="3"/>
    </w:pPr>
    <w:rPr>
      <w:b/>
      <w:bCs/>
      <w:szCs w:val="28"/>
    </w:rPr>
  </w:style>
  <w:style w:type="paragraph" w:styleId="Heading5">
    <w:name w:val="heading 5"/>
    <w:basedOn w:val="Heading4"/>
    <w:next w:val="BodyText"/>
    <w:qFormat/>
    <w:rsid w:val="00070044"/>
    <w:pPr>
      <w:numPr>
        <w:ilvl w:val="4"/>
      </w:numPr>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C50278"/>
    <w:pPr>
      <w:tabs>
        <w:tab w:val="center" w:pos="4153"/>
        <w:tab w:val="right" w:pos="8306"/>
      </w:tabs>
    </w:pPr>
  </w:style>
  <w:style w:type="paragraph" w:styleId="Footer">
    <w:name w:val="footer"/>
    <w:basedOn w:val="Normal"/>
    <w:rsid w:val="00BC3ED2"/>
    <w:pPr>
      <w:tabs>
        <w:tab w:val="center" w:pos="4153"/>
        <w:tab w:val="right" w:pos="9540"/>
      </w:tabs>
      <w:spacing w:after="0" w:line="240" w:lineRule="auto"/>
      <w:ind w:right="357"/>
    </w:pPr>
    <w:rPr>
      <w:rFonts w:cs="Arial"/>
      <w:sz w:val="18"/>
      <w:szCs w:val="18"/>
    </w:rPr>
  </w:style>
  <w:style w:type="paragraph" w:styleId="BodyText">
    <w:name w:val="Body Text"/>
    <w:basedOn w:val="Normal"/>
    <w:link w:val="BodyTextChar"/>
    <w:rsid w:val="00176CC5"/>
    <w:rPr>
      <w:rFonts w:cs="Arial"/>
      <w:szCs w:val="22"/>
    </w:rPr>
  </w:style>
  <w:style w:type="character" w:styleId="PageNumber">
    <w:name w:val="page number"/>
    <w:basedOn w:val="DefaultParagraphFont"/>
    <w:semiHidden/>
    <w:rsid w:val="00C50278"/>
  </w:style>
  <w:style w:type="paragraph" w:styleId="DocumentMap">
    <w:name w:val="Document Map"/>
    <w:basedOn w:val="Normal"/>
    <w:link w:val="DocumentMapChar"/>
    <w:semiHidden/>
    <w:rsid w:val="00FA5570"/>
    <w:rPr>
      <w:rFonts w:ascii="Tahoma" w:hAnsi="Tahoma" w:cs="Tahoma"/>
      <w:sz w:val="16"/>
      <w:szCs w:val="16"/>
    </w:rPr>
  </w:style>
  <w:style w:type="character" w:customStyle="1" w:styleId="DocumentMapChar">
    <w:name w:val="Document Map Char"/>
    <w:link w:val="DocumentMap"/>
    <w:rsid w:val="00FA5570"/>
    <w:rPr>
      <w:rFonts w:ascii="Tahoma" w:hAnsi="Tahoma" w:cs="Tahoma"/>
      <w:sz w:val="16"/>
      <w:szCs w:val="16"/>
      <w:lang w:val="en-AU" w:eastAsia="en-AU"/>
    </w:rPr>
  </w:style>
  <w:style w:type="character" w:styleId="Hyperlink">
    <w:name w:val="Hyperlink"/>
    <w:uiPriority w:val="99"/>
    <w:rsid w:val="00176CC5"/>
    <w:rPr>
      <w:rFonts w:ascii="Arial" w:hAnsi="Arial"/>
      <w:color w:val="003C6A"/>
      <w:sz w:val="20"/>
      <w:u w:val="single"/>
    </w:rPr>
  </w:style>
  <w:style w:type="character" w:customStyle="1" w:styleId="BodyTextChar">
    <w:name w:val="Body Text Char"/>
    <w:link w:val="BodyText"/>
    <w:rsid w:val="00D56593"/>
    <w:rPr>
      <w:rFonts w:ascii="Arial" w:hAnsi="Arial" w:cs="Arial"/>
      <w:szCs w:val="22"/>
      <w:lang w:val="en-AU" w:eastAsia="en-AU" w:bidi="ar-SA"/>
    </w:rPr>
  </w:style>
  <w:style w:type="paragraph" w:customStyle="1" w:styleId="TableNotes">
    <w:name w:val="Table Notes"/>
    <w:basedOn w:val="Normal"/>
    <w:link w:val="TableNotesChar"/>
    <w:rsid w:val="006D2FDF"/>
    <w:pPr>
      <w:keepNext/>
      <w:keepLines/>
      <w:spacing w:before="60" w:after="60" w:line="260" w:lineRule="atLeast"/>
      <w:textAlignment w:val="baseline"/>
    </w:pPr>
    <w:rPr>
      <w:color w:val="000000"/>
      <w:sz w:val="18"/>
    </w:rPr>
  </w:style>
  <w:style w:type="character" w:customStyle="1" w:styleId="TableNotesChar">
    <w:name w:val="Table Notes Char"/>
    <w:link w:val="TableNotes"/>
    <w:rsid w:val="006D2FDF"/>
    <w:rPr>
      <w:rFonts w:ascii="Arial" w:hAnsi="Arial"/>
      <w:color w:val="000000"/>
      <w:sz w:val="18"/>
      <w:szCs w:val="24"/>
      <w:lang w:val="en-AU" w:eastAsia="en-AU" w:bidi="ar-SA"/>
    </w:rPr>
  </w:style>
  <w:style w:type="paragraph" w:customStyle="1" w:styleId="HeadingPartChapter">
    <w:name w:val="Heading (Part / Chapter)"/>
    <w:basedOn w:val="Cover2subtitle"/>
    <w:rsid w:val="00D725E3"/>
    <w:pPr>
      <w:tabs>
        <w:tab w:val="left" w:pos="567"/>
      </w:tabs>
      <w:spacing w:after="240"/>
    </w:pPr>
    <w:rPr>
      <w:sz w:val="24"/>
    </w:rPr>
  </w:style>
  <w:style w:type="table" w:customStyle="1" w:styleId="Commentary">
    <w:name w:val="Commentary"/>
    <w:basedOn w:val="TableNormal"/>
    <w:rsid w:val="002669B1"/>
    <w:rPr>
      <w:rFonts w:ascii="Arial" w:hAnsi="Arial"/>
    </w:rPr>
    <w:tblPr>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Pr>
    <w:tcPr>
      <w:shd w:val="clear" w:color="auto" w:fill="D9D9D9"/>
      <w:vAlign w:val="center"/>
    </w:tcPr>
  </w:style>
  <w:style w:type="paragraph" w:customStyle="1" w:styleId="TESTCommentarybox">
    <w:name w:val="TEST Commentary box"/>
    <w:basedOn w:val="BodyText"/>
    <w:next w:val="BodyText"/>
    <w:semiHidden/>
    <w:rsid w:val="00E57C45"/>
    <w:pPr>
      <w:pBdr>
        <w:top w:val="single" w:sz="18" w:space="4" w:color="003C6A"/>
        <w:left w:val="single" w:sz="18" w:space="4" w:color="003C6A"/>
        <w:bottom w:val="single" w:sz="18" w:space="5" w:color="003C6A"/>
        <w:right w:val="single" w:sz="18" w:space="4" w:color="003C6A"/>
      </w:pBdr>
      <w:shd w:val="clear" w:color="auto" w:fill="D9D9D9"/>
    </w:pPr>
  </w:style>
  <w:style w:type="paragraph" w:customStyle="1" w:styleId="HeadingContents">
    <w:name w:val="Heading (Contents)"/>
    <w:basedOn w:val="HeadingPartChapter"/>
    <w:next w:val="BodyText"/>
    <w:rsid w:val="00376A0A"/>
  </w:style>
  <w:style w:type="paragraph" w:customStyle="1" w:styleId="Cover2subtitle">
    <w:name w:val="Cover 2 (subtitle)"/>
    <w:basedOn w:val="BodyText"/>
    <w:rsid w:val="00DF27E0"/>
    <w:pPr>
      <w:spacing w:after="0"/>
    </w:pPr>
    <w:rPr>
      <w:b/>
      <w:color w:val="000000"/>
      <w:sz w:val="28"/>
      <w:szCs w:val="44"/>
    </w:rPr>
  </w:style>
  <w:style w:type="paragraph" w:customStyle="1" w:styleId="Cover1title">
    <w:name w:val="Cover 1 (title)"/>
    <w:basedOn w:val="BodyText"/>
    <w:rsid w:val="00CA3157"/>
    <w:pPr>
      <w:spacing w:after="0"/>
      <w:outlineLvl w:val="0"/>
    </w:pPr>
    <w:rPr>
      <w:b/>
      <w:color w:val="000000"/>
      <w:sz w:val="36"/>
      <w:szCs w:val="60"/>
    </w:rPr>
  </w:style>
  <w:style w:type="paragraph" w:customStyle="1" w:styleId="HoldPoint">
    <w:name w:val="HoldPoint"/>
    <w:basedOn w:val="BodyText"/>
    <w:next w:val="Normal"/>
    <w:link w:val="HoldPointChar"/>
    <w:rsid w:val="00176CC5"/>
    <w:rPr>
      <w:b/>
      <w:shd w:val="clear" w:color="auto" w:fill="000000"/>
    </w:rPr>
  </w:style>
  <w:style w:type="numbering" w:customStyle="1" w:styleId="TableListSmallLetter">
    <w:name w:val="Table List Small Letter"/>
    <w:semiHidden/>
    <w:rsid w:val="00022FEC"/>
    <w:pPr>
      <w:numPr>
        <w:numId w:val="8"/>
      </w:numPr>
    </w:pPr>
  </w:style>
  <w:style w:type="numbering" w:customStyle="1" w:styleId="ListAllBullets3Level">
    <w:name w:val="List All Bullets (3 Level)"/>
    <w:rsid w:val="00176CC5"/>
    <w:pPr>
      <w:numPr>
        <w:numId w:val="2"/>
      </w:numPr>
    </w:pPr>
  </w:style>
  <w:style w:type="paragraph" w:customStyle="1" w:styleId="TableFigureCaption2Figures">
    <w:name w:val="Table/Figure Caption 2 Figures"/>
    <w:basedOn w:val="TableFigureCaption1Tables"/>
    <w:rsid w:val="00DA20DD"/>
  </w:style>
  <w:style w:type="paragraph" w:customStyle="1" w:styleId="TableHeading">
    <w:name w:val="Table * Heading"/>
    <w:basedOn w:val="BodyText"/>
    <w:rsid w:val="0059511F"/>
    <w:pPr>
      <w:spacing w:before="60" w:after="60" w:line="240" w:lineRule="atLeast"/>
      <w:jc w:val="center"/>
    </w:pPr>
    <w:rPr>
      <w:b/>
      <w:color w:val="000000"/>
    </w:rPr>
  </w:style>
  <w:style w:type="paragraph" w:customStyle="1" w:styleId="TableBodyText">
    <w:name w:val="Table Body Text"/>
    <w:basedOn w:val="BodyText"/>
    <w:link w:val="TableBodyTextCharChar"/>
    <w:rsid w:val="00BC17C8"/>
    <w:pPr>
      <w:spacing w:before="60" w:after="60" w:line="240" w:lineRule="auto"/>
      <w:ind w:left="28"/>
    </w:pPr>
    <w:rPr>
      <w:color w:val="000000"/>
      <w:szCs w:val="20"/>
    </w:rPr>
  </w:style>
  <w:style w:type="paragraph" w:styleId="ListNumber">
    <w:name w:val="List Number"/>
    <w:basedOn w:val="BodyText"/>
    <w:semiHidden/>
    <w:rsid w:val="00176CC5"/>
  </w:style>
  <w:style w:type="paragraph" w:styleId="ListNumber2">
    <w:name w:val="List Number 2"/>
    <w:basedOn w:val="BodyText"/>
    <w:semiHidden/>
    <w:rsid w:val="00176CC5"/>
  </w:style>
  <w:style w:type="paragraph" w:styleId="ListNumber3">
    <w:name w:val="List Number 3"/>
    <w:basedOn w:val="BodyText"/>
    <w:semiHidden/>
    <w:rsid w:val="00176CC5"/>
  </w:style>
  <w:style w:type="table" w:styleId="TableGrid">
    <w:name w:val="Table Grid"/>
    <w:basedOn w:val="TableNormal"/>
    <w:rsid w:val="00176CC5"/>
    <w:pPr>
      <w:keepNext/>
      <w:keepLines/>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numbering" w:customStyle="1" w:styleId="ListAllNum3Level">
    <w:name w:val="List All Num (3 Level)"/>
    <w:basedOn w:val="NoList"/>
    <w:rsid w:val="000913ED"/>
    <w:pPr>
      <w:numPr>
        <w:numId w:val="6"/>
      </w:numPr>
    </w:pPr>
  </w:style>
  <w:style w:type="character" w:customStyle="1" w:styleId="BodyTextbold">
    <w:name w:val="Body Text (bold)"/>
    <w:rsid w:val="00730C95"/>
    <w:rPr>
      <w:rFonts w:ascii="Arial" w:hAnsi="Arial" w:cs="Arial"/>
      <w:b/>
      <w:szCs w:val="22"/>
      <w:lang w:val="en-AU" w:eastAsia="en-AU" w:bidi="ar-SA"/>
    </w:rPr>
  </w:style>
  <w:style w:type="paragraph" w:styleId="TOC1">
    <w:name w:val="toc 1"/>
    <w:basedOn w:val="Normal"/>
    <w:next w:val="Normal"/>
    <w:uiPriority w:val="39"/>
    <w:rsid w:val="0091452E"/>
    <w:pPr>
      <w:tabs>
        <w:tab w:val="left" w:pos="480"/>
        <w:tab w:val="right" w:leader="dot" w:pos="9072"/>
      </w:tabs>
      <w:spacing w:before="60" w:after="60"/>
    </w:pPr>
    <w:rPr>
      <w:b/>
      <w:noProof/>
    </w:rPr>
  </w:style>
  <w:style w:type="paragraph" w:styleId="TOC2">
    <w:name w:val="toc 2"/>
    <w:basedOn w:val="Normal"/>
    <w:next w:val="Normal"/>
    <w:uiPriority w:val="39"/>
    <w:rsid w:val="0091452E"/>
    <w:pPr>
      <w:tabs>
        <w:tab w:val="left" w:pos="482"/>
        <w:tab w:val="right" w:leader="dot" w:pos="9060"/>
      </w:tabs>
      <w:spacing w:after="60"/>
    </w:pPr>
    <w:rPr>
      <w:noProof/>
    </w:rPr>
  </w:style>
  <w:style w:type="paragraph" w:styleId="TOC3">
    <w:name w:val="toc 3"/>
    <w:basedOn w:val="Normal"/>
    <w:next w:val="Normal"/>
    <w:uiPriority w:val="39"/>
    <w:rsid w:val="0091452E"/>
    <w:pPr>
      <w:tabs>
        <w:tab w:val="left" w:pos="1440"/>
        <w:tab w:val="right" w:leader="dot" w:pos="9072"/>
      </w:tabs>
      <w:spacing w:after="0" w:line="240" w:lineRule="auto"/>
      <w:ind w:left="482"/>
    </w:pPr>
    <w:rPr>
      <w:i/>
      <w:noProof/>
    </w:rPr>
  </w:style>
  <w:style w:type="paragraph" w:styleId="TOC4">
    <w:name w:val="toc 4"/>
    <w:basedOn w:val="Normal"/>
    <w:next w:val="Normal"/>
    <w:autoRedefine/>
    <w:semiHidden/>
    <w:rsid w:val="003C340E"/>
    <w:pPr>
      <w:ind w:left="600"/>
    </w:pPr>
  </w:style>
  <w:style w:type="paragraph" w:styleId="Caption">
    <w:name w:val="caption"/>
    <w:basedOn w:val="Normal"/>
    <w:next w:val="Normal"/>
    <w:qFormat/>
    <w:rsid w:val="003C340E"/>
    <w:rPr>
      <w:b/>
      <w:bCs/>
      <w:szCs w:val="20"/>
    </w:rPr>
  </w:style>
  <w:style w:type="paragraph" w:customStyle="1" w:styleId="HeaderChapterpart">
    <w:name w:val="Header (Chapter/part #)"/>
    <w:basedOn w:val="Footer"/>
    <w:rsid w:val="00125B5A"/>
    <w:pPr>
      <w:pBdr>
        <w:bottom w:val="single" w:sz="4" w:space="1" w:color="auto"/>
      </w:pBdr>
      <w:tabs>
        <w:tab w:val="clear" w:pos="9540"/>
        <w:tab w:val="right" w:pos="9072"/>
      </w:tabs>
      <w:ind w:right="-2"/>
    </w:pPr>
  </w:style>
  <w:style w:type="character" w:customStyle="1" w:styleId="HoldPointChar">
    <w:name w:val="HoldPoint Char"/>
    <w:link w:val="HoldPoint"/>
    <w:rsid w:val="004525EA"/>
    <w:rPr>
      <w:rFonts w:ascii="Arial" w:hAnsi="Arial" w:cs="Arial"/>
      <w:b/>
      <w:szCs w:val="22"/>
      <w:shd w:val="clear" w:color="auto" w:fill="000000"/>
      <w:lang w:val="en-AU" w:eastAsia="en-AU" w:bidi="ar-SA"/>
    </w:rPr>
  </w:style>
  <w:style w:type="paragraph" w:customStyle="1" w:styleId="TableFigureCaption1Tables">
    <w:name w:val="Table/Figure Caption 1 Tables"/>
    <w:basedOn w:val="Normal"/>
    <w:next w:val="BodyText"/>
    <w:rsid w:val="00AE78C4"/>
    <w:pPr>
      <w:keepNext/>
      <w:spacing w:before="120"/>
    </w:pPr>
    <w:rPr>
      <w:b/>
      <w:bCs/>
      <w:i/>
      <w:iCs/>
    </w:rPr>
  </w:style>
  <w:style w:type="paragraph" w:customStyle="1" w:styleId="TableFigureCaption3Appendices">
    <w:name w:val="Table/Figure Caption 3 Appendices"/>
    <w:basedOn w:val="TableFigureCaption1Tables"/>
    <w:rsid w:val="00DA20DD"/>
  </w:style>
  <w:style w:type="paragraph" w:customStyle="1" w:styleId="ListB3squareonly">
    <w:name w:val="List B3 (square) only"/>
    <w:basedOn w:val="Normal"/>
    <w:semiHidden/>
    <w:rsid w:val="00383A3B"/>
    <w:pPr>
      <w:numPr>
        <w:ilvl w:val="2"/>
        <w:numId w:val="45"/>
      </w:numPr>
    </w:pPr>
  </w:style>
  <w:style w:type="numbering" w:customStyle="1" w:styleId="TableListSmallNumber">
    <w:name w:val="Table List Small Number"/>
    <w:basedOn w:val="TableListAllNum3Level"/>
    <w:semiHidden/>
    <w:rsid w:val="00022FEC"/>
    <w:pPr>
      <w:numPr>
        <w:numId w:val="9"/>
      </w:numPr>
    </w:pPr>
  </w:style>
  <w:style w:type="numbering" w:customStyle="1" w:styleId="TableListAllBullets3Level">
    <w:name w:val="Table List All Bullets (3 Level)"/>
    <w:rsid w:val="004F4085"/>
    <w:pPr>
      <w:numPr>
        <w:numId w:val="3"/>
      </w:numPr>
    </w:pPr>
  </w:style>
  <w:style w:type="paragraph" w:customStyle="1" w:styleId="ListB1dotonly">
    <w:name w:val="List B1 (dot) only"/>
    <w:basedOn w:val="ListB3squareonly"/>
    <w:semiHidden/>
    <w:rsid w:val="00383A3B"/>
    <w:pPr>
      <w:numPr>
        <w:ilvl w:val="0"/>
      </w:numPr>
    </w:pPr>
  </w:style>
  <w:style w:type="numbering" w:customStyle="1" w:styleId="TableListAllLetter3level">
    <w:name w:val="Table List All Letter (3 level)"/>
    <w:basedOn w:val="TableListAllBullets3Level"/>
    <w:rsid w:val="007D0963"/>
    <w:pPr>
      <w:numPr>
        <w:numId w:val="4"/>
      </w:numPr>
    </w:pPr>
  </w:style>
  <w:style w:type="paragraph" w:customStyle="1" w:styleId="TableBodyTextsmall">
    <w:name w:val="Table Body Text (small)"/>
    <w:basedOn w:val="TableBodyText"/>
    <w:rsid w:val="00F45A8D"/>
    <w:pPr>
      <w:keepNext/>
      <w:keepLines/>
    </w:pPr>
    <w:rPr>
      <w:sz w:val="18"/>
    </w:rPr>
  </w:style>
  <w:style w:type="numbering" w:customStyle="1" w:styleId="ListAllLetter3Level">
    <w:name w:val="List All Letter (3 Level)"/>
    <w:basedOn w:val="NoList"/>
    <w:rsid w:val="00277E0F"/>
    <w:pPr>
      <w:numPr>
        <w:numId w:val="5"/>
      </w:numPr>
    </w:pPr>
  </w:style>
  <w:style w:type="character" w:customStyle="1" w:styleId="TableBodyTextCharChar">
    <w:name w:val="Table Body Text Char Char"/>
    <w:link w:val="TableBodyText"/>
    <w:rsid w:val="00D15248"/>
    <w:rPr>
      <w:rFonts w:ascii="Arial" w:hAnsi="Arial" w:cs="Arial"/>
      <w:color w:val="000000"/>
      <w:szCs w:val="22"/>
      <w:lang w:val="en-AU" w:eastAsia="en-AU" w:bidi="ar-SA"/>
    </w:rPr>
  </w:style>
  <w:style w:type="paragraph" w:customStyle="1" w:styleId="ListB2dashonly">
    <w:name w:val="List B2 (dash) only"/>
    <w:basedOn w:val="ListB1dotonly"/>
    <w:semiHidden/>
    <w:rsid w:val="00383A3B"/>
    <w:pPr>
      <w:numPr>
        <w:ilvl w:val="1"/>
      </w:numPr>
    </w:pPr>
  </w:style>
  <w:style w:type="numbering" w:customStyle="1" w:styleId="TableListAllNum3Level">
    <w:name w:val="Table List All Num (3 Level)"/>
    <w:basedOn w:val="TableListAllLetter3level"/>
    <w:rsid w:val="00277E0F"/>
    <w:pPr>
      <w:numPr>
        <w:numId w:val="7"/>
      </w:numPr>
    </w:pPr>
  </w:style>
  <w:style w:type="character" w:customStyle="1" w:styleId="BodyTextitalic">
    <w:name w:val="Body Text (italic)"/>
    <w:rsid w:val="009E22DF"/>
    <w:rPr>
      <w:rFonts w:ascii="Arial" w:hAnsi="Arial" w:cs="Arial"/>
      <w:i/>
      <w:szCs w:val="22"/>
      <w:lang w:val="en-AU" w:eastAsia="en-AU" w:bidi="ar-SA"/>
    </w:rPr>
  </w:style>
  <w:style w:type="character" w:customStyle="1" w:styleId="BodyTextitalicsbold">
    <w:name w:val="Body Text (italics bold)"/>
    <w:rsid w:val="009E22DF"/>
    <w:rPr>
      <w:rFonts w:ascii="Arial" w:hAnsi="Arial" w:cs="Arial"/>
      <w:b/>
      <w:i/>
      <w:szCs w:val="22"/>
      <w:lang w:val="en-AU" w:eastAsia="en-AU" w:bidi="ar-SA"/>
    </w:rPr>
  </w:style>
  <w:style w:type="paragraph" w:styleId="TableofFigures">
    <w:name w:val="table of figures"/>
    <w:basedOn w:val="Normal"/>
    <w:next w:val="Normal"/>
    <w:uiPriority w:val="99"/>
    <w:rsid w:val="00363C04"/>
  </w:style>
  <w:style w:type="character" w:customStyle="1" w:styleId="BodyTextsuperscript">
    <w:name w:val="Body Text (superscript)"/>
    <w:rsid w:val="00FC7935"/>
    <w:rPr>
      <w:rFonts w:ascii="Arial" w:hAnsi="Arial"/>
      <w:sz w:val="20"/>
      <w:vertAlign w:val="superscript"/>
    </w:rPr>
  </w:style>
  <w:style w:type="paragraph" w:customStyle="1" w:styleId="Default">
    <w:name w:val="Default"/>
    <w:rsid w:val="009407AF"/>
    <w:pPr>
      <w:autoSpaceDE w:val="0"/>
      <w:autoSpaceDN w:val="0"/>
      <w:adjustRightInd w:val="0"/>
    </w:pPr>
    <w:rPr>
      <w:rFonts w:ascii="Arial" w:eastAsiaTheme="minorHAnsi" w:hAnsi="Arial" w:cs="Arial"/>
      <w:color w:val="000000"/>
      <w:sz w:val="24"/>
      <w:szCs w:val="24"/>
      <w:lang w:eastAsia="en-US"/>
    </w:rPr>
  </w:style>
  <w:style w:type="character" w:styleId="CommentReference">
    <w:name w:val="annotation reference"/>
    <w:basedOn w:val="DefaultParagraphFont"/>
    <w:rsid w:val="006915E9"/>
    <w:rPr>
      <w:sz w:val="16"/>
      <w:szCs w:val="16"/>
    </w:rPr>
  </w:style>
  <w:style w:type="paragraph" w:styleId="CommentText">
    <w:name w:val="annotation text"/>
    <w:basedOn w:val="Normal"/>
    <w:link w:val="CommentTextChar"/>
    <w:rsid w:val="006915E9"/>
    <w:pPr>
      <w:spacing w:line="240" w:lineRule="auto"/>
    </w:pPr>
    <w:rPr>
      <w:szCs w:val="20"/>
    </w:rPr>
  </w:style>
  <w:style w:type="character" w:customStyle="1" w:styleId="CommentTextChar">
    <w:name w:val="Comment Text Char"/>
    <w:basedOn w:val="DefaultParagraphFont"/>
    <w:link w:val="CommentText"/>
    <w:rsid w:val="006915E9"/>
    <w:rPr>
      <w:rFonts w:ascii="Arial" w:hAnsi="Arial"/>
    </w:rPr>
  </w:style>
  <w:style w:type="paragraph" w:styleId="CommentSubject">
    <w:name w:val="annotation subject"/>
    <w:basedOn w:val="CommentText"/>
    <w:next w:val="CommentText"/>
    <w:link w:val="CommentSubjectChar"/>
    <w:rsid w:val="006915E9"/>
    <w:rPr>
      <w:b/>
      <w:bCs/>
    </w:rPr>
  </w:style>
  <w:style w:type="character" w:customStyle="1" w:styleId="CommentSubjectChar">
    <w:name w:val="Comment Subject Char"/>
    <w:basedOn w:val="CommentTextChar"/>
    <w:link w:val="CommentSubject"/>
    <w:rsid w:val="006915E9"/>
    <w:rPr>
      <w:rFonts w:ascii="Arial" w:hAnsi="Arial"/>
      <w:b/>
      <w:bCs/>
    </w:rPr>
  </w:style>
  <w:style w:type="paragraph" w:styleId="BalloonText">
    <w:name w:val="Balloon Text"/>
    <w:basedOn w:val="Normal"/>
    <w:link w:val="BalloonTextChar"/>
    <w:rsid w:val="006915E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rsid w:val="006915E9"/>
    <w:rPr>
      <w:rFonts w:ascii="Segoe UI" w:hAnsi="Segoe UI" w:cs="Segoe UI"/>
      <w:sz w:val="18"/>
      <w:szCs w:val="18"/>
    </w:rPr>
  </w:style>
  <w:style w:type="character" w:styleId="PlaceholderText">
    <w:name w:val="Placeholder Text"/>
    <w:basedOn w:val="DefaultParagraphFont"/>
    <w:uiPriority w:val="99"/>
    <w:semiHidden/>
    <w:rsid w:val="00F50128"/>
    <w:rPr>
      <w:color w:val="808080"/>
    </w:rPr>
  </w:style>
  <w:style w:type="character" w:styleId="UnresolvedMention">
    <w:name w:val="Unresolved Mention"/>
    <w:basedOn w:val="DefaultParagraphFont"/>
    <w:uiPriority w:val="99"/>
    <w:semiHidden/>
    <w:unhideWhenUsed/>
    <w:rsid w:val="00C53B18"/>
    <w:rPr>
      <w:color w:val="605E5C"/>
      <w:shd w:val="clear" w:color="auto" w:fill="E1DFDD"/>
    </w:rPr>
  </w:style>
  <w:style w:type="character" w:styleId="FollowedHyperlink">
    <w:name w:val="FollowedHyperlink"/>
    <w:basedOn w:val="DefaultParagraphFont"/>
    <w:rsid w:val="00C53B18"/>
    <w:rPr>
      <w:color w:val="954F72" w:themeColor="followedHyperlink"/>
      <w:u w:val="single"/>
    </w:rPr>
  </w:style>
  <w:style w:type="paragraph" w:styleId="Revision">
    <w:name w:val="Revision"/>
    <w:hidden/>
    <w:uiPriority w:val="99"/>
    <w:semiHidden/>
    <w:rsid w:val="00364A67"/>
    <w:rPr>
      <w:rFonts w:ascii="Arial" w:hAnsi="Arial"/>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74477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image" Target="media/image6.png"/><Relationship Id="rId21" Type="http://schemas.openxmlformats.org/officeDocument/2006/relationships/header" Target="header5.xml"/><Relationship Id="rId42" Type="http://schemas.openxmlformats.org/officeDocument/2006/relationships/image" Target="media/image19.png"/><Relationship Id="rId47" Type="http://schemas.openxmlformats.org/officeDocument/2006/relationships/image" Target="media/image24.png"/><Relationship Id="rId63" Type="http://schemas.openxmlformats.org/officeDocument/2006/relationships/image" Target="media/image40.png"/><Relationship Id="rId68" Type="http://schemas.openxmlformats.org/officeDocument/2006/relationships/image" Target="media/image43.png"/><Relationship Id="rId84" Type="http://schemas.openxmlformats.org/officeDocument/2006/relationships/image" Target="media/image59.png"/><Relationship Id="rId89" Type="http://schemas.openxmlformats.org/officeDocument/2006/relationships/image" Target="media/image64.png"/><Relationship Id="rId16" Type="http://schemas.openxmlformats.org/officeDocument/2006/relationships/header" Target="header2.xml"/><Relationship Id="rId107" Type="http://schemas.openxmlformats.org/officeDocument/2006/relationships/header" Target="header8.xml"/><Relationship Id="rId11" Type="http://schemas.openxmlformats.org/officeDocument/2006/relationships/footnotes" Target="footnotes.xml"/><Relationship Id="rId32" Type="http://schemas.openxmlformats.org/officeDocument/2006/relationships/hyperlink" Target="https://www.tmr.qld.gov.au/business-industry/Technical-standards-publications/Consultants-for-engineering-projects" TargetMode="External"/><Relationship Id="rId37" Type="http://schemas.openxmlformats.org/officeDocument/2006/relationships/image" Target="media/image14.png"/><Relationship Id="rId53" Type="http://schemas.openxmlformats.org/officeDocument/2006/relationships/image" Target="media/image30.png"/><Relationship Id="rId58" Type="http://schemas.openxmlformats.org/officeDocument/2006/relationships/image" Target="media/image35.png"/><Relationship Id="rId74" Type="http://schemas.openxmlformats.org/officeDocument/2006/relationships/image" Target="media/image49.png"/><Relationship Id="rId79" Type="http://schemas.openxmlformats.org/officeDocument/2006/relationships/image" Target="media/image54.png"/><Relationship Id="rId102" Type="http://schemas.openxmlformats.org/officeDocument/2006/relationships/header" Target="header6.xml"/><Relationship Id="rId5" Type="http://schemas.openxmlformats.org/officeDocument/2006/relationships/customXml" Target="../customXml/item5.xml"/><Relationship Id="rId90" Type="http://schemas.openxmlformats.org/officeDocument/2006/relationships/image" Target="media/image65.png"/><Relationship Id="rId95" Type="http://schemas.openxmlformats.org/officeDocument/2006/relationships/image" Target="media/image70.png"/><Relationship Id="rId22" Type="http://schemas.openxmlformats.org/officeDocument/2006/relationships/footer" Target="footer5.xml"/><Relationship Id="rId27" Type="http://schemas.openxmlformats.org/officeDocument/2006/relationships/image" Target="media/image7.png"/><Relationship Id="rId43" Type="http://schemas.openxmlformats.org/officeDocument/2006/relationships/image" Target="media/image20.png"/><Relationship Id="rId48" Type="http://schemas.openxmlformats.org/officeDocument/2006/relationships/image" Target="media/image25.png"/><Relationship Id="rId64" Type="http://schemas.openxmlformats.org/officeDocument/2006/relationships/image" Target="media/image41.png"/><Relationship Id="rId69" Type="http://schemas.openxmlformats.org/officeDocument/2006/relationships/image" Target="media/image44.png"/><Relationship Id="rId80" Type="http://schemas.openxmlformats.org/officeDocument/2006/relationships/image" Target="media/image55.png"/><Relationship Id="rId85" Type="http://schemas.openxmlformats.org/officeDocument/2006/relationships/image" Target="media/image60.png"/><Relationship Id="rId12" Type="http://schemas.openxmlformats.org/officeDocument/2006/relationships/endnotes" Target="endnotes.xml"/><Relationship Id="rId17" Type="http://schemas.openxmlformats.org/officeDocument/2006/relationships/header" Target="header3.xml"/><Relationship Id="rId33" Type="http://schemas.openxmlformats.org/officeDocument/2006/relationships/hyperlink" Target="https://www.tmr.qld.gov.au/business-industry/Technical-standards-publications/Consultants-for-engineering-projects" TargetMode="External"/><Relationship Id="rId38" Type="http://schemas.openxmlformats.org/officeDocument/2006/relationships/image" Target="media/image15.png"/><Relationship Id="rId59" Type="http://schemas.openxmlformats.org/officeDocument/2006/relationships/image" Target="media/image36.png"/><Relationship Id="rId103" Type="http://schemas.openxmlformats.org/officeDocument/2006/relationships/footer" Target="footer7.xml"/><Relationship Id="rId108" Type="http://schemas.openxmlformats.org/officeDocument/2006/relationships/footer" Target="footer8.xml"/><Relationship Id="rId54" Type="http://schemas.openxmlformats.org/officeDocument/2006/relationships/image" Target="media/image31.png"/><Relationship Id="rId70" Type="http://schemas.openxmlformats.org/officeDocument/2006/relationships/image" Target="media/image45.png"/><Relationship Id="rId75" Type="http://schemas.openxmlformats.org/officeDocument/2006/relationships/image" Target="media/image50.png"/><Relationship Id="rId91" Type="http://schemas.openxmlformats.org/officeDocument/2006/relationships/image" Target="media/image66.png"/><Relationship Id="rId96" Type="http://schemas.openxmlformats.org/officeDocument/2006/relationships/image" Target="media/image71.png"/><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er" Target="footer2.xml"/><Relationship Id="rId23" Type="http://schemas.openxmlformats.org/officeDocument/2006/relationships/footer" Target="footer6.xml"/><Relationship Id="rId28" Type="http://schemas.openxmlformats.org/officeDocument/2006/relationships/hyperlink" Target="mailto:sustainability@tmr.qld.gov.au" TargetMode="External"/><Relationship Id="rId36" Type="http://schemas.openxmlformats.org/officeDocument/2006/relationships/image" Target="media/image13.png"/><Relationship Id="rId49" Type="http://schemas.openxmlformats.org/officeDocument/2006/relationships/image" Target="media/image26.png"/><Relationship Id="rId57" Type="http://schemas.openxmlformats.org/officeDocument/2006/relationships/image" Target="media/image34.png"/><Relationship Id="rId106" Type="http://schemas.openxmlformats.org/officeDocument/2006/relationships/header" Target="header7.xml"/><Relationship Id="rId10" Type="http://schemas.openxmlformats.org/officeDocument/2006/relationships/webSettings" Target="webSettings.xml"/><Relationship Id="rId31" Type="http://schemas.openxmlformats.org/officeDocument/2006/relationships/image" Target="media/image10.png"/><Relationship Id="rId44" Type="http://schemas.openxmlformats.org/officeDocument/2006/relationships/image" Target="media/image21.png"/><Relationship Id="rId52" Type="http://schemas.openxmlformats.org/officeDocument/2006/relationships/image" Target="media/image29.png"/><Relationship Id="rId60" Type="http://schemas.openxmlformats.org/officeDocument/2006/relationships/image" Target="media/image37.png"/><Relationship Id="rId65" Type="http://schemas.openxmlformats.org/officeDocument/2006/relationships/hyperlink" Target="https://intranet.tmr.qld.gov.au/corp/commshub/channels/Pages/Websites.aspx" TargetMode="External"/><Relationship Id="rId73" Type="http://schemas.openxmlformats.org/officeDocument/2006/relationships/image" Target="media/image48.png"/><Relationship Id="rId78" Type="http://schemas.openxmlformats.org/officeDocument/2006/relationships/image" Target="media/image53.png"/><Relationship Id="rId81" Type="http://schemas.openxmlformats.org/officeDocument/2006/relationships/image" Target="media/image56.png"/><Relationship Id="rId86" Type="http://schemas.openxmlformats.org/officeDocument/2006/relationships/image" Target="media/image61.png"/><Relationship Id="rId94" Type="http://schemas.openxmlformats.org/officeDocument/2006/relationships/image" Target="media/image69.png"/><Relationship Id="rId99" Type="http://schemas.openxmlformats.org/officeDocument/2006/relationships/hyperlink" Target="https://intranet.tmr.qld.gov.au/corp/commshub/Pages/Web-exemptions.aspx?FilterField1=Division&amp;amp;FilterValue1=IMD" TargetMode="External"/><Relationship Id="rId101" Type="http://schemas.openxmlformats.org/officeDocument/2006/relationships/hyperlink" Target="https://www.tmr.qld.gov.au/business-industry/Technical-standards-publications/Consultants-for-engineering-projects" TargetMode="Externa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footer" Target="footer3.xml"/><Relationship Id="rId39" Type="http://schemas.openxmlformats.org/officeDocument/2006/relationships/image" Target="media/image16.png"/><Relationship Id="rId109" Type="http://schemas.openxmlformats.org/officeDocument/2006/relationships/fontTable" Target="fontTable.xml"/><Relationship Id="rId34" Type="http://schemas.openxmlformats.org/officeDocument/2006/relationships/image" Target="media/image11.png"/><Relationship Id="rId50" Type="http://schemas.openxmlformats.org/officeDocument/2006/relationships/image" Target="media/image27.png"/><Relationship Id="rId55" Type="http://schemas.openxmlformats.org/officeDocument/2006/relationships/image" Target="media/image32.png"/><Relationship Id="rId76" Type="http://schemas.openxmlformats.org/officeDocument/2006/relationships/image" Target="media/image51.png"/><Relationship Id="rId97" Type="http://schemas.openxmlformats.org/officeDocument/2006/relationships/image" Target="media/image72.png"/><Relationship Id="rId104" Type="http://schemas.openxmlformats.org/officeDocument/2006/relationships/hyperlink" Target="https://www.tmr.qld.gov.au/business-industry/Technical-standards-publications/Consultants-for-engineering-projects" TargetMode="External"/><Relationship Id="rId7" Type="http://schemas.openxmlformats.org/officeDocument/2006/relationships/numbering" Target="numbering.xml"/><Relationship Id="rId71" Type="http://schemas.openxmlformats.org/officeDocument/2006/relationships/image" Target="media/image46.png"/><Relationship Id="rId92" Type="http://schemas.openxmlformats.org/officeDocument/2006/relationships/image" Target="media/image67.png"/><Relationship Id="rId2" Type="http://schemas.openxmlformats.org/officeDocument/2006/relationships/customXml" Target="../customXml/item2.xml"/><Relationship Id="rId29" Type="http://schemas.openxmlformats.org/officeDocument/2006/relationships/image" Target="media/image8.png"/><Relationship Id="rId24" Type="http://schemas.openxmlformats.org/officeDocument/2006/relationships/image" Target="media/image5.png"/><Relationship Id="rId40" Type="http://schemas.openxmlformats.org/officeDocument/2006/relationships/image" Target="media/image17.png"/><Relationship Id="rId45" Type="http://schemas.openxmlformats.org/officeDocument/2006/relationships/image" Target="media/image22.png"/><Relationship Id="rId66" Type="http://schemas.openxmlformats.org/officeDocument/2006/relationships/hyperlink" Target="https://intranet.tmr.qld.gov.au/corp/commshub/Pages/Web-exemptions.aspx?FilterField1=Division&amp;amp;FilterValue1=IMD" TargetMode="External"/><Relationship Id="rId87" Type="http://schemas.openxmlformats.org/officeDocument/2006/relationships/image" Target="media/image62.png"/><Relationship Id="rId110" Type="http://schemas.openxmlformats.org/officeDocument/2006/relationships/theme" Target="theme/theme1.xml"/><Relationship Id="rId61" Type="http://schemas.openxmlformats.org/officeDocument/2006/relationships/image" Target="media/image38.png"/><Relationship Id="rId82" Type="http://schemas.openxmlformats.org/officeDocument/2006/relationships/image" Target="media/image57.png"/><Relationship Id="rId19" Type="http://schemas.openxmlformats.org/officeDocument/2006/relationships/header" Target="header4.xml"/><Relationship Id="rId14" Type="http://schemas.openxmlformats.org/officeDocument/2006/relationships/footer" Target="footer1.xml"/><Relationship Id="rId30" Type="http://schemas.openxmlformats.org/officeDocument/2006/relationships/image" Target="media/image9.png"/><Relationship Id="rId35" Type="http://schemas.openxmlformats.org/officeDocument/2006/relationships/image" Target="media/image12.png"/><Relationship Id="rId56" Type="http://schemas.openxmlformats.org/officeDocument/2006/relationships/image" Target="media/image33.png"/><Relationship Id="rId77" Type="http://schemas.openxmlformats.org/officeDocument/2006/relationships/image" Target="media/image52.png"/><Relationship Id="rId100" Type="http://schemas.openxmlformats.org/officeDocument/2006/relationships/hyperlink" Target="mailto:sustainability@tmr.qld.gov.au" TargetMode="External"/><Relationship Id="rId105" Type="http://schemas.openxmlformats.org/officeDocument/2006/relationships/hyperlink" Target="mailto:sustainability@tmr.qld.gov.au" TargetMode="External"/><Relationship Id="rId8" Type="http://schemas.openxmlformats.org/officeDocument/2006/relationships/styles" Target="styles.xml"/><Relationship Id="rId51" Type="http://schemas.openxmlformats.org/officeDocument/2006/relationships/image" Target="media/image28.png"/><Relationship Id="rId72" Type="http://schemas.openxmlformats.org/officeDocument/2006/relationships/image" Target="media/image47.png"/><Relationship Id="rId93" Type="http://schemas.openxmlformats.org/officeDocument/2006/relationships/image" Target="media/image68.png"/><Relationship Id="rId98" Type="http://schemas.openxmlformats.org/officeDocument/2006/relationships/hyperlink" Target="https://intranet.tmr.qld.gov.au/corp/commshub/channels/Pages/Websites.aspx" TargetMode="External"/><Relationship Id="rId3" Type="http://schemas.openxmlformats.org/officeDocument/2006/relationships/customXml" Target="../customXml/item3.xml"/><Relationship Id="rId25" Type="http://schemas.openxmlformats.org/officeDocument/2006/relationships/hyperlink" Target="https://www.tmr.qld.gov.au/Community-and-environment/Environmental-management/Environmental-sustainability-policy" TargetMode="External"/><Relationship Id="rId46" Type="http://schemas.openxmlformats.org/officeDocument/2006/relationships/image" Target="media/image23.png"/><Relationship Id="rId67" Type="http://schemas.openxmlformats.org/officeDocument/2006/relationships/image" Target="media/image42.png"/><Relationship Id="rId20" Type="http://schemas.openxmlformats.org/officeDocument/2006/relationships/footer" Target="footer4.xml"/><Relationship Id="rId41" Type="http://schemas.openxmlformats.org/officeDocument/2006/relationships/image" Target="media/image18.png"/><Relationship Id="rId62" Type="http://schemas.openxmlformats.org/officeDocument/2006/relationships/image" Target="media/image39.png"/><Relationship Id="rId83" Type="http://schemas.openxmlformats.org/officeDocument/2006/relationships/image" Target="media/image58.png"/><Relationship Id="rId88" Type="http://schemas.openxmlformats.org/officeDocument/2006/relationships/image" Target="media/image63.png"/></Relationships>
</file>

<file path=word/_rels/footer8.xml.rels><?xml version="1.0" encoding="UTF-8" standalone="yes"?>
<Relationships xmlns="http://schemas.openxmlformats.org/package/2006/relationships"><Relationship Id="rId1" Type="http://schemas.openxmlformats.org/officeDocument/2006/relationships/image" Target="media/image73.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reativecommons.org/licenses/by/4.0/" TargetMode="External"/><Relationship Id="rId1" Type="http://schemas.openxmlformats.org/officeDocument/2006/relationships/image" Target="media/image3.png"/><Relationship Id="rId6" Type="http://schemas.openxmlformats.org/officeDocument/2006/relationships/hyperlink" Target="mailto:tmr.techdocs@tmr.qld.gov.au" TargetMode="External"/><Relationship Id="rId5" Type="http://schemas.openxmlformats.org/officeDocument/2006/relationships/hyperlink" Target="https://creativecommons.org/licenses/by/4.0/" TargetMode="External"/><Relationship Id="rId4" Type="http://schemas.openxmlformats.org/officeDocument/2006/relationships/hyperlink" Target="mailto:tmr.techdocs@tmr.qld.gov.au" TargetMode="External"/></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sldowli\My%20Documents\Technical%20document%20template.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59196821DEF2654CA461F8F68C5FAE19" ma:contentTypeVersion="9" ma:contentTypeDescription="Create a new document." ma:contentTypeScope="" ma:versionID="679d70384dcd8cf1d4df296407b42d21">
  <xsd:schema xmlns:xsd="http://www.w3.org/2001/XMLSchema" xmlns:xs="http://www.w3.org/2001/XMLSchema" xmlns:p="http://schemas.microsoft.com/office/2006/metadata/properties" xmlns:ns1="http://schemas.microsoft.com/sharepoint/v3" xmlns:ns2="a4b41637-c39a-4fcf-ba83-ba894a3db53d" targetNamespace="http://schemas.microsoft.com/office/2006/metadata/properties" ma:root="true" ma:fieldsID="78e26bd99cccd8759e85fbffed1037c9" ns1:_="" ns2:_="">
    <xsd:import namespace="http://schemas.microsoft.com/sharepoint/v3"/>
    <xsd:import namespace="a4b41637-c39a-4fcf-ba83-ba894a3db53d"/>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4b41637-c39a-4fcf-ba83-ba894a3db53d"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false">
      <xsd:simpleType>
        <xsd:restriction base="dms:Boolean"/>
      </xsd:simpleType>
    </xsd:element>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PersistId xmlns="a4b41637-c39a-4fcf-ba83-ba894a3db53d">false</_dlc_DocIdPersistId>
    <_dlc_DocId xmlns="a4b41637-c39a-4fcf-ba83-ba894a3db53d">D5FAUEVVHHAR-224-1</_dlc_DocId>
    <_dlc_DocIdUrl xmlns="a4b41637-c39a-4fcf-ba83-ba894a3db53d">
      <Url>https://inside.tmr.qld.gov.au/sites/engtech/technologies-and-services/_layouts/15/DocIdRedir.aspx?ID=D5FAUEVVHHAR-224-1</Url>
      <Description>D5FAUEVVHHAR-224-1</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LongProperties xmlns="http://schemas.microsoft.com/office/2006/metadata/longProperties"/>
</file>

<file path=customXml/itemProps1.xml><?xml version="1.0" encoding="utf-8"?>
<ds:datastoreItem xmlns:ds="http://schemas.openxmlformats.org/officeDocument/2006/customXml" ds:itemID="{7A954FC4-3FB7-41F2-A712-CE4A53B162F2}">
  <ds:schemaRefs>
    <ds:schemaRef ds:uri="http://schemas.openxmlformats.org/officeDocument/2006/bibliography"/>
  </ds:schemaRefs>
</ds:datastoreItem>
</file>

<file path=customXml/itemProps2.xml><?xml version="1.0" encoding="utf-8"?>
<ds:datastoreItem xmlns:ds="http://schemas.openxmlformats.org/officeDocument/2006/customXml" ds:itemID="{8ECC804D-8B05-4A0A-A857-4B46814A9E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b41637-c39a-4fcf-ba83-ba894a3db5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A88155A-B3AD-4B8B-84F8-2AB720732F9B}">
  <ds:schemaRefs>
    <ds:schemaRef ds:uri="http://purl.org/dc/dcmitype/"/>
    <ds:schemaRef ds:uri="http://purl.org/dc/elements/1.1/"/>
    <ds:schemaRef ds:uri="http://schemas.microsoft.com/office/2006/metadata/properties"/>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a4b41637-c39a-4fcf-ba83-ba894a3db53d"/>
    <ds:schemaRef ds:uri="http://schemas.microsoft.com/sharepoint/v3"/>
  </ds:schemaRefs>
</ds:datastoreItem>
</file>

<file path=customXml/itemProps4.xml><?xml version="1.0" encoding="utf-8"?>
<ds:datastoreItem xmlns:ds="http://schemas.openxmlformats.org/officeDocument/2006/customXml" ds:itemID="{0DB211BE-0087-4C8A-BED7-92B34FB76445}">
  <ds:schemaRefs>
    <ds:schemaRef ds:uri="http://schemas.microsoft.com/sharepoint/events"/>
  </ds:schemaRefs>
</ds:datastoreItem>
</file>

<file path=customXml/itemProps5.xml><?xml version="1.0" encoding="utf-8"?>
<ds:datastoreItem xmlns:ds="http://schemas.openxmlformats.org/officeDocument/2006/customXml" ds:itemID="{8CBE615B-D60E-447E-82FD-A5F6D6207C06}">
  <ds:schemaRefs>
    <ds:schemaRef ds:uri="http://schemas.microsoft.com/sharepoint/v3/contenttype/forms"/>
  </ds:schemaRefs>
</ds:datastoreItem>
</file>

<file path=customXml/itemProps6.xml><?xml version="1.0" encoding="utf-8"?>
<ds:datastoreItem xmlns:ds="http://schemas.openxmlformats.org/officeDocument/2006/customXml" ds:itemID="{12A43298-CDBF-4E4A-B05B-611A8E980CA5}">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Technical document template</Template>
  <TotalTime>3439</TotalTime>
  <Pages>30</Pages>
  <Words>6040</Words>
  <Characters>34433</Characters>
  <Application>Microsoft Office Word</Application>
  <DocSecurity>0</DocSecurity>
  <Lines>286</Lines>
  <Paragraphs>80</Paragraphs>
  <ScaleCrop>false</ScaleCrop>
  <HeadingPairs>
    <vt:vector size="2" baseType="variant">
      <vt:variant>
        <vt:lpstr>Title</vt:lpstr>
      </vt:variant>
      <vt:variant>
        <vt:i4>1</vt:i4>
      </vt:variant>
    </vt:vector>
  </HeadingPairs>
  <TitlesOfParts>
    <vt:vector size="1" baseType="lpstr">
      <vt:lpstr>Consultant for Engineering Projects</vt:lpstr>
    </vt:vector>
  </TitlesOfParts>
  <Company>Department of Transport and Main Roads</Company>
  <LinksUpToDate>false</LinksUpToDate>
  <CharactersWithSpaces>40393</CharactersWithSpaces>
  <SharedDoc>false</SharedDoc>
  <HLinks>
    <vt:vector size="54" baseType="variant">
      <vt:variant>
        <vt:i4>1966137</vt:i4>
      </vt:variant>
      <vt:variant>
        <vt:i4>44</vt:i4>
      </vt:variant>
      <vt:variant>
        <vt:i4>0</vt:i4>
      </vt:variant>
      <vt:variant>
        <vt:i4>5</vt:i4>
      </vt:variant>
      <vt:variant>
        <vt:lpwstr/>
      </vt:variant>
      <vt:variant>
        <vt:lpwstr>_Toc365961971</vt:lpwstr>
      </vt:variant>
      <vt:variant>
        <vt:i4>2031673</vt:i4>
      </vt:variant>
      <vt:variant>
        <vt:i4>35</vt:i4>
      </vt:variant>
      <vt:variant>
        <vt:i4>0</vt:i4>
      </vt:variant>
      <vt:variant>
        <vt:i4>5</vt:i4>
      </vt:variant>
      <vt:variant>
        <vt:lpwstr/>
      </vt:variant>
      <vt:variant>
        <vt:lpwstr>_Toc365961969</vt:lpwstr>
      </vt:variant>
      <vt:variant>
        <vt:i4>2031673</vt:i4>
      </vt:variant>
      <vt:variant>
        <vt:i4>26</vt:i4>
      </vt:variant>
      <vt:variant>
        <vt:i4>0</vt:i4>
      </vt:variant>
      <vt:variant>
        <vt:i4>5</vt:i4>
      </vt:variant>
      <vt:variant>
        <vt:lpwstr/>
      </vt:variant>
      <vt:variant>
        <vt:lpwstr>_Toc365961968</vt:lpwstr>
      </vt:variant>
      <vt:variant>
        <vt:i4>2031673</vt:i4>
      </vt:variant>
      <vt:variant>
        <vt:i4>20</vt:i4>
      </vt:variant>
      <vt:variant>
        <vt:i4>0</vt:i4>
      </vt:variant>
      <vt:variant>
        <vt:i4>5</vt:i4>
      </vt:variant>
      <vt:variant>
        <vt:lpwstr/>
      </vt:variant>
      <vt:variant>
        <vt:lpwstr>_Toc365961967</vt:lpwstr>
      </vt:variant>
      <vt:variant>
        <vt:i4>2031673</vt:i4>
      </vt:variant>
      <vt:variant>
        <vt:i4>14</vt:i4>
      </vt:variant>
      <vt:variant>
        <vt:i4>0</vt:i4>
      </vt:variant>
      <vt:variant>
        <vt:i4>5</vt:i4>
      </vt:variant>
      <vt:variant>
        <vt:lpwstr/>
      </vt:variant>
      <vt:variant>
        <vt:lpwstr>_Toc365961966</vt:lpwstr>
      </vt:variant>
      <vt:variant>
        <vt:i4>2031673</vt:i4>
      </vt:variant>
      <vt:variant>
        <vt:i4>8</vt:i4>
      </vt:variant>
      <vt:variant>
        <vt:i4>0</vt:i4>
      </vt:variant>
      <vt:variant>
        <vt:i4>5</vt:i4>
      </vt:variant>
      <vt:variant>
        <vt:lpwstr/>
      </vt:variant>
      <vt:variant>
        <vt:lpwstr>_Toc365961965</vt:lpwstr>
      </vt:variant>
      <vt:variant>
        <vt:i4>2031673</vt:i4>
      </vt:variant>
      <vt:variant>
        <vt:i4>2</vt:i4>
      </vt:variant>
      <vt:variant>
        <vt:i4>0</vt:i4>
      </vt:variant>
      <vt:variant>
        <vt:i4>5</vt:i4>
      </vt:variant>
      <vt:variant>
        <vt:lpwstr/>
      </vt:variant>
      <vt:variant>
        <vt:lpwstr>_Toc365961964</vt:lpwstr>
      </vt:variant>
      <vt:variant>
        <vt:i4>5439528</vt:i4>
      </vt:variant>
      <vt:variant>
        <vt:i4>3</vt:i4>
      </vt:variant>
      <vt:variant>
        <vt:i4>0</vt:i4>
      </vt:variant>
      <vt:variant>
        <vt:i4>5</vt:i4>
      </vt:variant>
      <vt:variant>
        <vt:lpwstr>mailto:mr.techdocs@tmr.qld.gov.au</vt:lpwstr>
      </vt:variant>
      <vt:variant>
        <vt:lpwstr/>
      </vt:variant>
      <vt:variant>
        <vt:i4>2752572</vt:i4>
      </vt:variant>
      <vt:variant>
        <vt:i4>0</vt:i4>
      </vt:variant>
      <vt:variant>
        <vt:i4>0</vt:i4>
      </vt:variant>
      <vt:variant>
        <vt:i4>5</vt:i4>
      </vt:variant>
      <vt:variant>
        <vt:lpwstr>http://creativecommons.org/licenses/by/3.0/au/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Consultant for Engineering Projects</dc:title>
  <dc:subject>Appendix B: Infrastructure Sustainability Management Plan (ISMP) – Outline</dc:subject>
  <dc:creator>Department of Transport and Main Roads</dc:creator>
  <cp:keywords>CFEP:</cp:keywords>
  <dc:description/>
  <cp:lastModifiedBy>Lucas F Tong</cp:lastModifiedBy>
  <cp:revision>50</cp:revision>
  <cp:lastPrinted>2013-06-20T03:17:00Z</cp:lastPrinted>
  <dcterms:created xsi:type="dcterms:W3CDTF">2020-08-13T04:49:00Z</dcterms:created>
  <dcterms:modified xsi:type="dcterms:W3CDTF">2024-06-06T03:07:00Z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er">
    <vt:lpwstr>Tier Two</vt:lpwstr>
  </property>
  <property fmtid="{D5CDD505-2E9C-101B-9397-08002B2CF9AE}" pid="3" name="Category">
    <vt:lpwstr>Publications and reports</vt:lpwstr>
  </property>
  <property fmtid="{D5CDD505-2E9C-101B-9397-08002B2CF9AE}" pid="4" name="Thumbnail">
    <vt:lpwstr/>
  </property>
  <property fmtid="{D5CDD505-2E9C-101B-9397-08002B2CF9AE}" pid="5" name="Project">
    <vt:lpwstr>5</vt:lpwstr>
  </property>
  <property fmtid="{D5CDD505-2E9C-101B-9397-08002B2CF9AE}" pid="6" name="Order">
    <vt:r8>7800</vt:r8>
  </property>
  <property fmtid="{D5CDD505-2E9C-101B-9397-08002B2CF9AE}" pid="7" name="Description0">
    <vt:lpwstr>Template for authors writing technical publications.</vt:lpwstr>
  </property>
  <property fmtid="{D5CDD505-2E9C-101B-9397-08002B2CF9AE}" pid="8" name="xd_Signature">
    <vt:bool>false</vt:bool>
  </property>
  <property fmtid="{D5CDD505-2E9C-101B-9397-08002B2CF9AE}" pid="9" name="xd_ProgID">
    <vt:lpwstr/>
  </property>
  <property fmtid="{D5CDD505-2E9C-101B-9397-08002B2CF9AE}" pid="10" name="Document type">
    <vt:lpwstr>15</vt:lpwstr>
  </property>
  <property fmtid="{D5CDD505-2E9C-101B-9397-08002B2CF9AE}" pid="11" name="ContentTypeId">
    <vt:lpwstr>0x01010059196821DEF2654CA461F8F68C5FAE19</vt:lpwstr>
  </property>
  <property fmtid="{D5CDD505-2E9C-101B-9397-08002B2CF9AE}" pid="12" name="Directorate">
    <vt:lpwstr>22</vt:lpwstr>
  </property>
  <property fmtid="{D5CDD505-2E9C-101B-9397-08002B2CF9AE}" pid="13" name="TemplateUrl">
    <vt:lpwstr/>
  </property>
  <property fmtid="{D5CDD505-2E9C-101B-9397-08002B2CF9AE}" pid="14" name="_dlc_DocIdItemGuid">
    <vt:lpwstr>dda7a3a2-83f9-472c-88df-bea56fd456a7</vt:lpwstr>
  </property>
  <property fmtid="{D5CDD505-2E9C-101B-9397-08002B2CF9AE}" pid="15" name="URL">
    <vt:lpwstr/>
  </property>
</Properties>
</file>